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92" r:id="rId10"/>
    <p:sldId id="293" r:id="rId11"/>
    <p:sldId id="295" r:id="rId12"/>
    <p:sldId id="296" r:id="rId13"/>
    <p:sldId id="281" r:id="rId14"/>
    <p:sldId id="282" r:id="rId15"/>
    <p:sldId id="297" r:id="rId16"/>
    <p:sldId id="300" r:id="rId17"/>
    <p:sldId id="298" r:id="rId18"/>
    <p:sldId id="301" r:id="rId19"/>
    <p:sldId id="330" r:id="rId20"/>
    <p:sldId id="299" r:id="rId21"/>
    <p:sldId id="302" r:id="rId22"/>
    <p:sldId id="306" r:id="rId23"/>
    <p:sldId id="304" r:id="rId24"/>
    <p:sldId id="303" r:id="rId25"/>
    <p:sldId id="309" r:id="rId26"/>
    <p:sldId id="329" r:id="rId27"/>
    <p:sldId id="328" r:id="rId28"/>
    <p:sldId id="327" r:id="rId29"/>
    <p:sldId id="323" r:id="rId30"/>
    <p:sldId id="322" r:id="rId31"/>
    <p:sldId id="321" r:id="rId32"/>
    <p:sldId id="320" r:id="rId33"/>
    <p:sldId id="319" r:id="rId34"/>
    <p:sldId id="318" r:id="rId35"/>
    <p:sldId id="317" r:id="rId36"/>
    <p:sldId id="316" r:id="rId3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F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 varScale="1">
        <p:scale>
          <a:sx n="77" d="100"/>
          <a:sy n="77" d="100"/>
        </p:scale>
        <p:origin x="-150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Познавательная сфера (сентябрь 2012 г)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норматив ребёнок не выполняет, еще им не заинтересован</c:v>
                </c:pt>
                <c:pt idx="1">
                  <c:v>ребёнок делает попытки к выполнению норматива, проявляет к нему интерес</c:v>
                </c:pt>
                <c:pt idx="2">
                  <c:v>норматив ребёнок выполняет с интересом, правильно.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0.42000000000000032</c:v>
                </c:pt>
                <c:pt idx="1">
                  <c:v>0.5</c:v>
                </c:pt>
                <c:pt idx="2">
                  <c:v>8.0000000000000099E-2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58288888888893"/>
          <c:y val="0.16200740740740768"/>
          <c:w val="0.33948377777777844"/>
          <c:h val="0.71808296296296226"/>
        </c:manualLayout>
      </c:layout>
    </c:legend>
    <c:plotVisOnly val="1"/>
  </c:chart>
  <c:spPr>
    <a:ln>
      <a:solidFill>
        <a:prstClr val="black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Познавательная сфера (март 2013 г)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норматив ребёнок не выполняет, еще им не заинтересован</c:v>
                </c:pt>
                <c:pt idx="1">
                  <c:v>ребёнок делает попытки к выполнению норматива, проявляет к нему интерес</c:v>
                </c:pt>
                <c:pt idx="2">
                  <c:v>норматив ребёнок выполняет с интересом, правильно.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0.70000000000000062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58288888888893"/>
          <c:y val="0.16200740740740752"/>
          <c:w val="0.33948377777777844"/>
          <c:h val="0.71808296296296226"/>
        </c:manualLayout>
      </c:layout>
    </c:legend>
    <c:plotVisOnly val="1"/>
  </c:chart>
  <c:spPr>
    <a:ln>
      <a:solidFill>
        <a:prstClr val="black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Цветовой гнозис (сентябрь 2012 г)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норматив ребёнок не выполняет, еще им не заинтересован</c:v>
                </c:pt>
                <c:pt idx="1">
                  <c:v>ребёнок делает попытки к выполнению норматива, проявляет к нему интерес</c:v>
                </c:pt>
                <c:pt idx="2">
                  <c:v>норматив ребёнок выполняет с интересом, правильно.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0.5</c:v>
                </c:pt>
                <c:pt idx="2">
                  <c:v>0.2</c:v>
                </c:pt>
              </c:numCache>
            </c:numRef>
          </c:val>
        </c:ser>
      </c:pie3DChart>
    </c:plotArea>
    <c:legend>
      <c:legendPos val="r"/>
    </c:legend>
    <c:plotVisOnly val="1"/>
  </c:chart>
  <c:spPr>
    <a:ln>
      <a:solidFill>
        <a:prstClr val="black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2.7777777777777863E-2"/>
          <c:y val="0.17450412448443944"/>
          <c:w val="0.60010535141440768"/>
          <c:h val="0.7897815898012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Цветовой гнозис (март 2013 г)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норматив ребёнок не выполняет, еще им не заинтересован</c:v>
                </c:pt>
                <c:pt idx="1">
                  <c:v>ребёнок делает попытки к выполнению норматива, проявляет к нему интерес</c:v>
                </c:pt>
                <c:pt idx="2">
                  <c:v>норматив ребёнок выполняет с интересом, правильно.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0.16</c:v>
                </c:pt>
                <c:pt idx="2">
                  <c:v>0.84000000000000064</c:v>
                </c:pt>
              </c:numCache>
            </c:numRef>
          </c:val>
        </c:ser>
        <c:dLbls>
          <c:showVal val="1"/>
        </c:dLbls>
      </c:pie3DChart>
    </c:plotArea>
    <c:legend>
      <c:legendPos val="r"/>
    </c:legend>
    <c:plotVisOnly val="1"/>
  </c:chart>
  <c:spPr>
    <a:ln>
      <a:solidFill>
        <a:prstClr val="black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Восприятие формы (сентябрь 2012 г)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норматив ребёнок не выполняет, еще им не заинтересован</c:v>
                </c:pt>
                <c:pt idx="1">
                  <c:v>ребёнок делает попытки к выполнению норматива, проявляет к нему интерес</c:v>
                </c:pt>
                <c:pt idx="2">
                  <c:v>норматив ребёнок выполняет с интересом, правильно.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0.15000000000000022</c:v>
                </c:pt>
                <c:pt idx="1">
                  <c:v>0.42000000000000032</c:v>
                </c:pt>
                <c:pt idx="2">
                  <c:v>0.43000000000000038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58288888888893"/>
          <c:y val="0.16200740740740752"/>
          <c:w val="0.33948377777777844"/>
          <c:h val="0.71808296296296226"/>
        </c:manualLayout>
      </c:layout>
    </c:legend>
    <c:plotVisOnly val="1"/>
  </c:chart>
  <c:spPr>
    <a:ln>
      <a:solidFill>
        <a:prstClr val="black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Восприятие формы (март 2013 г)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норматив ребёнок не выполняет, еще им не заинтересован</c:v>
                </c:pt>
                <c:pt idx="1">
                  <c:v>ребёнок делает попытки к выполнению норматива, проявляет к нему интерес</c:v>
                </c:pt>
                <c:pt idx="2">
                  <c:v>норматив ребёнок выполняет с интересом, правильно.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0.13</c:v>
                </c:pt>
                <c:pt idx="2">
                  <c:v>0.82000000000000062</c:v>
                </c:pt>
              </c:numCache>
            </c:numRef>
          </c:val>
        </c:ser>
        <c:dLbls>
          <c:showVal val="1"/>
        </c:dLbls>
      </c:pie3DChart>
    </c:plotArea>
    <c:legend>
      <c:legendPos val="r"/>
    </c:legend>
    <c:plotVisOnly val="1"/>
  </c:chart>
  <c:spPr>
    <a:ln>
      <a:solidFill>
        <a:prstClr val="black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Художественная сфера (развитие мелкой моторики) (сентябрь 2012 г)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норматив ребёнок не выполняет, еще им не заинтересован</c:v>
                </c:pt>
                <c:pt idx="1">
                  <c:v>ребёнок делает попытки к выполнению норматива, проявляет к нему интерес</c:v>
                </c:pt>
                <c:pt idx="2">
                  <c:v>норматив ребёнок выполняет с интересом, правильно.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0.36000000000000032</c:v>
                </c:pt>
                <c:pt idx="1">
                  <c:v>0.44</c:v>
                </c:pt>
                <c:pt idx="2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076066666666665"/>
          <c:y val="0.26543037037037037"/>
          <c:w val="0.33948377777777844"/>
          <c:h val="0.68986074074074033"/>
        </c:manualLayout>
      </c:layout>
    </c:legend>
    <c:plotVisOnly val="1"/>
  </c:chart>
  <c:spPr>
    <a:ln>
      <a:solidFill>
        <a:prstClr val="black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Художественная сфера (развитие мелкой моторики) (март 2013 г)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норматив ребёнок не выполняет, еще им не заинтересован</c:v>
                </c:pt>
                <c:pt idx="1">
                  <c:v>ребёнок делает попытки к выполнению норматива, проявляет к нему интерес</c:v>
                </c:pt>
                <c:pt idx="2">
                  <c:v>норматив ребёнок выполняет с интересом, правильно.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0.43000000000000038</c:v>
                </c:pt>
                <c:pt idx="2">
                  <c:v>0.5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076066666666665"/>
          <c:y val="0.28900740740740766"/>
          <c:w val="0.33948377777777844"/>
          <c:h val="0.68986074074074033"/>
        </c:manualLayout>
      </c:layout>
    </c:legend>
    <c:plotVisOnly val="1"/>
  </c:chart>
  <c:spPr>
    <a:ln>
      <a:solidFill>
        <a:prstClr val="black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357A7-78A1-44E6-898D-0FB511806DB6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C472-7285-42BC-AB52-BD325259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B436-FA46-402C-AEAE-112F9E164D6C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014"/>
            <a:ext cx="6858000" cy="91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784" y="467544"/>
            <a:ext cx="4248472" cy="21602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Воспитатель структурного подразделения</a:t>
            </a:r>
            <a:br>
              <a:rPr lang="ru-RU" sz="2000" dirty="0" smtClean="0"/>
            </a:br>
            <a:r>
              <a:rPr lang="ru-RU" sz="2000" dirty="0" smtClean="0"/>
              <a:t> "Детский сад "Мишутка«</a:t>
            </a:r>
            <a:br>
              <a:rPr lang="ru-RU" sz="2000" dirty="0" smtClean="0"/>
            </a:br>
            <a:r>
              <a:rPr lang="ru-RU" sz="2000" dirty="0" smtClean="0"/>
              <a:t> МОУ "Никольская средняя общеобразовательная школа»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70C0"/>
                </a:solidFill>
              </a:rPr>
              <a:t>Малых Ирина Юрьевна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2339752"/>
            <a:ext cx="5616624" cy="262483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СЕНСОРНОЕ  РАЗВИТИЕ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ДЕТЕЙ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РАННЕГО ВОЗРАСТА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4704" y="1331640"/>
            <a:ext cx="5544616" cy="6624736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Задачи:</a:t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</a:rPr>
              <a:t>-  разнообразить развивающую среду в группе;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>- развивать и совершенствовать у детей все виды восприятия, обогащать их чувственный опыт;</a:t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>- вовлекать родителей в процесс работы по развитию сенсорных способностей детей.</a:t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27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 Black" pitchFamily="34" charset="0"/>
                <a:cs typeface="Arial" pitchFamily="34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8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4067944"/>
            <a:ext cx="4680520" cy="12241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РАЗВИВАЮЩАЯ СРЕДА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ВАСЕК\Desktop\IMG_14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4784" y="5508104"/>
            <a:ext cx="4392488" cy="2784567"/>
          </a:xfrm>
          <a:prstGeom prst="rect">
            <a:avLst/>
          </a:prstGeom>
          <a:noFill/>
        </p:spPr>
      </p:pic>
      <p:pic>
        <p:nvPicPr>
          <p:cNvPr id="6" name="Picture 2" descr="C:\Users\ВАСЕК\Desktop\IMG_14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56792" y="1115616"/>
            <a:ext cx="4315211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ВАСЕК\Desktop\пособия САД\DSC_04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75474">
            <a:off x="3190217" y="3022830"/>
            <a:ext cx="3096344" cy="1620160"/>
          </a:xfrm>
          <a:prstGeom prst="rect">
            <a:avLst/>
          </a:prstGeom>
          <a:noFill/>
        </p:spPr>
      </p:pic>
      <p:pic>
        <p:nvPicPr>
          <p:cNvPr id="2051" name="Picture 3" descr="C:\Users\ВАСЕК\Desktop\пособия САД\DSC_04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003521">
            <a:off x="1626200" y="1415540"/>
            <a:ext cx="2804068" cy="1882155"/>
          </a:xfrm>
          <a:prstGeom prst="rect">
            <a:avLst/>
          </a:prstGeom>
          <a:noFill/>
        </p:spPr>
      </p:pic>
      <p:pic>
        <p:nvPicPr>
          <p:cNvPr id="2052" name="Picture 4" descr="C:\Users\ВАСЕК\Desktop\пособия САД\DSC_04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117219">
            <a:off x="1185297" y="4358839"/>
            <a:ext cx="2414842" cy="1823452"/>
          </a:xfrm>
          <a:prstGeom prst="rect">
            <a:avLst/>
          </a:prstGeom>
          <a:noFill/>
        </p:spPr>
      </p:pic>
      <p:pic>
        <p:nvPicPr>
          <p:cNvPr id="2053" name="Picture 5" descr="C:\Users\ВАСЕК\Desktop\пособия САД\DSC_044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26937">
            <a:off x="3573916" y="5693428"/>
            <a:ext cx="2592288" cy="23536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122" name="Picture 2" descr="C:\Users\ВАСЕК\Desktop\пособия САД\DSC_04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16832" y="6444208"/>
            <a:ext cx="3018626" cy="1656184"/>
          </a:xfrm>
          <a:prstGeom prst="rect">
            <a:avLst/>
          </a:prstGeom>
          <a:noFill/>
        </p:spPr>
      </p:pic>
      <p:pic>
        <p:nvPicPr>
          <p:cNvPr id="5123" name="Picture 3" descr="C:\Users\ВАСЕК\Desktop\пособия САД\DSC_04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74489">
            <a:off x="3645024" y="2051720"/>
            <a:ext cx="2284422" cy="2016224"/>
          </a:xfrm>
          <a:prstGeom prst="rect">
            <a:avLst/>
          </a:prstGeom>
          <a:noFill/>
        </p:spPr>
      </p:pic>
      <p:pic>
        <p:nvPicPr>
          <p:cNvPr id="5124" name="Picture 4" descr="C:\Users\ВАСЕК\Desktop\пособия САД\DSC_04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69322">
            <a:off x="1628800" y="1115616"/>
            <a:ext cx="1944216" cy="2051489"/>
          </a:xfrm>
          <a:prstGeom prst="rect">
            <a:avLst/>
          </a:prstGeom>
          <a:noFill/>
        </p:spPr>
      </p:pic>
      <p:pic>
        <p:nvPicPr>
          <p:cNvPr id="5125" name="Picture 5" descr="C:\Users\ВАСЕК\Desktop\пособия САД\DSC_04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238522">
            <a:off x="3700786" y="4568267"/>
            <a:ext cx="2304256" cy="1553030"/>
          </a:xfrm>
          <a:prstGeom prst="rect">
            <a:avLst/>
          </a:prstGeom>
          <a:noFill/>
        </p:spPr>
      </p:pic>
      <p:pic>
        <p:nvPicPr>
          <p:cNvPr id="5126" name="Picture 6" descr="C:\Users\ВАСЕК\Desktop\пособия САД\DSC_045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218902">
            <a:off x="933088" y="4145201"/>
            <a:ext cx="2594611" cy="17578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0688" y="683568"/>
            <a:ext cx="5832648" cy="18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«Разложи по цвету»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3074" name="Picture 2" descr="C:\Users\ВАСЕК\Desktop\пособия САД\DSC_04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60613">
            <a:off x="1110096" y="2477567"/>
            <a:ext cx="2420888" cy="1624956"/>
          </a:xfrm>
          <a:prstGeom prst="rect">
            <a:avLst/>
          </a:prstGeom>
          <a:noFill/>
        </p:spPr>
      </p:pic>
      <p:pic>
        <p:nvPicPr>
          <p:cNvPr id="3075" name="Picture 3" descr="C:\Users\ВАСЕК\Desktop\пособия САД\DSC_04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22711">
            <a:off x="3777871" y="2266654"/>
            <a:ext cx="2541057" cy="1705616"/>
          </a:xfrm>
          <a:prstGeom prst="rect">
            <a:avLst/>
          </a:prstGeom>
          <a:noFill/>
        </p:spPr>
      </p:pic>
      <p:pic>
        <p:nvPicPr>
          <p:cNvPr id="3076" name="Picture 4" descr="C:\Users\ВАСЕК\Desktop\пособия САД\DSC_04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32856" y="4139952"/>
            <a:ext cx="3384376" cy="2066803"/>
          </a:xfrm>
          <a:prstGeom prst="rect">
            <a:avLst/>
          </a:prstGeom>
          <a:noFill/>
        </p:spPr>
      </p:pic>
      <p:pic>
        <p:nvPicPr>
          <p:cNvPr id="3077" name="Picture 5" descr="C:\Users\ВАСЕК\Desktop\пособия САД\DSC_04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68760" y="6300192"/>
            <a:ext cx="476631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68760" y="971600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1F6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«Разноцветные полянки»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A11F63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098" name="Picture 2" descr="C:\Users\ВАСЕК\Desktop\пособия САД\DSC_04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16832" y="2771800"/>
            <a:ext cx="3600400" cy="2416672"/>
          </a:xfrm>
          <a:prstGeom prst="rect">
            <a:avLst/>
          </a:prstGeom>
          <a:noFill/>
        </p:spPr>
      </p:pic>
      <p:pic>
        <p:nvPicPr>
          <p:cNvPr id="4099" name="Picture 3" descr="C:\Users\ВАСЕК\Desktop\пособия САД\DSC_04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28800" y="5580112"/>
            <a:ext cx="4176464" cy="2477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68760" y="683568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«Веселые гномы»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8760" y="4499992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«Спрячь мышку»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146" name="Picture 2" descr="C:\Users\ВАСЕК\Desktop\пособия САД\DSC_04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4824" y="2051720"/>
            <a:ext cx="3672408" cy="2465005"/>
          </a:xfrm>
          <a:prstGeom prst="rect">
            <a:avLst/>
          </a:prstGeom>
          <a:noFill/>
        </p:spPr>
      </p:pic>
      <p:pic>
        <p:nvPicPr>
          <p:cNvPr id="6147" name="Picture 3" descr="C:\Users\ВАСЕК\Desktop\пособия САД\DSC_04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32856" y="5652120"/>
            <a:ext cx="3096344" cy="24825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8720" y="683568"/>
            <a:ext cx="525658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«Игры с прищепками»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68760" y="4355976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«Елка наряжается»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170" name="Picture 2" descr="C:\Users\ВАСЕК\Desktop\пособия САД\DSC_04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4824" y="5580112"/>
            <a:ext cx="3672408" cy="2716871"/>
          </a:xfrm>
          <a:prstGeom prst="rect">
            <a:avLst/>
          </a:prstGeom>
          <a:noFill/>
        </p:spPr>
      </p:pic>
      <p:pic>
        <p:nvPicPr>
          <p:cNvPr id="7171" name="Picture 3" descr="C:\Users\ВАСЕК\Desktop\пособия САД\DSC_04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16832" y="1907704"/>
            <a:ext cx="3672408" cy="27678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96752" y="971600"/>
            <a:ext cx="4896544" cy="70567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с родителями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1475656"/>
            <a:ext cx="4392488" cy="3744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-консультации;</a:t>
            </a:r>
            <a:b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родительские собрания;</a:t>
            </a:r>
            <a:b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-анкетирование;</a:t>
            </a:r>
            <a:b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индивидуальные беседы;</a:t>
            </a:r>
            <a:b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конкурсы.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ФОТО\с кэнона 15 февраля 2013\IMG_13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4824" y="5220072"/>
            <a:ext cx="3672408" cy="29738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971600"/>
            <a:ext cx="4536504" cy="352839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Сенсорное развитие ребенка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это развитие его восприятия и формирование представлений о свойствах предметов и различных явлениях окружающего мира.</a:t>
            </a:r>
          </a:p>
        </p:txBody>
      </p:sp>
      <p:pic>
        <p:nvPicPr>
          <p:cNvPr id="5122" name="Picture 2" descr="C:\Users\ВАСЕК\Desktop\IMG_13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16832" y="4355976"/>
            <a:ext cx="3600400" cy="38532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8194" name="Picture 2" descr="C:\Users\ВАСЕК\AppData\Local\Temp\Rar$DI01.625\обложк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90455">
            <a:off x="3733026" y="2429000"/>
            <a:ext cx="2185245" cy="309106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96752" y="971600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1F6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КОНСУЛЬТАЦИИ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A11F6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5" name="Picture 3" descr="C:\Презентация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0888" y="5292080"/>
            <a:ext cx="1986691" cy="2869665"/>
          </a:xfrm>
          <a:prstGeom prst="rect">
            <a:avLst/>
          </a:prstGeom>
          <a:noFill/>
        </p:spPr>
      </p:pic>
      <p:pic>
        <p:nvPicPr>
          <p:cNvPr id="8196" name="Picture 4" descr="C:\с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976658">
            <a:off x="1437504" y="2422258"/>
            <a:ext cx="1972704" cy="28494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96752" y="899592"/>
            <a:ext cx="4896544" cy="18722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Родительское собрание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«Путешествие в страну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Сенсорику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8" name="Picture 2" descr="D:\ФОТО\с кэнона 15 февраля 2013\IMG_14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493551">
            <a:off x="1202148" y="3174714"/>
            <a:ext cx="2382215" cy="1786661"/>
          </a:xfrm>
          <a:prstGeom prst="rect">
            <a:avLst/>
          </a:prstGeom>
          <a:noFill/>
        </p:spPr>
      </p:pic>
      <p:pic>
        <p:nvPicPr>
          <p:cNvPr id="9220" name="Picture 4" descr="D:\ФОТО\с кэнона 15 февраля 2013\IMG_14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90025">
            <a:off x="3284933" y="6556444"/>
            <a:ext cx="2160240" cy="1620180"/>
          </a:xfrm>
          <a:prstGeom prst="rect">
            <a:avLst/>
          </a:prstGeom>
          <a:noFill/>
        </p:spPr>
      </p:pic>
      <p:pic>
        <p:nvPicPr>
          <p:cNvPr id="9221" name="Picture 5" descr="D:\ФОТО\с кэнона 15 февраля 2013\IMG_14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527830">
            <a:off x="1249711" y="5299410"/>
            <a:ext cx="2165792" cy="1624344"/>
          </a:xfrm>
          <a:prstGeom prst="rect">
            <a:avLst/>
          </a:prstGeom>
          <a:noFill/>
        </p:spPr>
      </p:pic>
      <p:pic>
        <p:nvPicPr>
          <p:cNvPr id="9224" name="Picture 8" descr="D:\ФОТО\с кэнона 15 февраля 2013\IMG_14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15041">
            <a:off x="3634354" y="2718988"/>
            <a:ext cx="2197729" cy="1648297"/>
          </a:xfrm>
          <a:prstGeom prst="rect">
            <a:avLst/>
          </a:prstGeom>
          <a:noFill/>
        </p:spPr>
      </p:pic>
      <p:pic>
        <p:nvPicPr>
          <p:cNvPr id="9225" name="Picture 9" descr="D:\ФОТО\с кэнона 15 февраля 2013\IMG_145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823694">
            <a:off x="3911488" y="4711309"/>
            <a:ext cx="2128501" cy="1596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96752" y="899592"/>
            <a:ext cx="4896544" cy="18722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Родительское собрание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«Путешествие в страну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Сенсорику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9" name="Picture 3" descr="D:\ФОТО\с кэнона 15 февраля 2013\IMG_14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40768" y="5868144"/>
            <a:ext cx="2232249" cy="1944216"/>
          </a:xfrm>
          <a:prstGeom prst="rect">
            <a:avLst/>
          </a:prstGeom>
          <a:noFill/>
        </p:spPr>
      </p:pic>
      <p:pic>
        <p:nvPicPr>
          <p:cNvPr id="9222" name="Picture 6" descr="D:\ФОТО\с кэнона 15 февраля 2013\IMG_14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5024" y="4644008"/>
            <a:ext cx="2401040" cy="1800780"/>
          </a:xfrm>
          <a:prstGeom prst="rect">
            <a:avLst/>
          </a:prstGeom>
          <a:noFill/>
        </p:spPr>
      </p:pic>
      <p:pic>
        <p:nvPicPr>
          <p:cNvPr id="9223" name="Picture 7" descr="D:\ФОТО\с кэнона 15 февраля 2013\IMG_14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5024" y="2555776"/>
            <a:ext cx="2352261" cy="1764196"/>
          </a:xfrm>
          <a:prstGeom prst="rect">
            <a:avLst/>
          </a:prstGeom>
          <a:noFill/>
        </p:spPr>
      </p:pic>
      <p:pic>
        <p:nvPicPr>
          <p:cNvPr id="10242" name="Picture 2" descr="D:\ФОТО\с кэнона 15 февраля 2013\IMG_145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40768" y="3131840"/>
            <a:ext cx="2136237" cy="1872208"/>
          </a:xfrm>
          <a:prstGeom prst="rect">
            <a:avLst/>
          </a:prstGeom>
          <a:noFill/>
        </p:spPr>
      </p:pic>
      <p:pic>
        <p:nvPicPr>
          <p:cNvPr id="13" name="Picture 10" descr="C:\облож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265486">
            <a:off x="4185727" y="6609793"/>
            <a:ext cx="1224136" cy="16321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96752" y="971600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Конкурс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2290" name="Picture 2" descr="D:\ЛЕНА!!!\ШАБЛОНЫ\конкурс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72816" y="2627784"/>
            <a:ext cx="3843808" cy="5125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24744" y="611560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«Руками родителей»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1266" name="Picture 2" descr="C:\Users\ВАСЕК\Desktop\пособия САД\DSC_04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7032" y="2195736"/>
            <a:ext cx="1944216" cy="1765210"/>
          </a:xfrm>
          <a:prstGeom prst="rect">
            <a:avLst/>
          </a:prstGeom>
          <a:noFill/>
        </p:spPr>
      </p:pic>
      <p:pic>
        <p:nvPicPr>
          <p:cNvPr id="11267" name="Picture 3" descr="C:\Users\ВАСЕК\Desktop\пособия САД\DSC_04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7032" y="4932040"/>
            <a:ext cx="2119398" cy="1733022"/>
          </a:xfrm>
          <a:prstGeom prst="rect">
            <a:avLst/>
          </a:prstGeom>
          <a:noFill/>
        </p:spPr>
      </p:pic>
      <p:pic>
        <p:nvPicPr>
          <p:cNvPr id="11268" name="Picture 4" descr="C:\Users\ВАСЕК\Desktop\пособия САД\DSC_046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40768" y="2843808"/>
            <a:ext cx="2232248" cy="1974850"/>
          </a:xfrm>
          <a:prstGeom prst="rect">
            <a:avLst/>
          </a:prstGeom>
          <a:noFill/>
        </p:spPr>
      </p:pic>
      <p:pic>
        <p:nvPicPr>
          <p:cNvPr id="11269" name="Picture 5" descr="C:\Users\ВАСЕК\Desktop\пособия САД\DSC_047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68760" y="5940152"/>
            <a:ext cx="2304256" cy="164178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12776" y="7740352"/>
            <a:ext cx="2304256" cy="504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«Собери урожай»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717032" y="4139952"/>
            <a:ext cx="2304256" cy="504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«Наряди жирафа»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12776" y="5148064"/>
            <a:ext cx="2304256" cy="504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«Напои куклу чаем»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17032" y="6804248"/>
            <a:ext cx="2304256" cy="504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«Божьи коровки»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96752" y="755576"/>
            <a:ext cx="47525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 ДИАГНОСТИКИ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340768" y="2267744"/>
          <a:ext cx="45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340768" y="5292080"/>
          <a:ext cx="45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96752" y="899592"/>
            <a:ext cx="475252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 ДИАГНОСТИКИ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84784" y="2483768"/>
          <a:ext cx="4392488" cy="27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484784" y="5436096"/>
          <a:ext cx="43993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96752" y="1043608"/>
            <a:ext cx="475252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 ДИАГНОСТИКИ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12776" y="2555776"/>
          <a:ext cx="45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412776" y="5436096"/>
          <a:ext cx="45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96752" y="1043608"/>
            <a:ext cx="475252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 ДИАГНОСТИКИ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340768" y="2699792"/>
          <a:ext cx="45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340768" y="5508104"/>
          <a:ext cx="45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115616"/>
            <a:ext cx="4464496" cy="33123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Воспитатели в саду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Создают детям уют,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Сказки малышам читают,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Песенки для них поют,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Занимаются, играют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Прямо с самого утра.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Развиваться помогает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Сенсорная им игра.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ВАСЕК\Desktop\IMG_14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12776" y="4644008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539552"/>
            <a:ext cx="4680520" cy="57899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Сенсорные ощущения могут быть разными: 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зрительные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видит контраст между светом и темнотой, различает цвета и оттенки, форму и величину предметов, их количество и расположение в пространстве;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5364088"/>
            <a:ext cx="4896544" cy="3024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слуховые ощущения –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ребенок слышит разнообразные звуки – музыку, звуки природы, шумы города, человеческую речь, и учится их различать;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28" y="1115616"/>
            <a:ext cx="5472608" cy="2304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Ведь </a:t>
            </a:r>
            <a:r>
              <a:rPr lang="ru-RU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сенсорика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поможет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Научить детей всему: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Пирамидки собирать,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ВАСЕК\Desktop\IMG_14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6752" y="3851920"/>
            <a:ext cx="4968552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539552"/>
            <a:ext cx="4824536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ЦВЕТ И ФОРМУ </a:t>
            </a:r>
            <a:b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РАЗЛИЧАТЬ,</a:t>
            </a:r>
            <a:endParaRPr lang="ru-RU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0" name="Picture 2" descr="C:\Users\ВАСЕК\Desktop\IMG_14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0808" y="5508104"/>
            <a:ext cx="4032448" cy="2736304"/>
          </a:xfrm>
          <a:prstGeom prst="rect">
            <a:avLst/>
          </a:prstGeom>
          <a:noFill/>
        </p:spPr>
      </p:pic>
      <p:pic>
        <p:nvPicPr>
          <p:cNvPr id="6146" name="Picture 2" descr="C:\Users\ВАСЕК\Desktop\IMG_14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0808" y="2555776"/>
            <a:ext cx="4077072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pic>
        <p:nvPicPr>
          <p:cNvPr id="9218" name="Picture 2" descr="C:\Users\ВАСЕК\Desktop\IMG_14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4784" y="1331640"/>
            <a:ext cx="4320480" cy="3240360"/>
          </a:xfrm>
          <a:prstGeom prst="rect">
            <a:avLst/>
          </a:prstGeom>
          <a:noFill/>
        </p:spPr>
      </p:pic>
      <p:pic>
        <p:nvPicPr>
          <p:cNvPr id="9219" name="Picture 3" descr="C:\Users\ВАСЕК\Desktop\IMG_14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56792" y="4860032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899592"/>
            <a:ext cx="4536504" cy="18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МОЗАЙКУ,ПАЗЛЫ СОБИРАТЬ,</a:t>
            </a:r>
            <a:endParaRPr lang="ru-RU" dirty="0"/>
          </a:p>
        </p:txBody>
      </p:sp>
      <p:pic>
        <p:nvPicPr>
          <p:cNvPr id="7170" name="Picture 2" descr="C:\Users\ВАСЕК\Desktop\IMG_14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12776" y="2627784"/>
            <a:ext cx="2106234" cy="2808312"/>
          </a:xfrm>
          <a:prstGeom prst="rect">
            <a:avLst/>
          </a:prstGeom>
          <a:noFill/>
        </p:spPr>
      </p:pic>
      <p:pic>
        <p:nvPicPr>
          <p:cNvPr id="7171" name="Picture 3" descr="C:\Users\ВАСЕК\Desktop\IMG_14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7032" y="2627784"/>
            <a:ext cx="2270360" cy="2808312"/>
          </a:xfrm>
          <a:prstGeom prst="rect">
            <a:avLst/>
          </a:prstGeom>
          <a:noFill/>
        </p:spPr>
      </p:pic>
      <p:pic>
        <p:nvPicPr>
          <p:cNvPr id="7172" name="Picture 4" descr="C:\Users\ВАСЕК\Desktop\IMG_14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00808" y="5508104"/>
            <a:ext cx="3645024" cy="2733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899592"/>
            <a:ext cx="4752528" cy="273630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ПОСУДКОЙ В УГОЛКЕ ИГРАТЬ,</a:t>
            </a:r>
            <a:endParaRPr lang="ru-RU" dirty="0"/>
          </a:p>
        </p:txBody>
      </p:sp>
      <p:pic>
        <p:nvPicPr>
          <p:cNvPr id="8194" name="Picture 2" descr="C:\Users\ВАСЕК\Desktop\IMG_14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4784" y="3923928"/>
            <a:ext cx="4464495" cy="33483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467544"/>
            <a:ext cx="4608512" cy="20882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И НАШИ РУЧКИ РАЗВИВАТЬ.</a:t>
            </a:r>
            <a:endParaRPr lang="ru-RU" dirty="0"/>
          </a:p>
        </p:txBody>
      </p:sp>
      <p:pic>
        <p:nvPicPr>
          <p:cNvPr id="10242" name="Picture 2" descr="C:\Users\ВАСЕК\Desktop\IMG_14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40655">
            <a:off x="2347465" y="2571709"/>
            <a:ext cx="3528392" cy="2646294"/>
          </a:xfrm>
          <a:prstGeom prst="rect">
            <a:avLst/>
          </a:prstGeom>
          <a:noFill/>
        </p:spPr>
      </p:pic>
      <p:pic>
        <p:nvPicPr>
          <p:cNvPr id="10243" name="Picture 3" descr="C:\Users\ВАСЕК\Desktop\IMG_14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18814">
            <a:off x="760081" y="4736384"/>
            <a:ext cx="2766927" cy="2592288"/>
          </a:xfrm>
          <a:prstGeom prst="rect">
            <a:avLst/>
          </a:prstGeom>
          <a:noFill/>
        </p:spPr>
      </p:pic>
      <p:pic>
        <p:nvPicPr>
          <p:cNvPr id="10244" name="Picture 4" descr="C:\Users\ВАСЕК\Desktop\IMG_14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10992">
            <a:off x="3645024" y="5652120"/>
            <a:ext cx="2335211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971600"/>
            <a:ext cx="4824536" cy="34563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ЗА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ВНИМАНИЕ!!!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ВАСЕК\Desktop\IMG_13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8720" y="4860032"/>
            <a:ext cx="5163606" cy="30852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971600"/>
            <a:ext cx="4968552" cy="7920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осязательные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ощущает посредством прикосновений, ощупывания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 фактуре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материалов,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поверхности различных по величине и форме предметов, гладит животных, обнимает близких ему людей; </a:t>
            </a: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вкусовые ощущения –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ребенок пробует и учится различать на вкус разнообразные продукты питания и блюда. </a:t>
            </a:r>
          </a:p>
          <a:p>
            <a:pPr algn="ctr">
              <a:buNone/>
            </a:pP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4499992"/>
            <a:ext cx="4824536" cy="375624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Сенсорное воспитание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это целенаправленное совершенствование, развитие у детей сенсорных процессов (ощущений, восприятий, представлений)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ВАСЕК\Desktop\IMG_14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68760" y="1115616"/>
            <a:ext cx="4699014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1043608"/>
            <a:ext cx="4824536" cy="7340635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Целью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сенсорного воспитания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является формирование сенсорных способностей у малышей.</a:t>
            </a:r>
          </a:p>
          <a:p>
            <a:pPr algn="ctr">
              <a:spcBef>
                <a:spcPct val="50000"/>
              </a:spcBef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3333FF"/>
                </a:solidFill>
                <a:latin typeface="Poor Richard" pitchFamily="18" charset="0"/>
              </a:rPr>
              <a:t>	</a:t>
            </a:r>
            <a:r>
              <a:rPr lang="ru-RU" sz="3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этой основе выделяются следующие</a:t>
            </a:r>
            <a:r>
              <a:rPr lang="ru-RU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задачи:</a:t>
            </a:r>
          </a:p>
          <a:p>
            <a:pPr algn="ctr">
              <a:lnSpc>
                <a:spcPct val="135000"/>
              </a:lnSpc>
              <a:buClr>
                <a:srgbClr val="FF3300"/>
              </a:buCl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систем </a:t>
            </a:r>
            <a:r>
              <a:rPr lang="ru-RU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</a:t>
            </a:r>
          </a:p>
          <a:p>
            <a:pPr algn="ctr">
              <a:lnSpc>
                <a:spcPct val="170000"/>
              </a:lnSpc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→Формирование у детей систем сенсорных эталонов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b="1" dirty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ru-RU" b="1" dirty="0" smtClean="0">
                <a:solidFill>
                  <a:srgbClr val="0000B4"/>
                </a:solidFill>
                <a:latin typeface="Poor Richard" pitchFamily="18" charset="0"/>
              </a:rPr>
              <a:t> 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умений самостоятельно применять системы </a:t>
            </a:r>
            <a:r>
              <a:rPr lang="ru-RU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 и системы эталонов в практической и познавательной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32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43608"/>
            <a:ext cx="6172200" cy="20162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0070C0"/>
              </a:contourClr>
            </a:sp3d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Сенсорные эталоны 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общепринятые образцы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внешних свойств предметов.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2915816"/>
            <a:ext cx="4752528" cy="5252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ЭТАЛОННАЯ СИСТЕМА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ФОРМЫ: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ЦВЕТА: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ВЕЛИЧИНЫ: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2060848" y="3995936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924944" y="3995936"/>
            <a:ext cx="698500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717032" y="3995936"/>
            <a:ext cx="1150938" cy="7191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4941168" y="3995936"/>
            <a:ext cx="1079500" cy="7191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1268760" y="3995936"/>
            <a:ext cx="865188" cy="7191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628800" y="5436096"/>
            <a:ext cx="792162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628800" y="6084168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08920" y="5436096"/>
            <a:ext cx="792162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708920" y="6084168"/>
            <a:ext cx="792162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789040" y="5436096"/>
            <a:ext cx="792162" cy="431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4869160" y="5436096"/>
            <a:ext cx="792162" cy="431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789040" y="6084168"/>
            <a:ext cx="792162" cy="431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4869160" y="6084168"/>
            <a:ext cx="792162" cy="431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1772816" y="7164288"/>
            <a:ext cx="1214437" cy="1214438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3501008" y="7524328"/>
            <a:ext cx="854075" cy="863600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4941168" y="7884368"/>
            <a:ext cx="504825" cy="504825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187624"/>
            <a:ext cx="4824536" cy="106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задачи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сенсорного воспитания 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 рождения до 4-х лет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0768" y="2483768"/>
            <a:ext cx="4680520" cy="64807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1-й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Следует создать для малыша условия, чтобы он мог следить за движущимися игрушками, хватать предметы разной формы и величины</a:t>
            </a:r>
          </a:p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2-3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 должны научиться выделять,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</a:p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 детей формируют сенсорные эталоны. Одновременно с формированием эталонов необходимо учить детей способам обследования предметов: их группировке по цвету и форме вокруг образцов – эталонов, последовательному осмотру и описанию формы, выполнению все более сложных глазомерных действий. Наконец, в качестве особой задачи выступает необходимость развивать у детей аналитическое восприятие.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68760" y="899592"/>
            <a:ext cx="4824536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 работы: </a:t>
            </a: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создание условий для сенсорного воспитания детей раннего возраста в условиях ДОУ.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ВАСЕК\Desktop\IMG_14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44819">
            <a:off x="4082832" y="6615363"/>
            <a:ext cx="1567501" cy="1473893"/>
          </a:xfrm>
          <a:prstGeom prst="rect">
            <a:avLst/>
          </a:prstGeom>
          <a:noFill/>
        </p:spPr>
      </p:pic>
      <p:pic>
        <p:nvPicPr>
          <p:cNvPr id="8" name="Picture 3" descr="C:\Users\ВАСЕК\Desktop\IMG_14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47574">
            <a:off x="1610963" y="6512887"/>
            <a:ext cx="1792117" cy="1699020"/>
          </a:xfrm>
          <a:prstGeom prst="rect">
            <a:avLst/>
          </a:prstGeom>
          <a:noFill/>
        </p:spPr>
      </p:pic>
      <p:pic>
        <p:nvPicPr>
          <p:cNvPr id="1026" name="Picture 2" descr="C:\Users\ВАСЕК\Desktop\пособия САД\DSC_04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0888" y="4427984"/>
            <a:ext cx="2696789" cy="18101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408</Words>
  <Application>Microsoft Office PowerPoint</Application>
  <PresentationFormat>Экран (4:3)</PresentationFormat>
  <Paragraphs>79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Воспитатель структурного подразделения  "Детский сад "Мишутка«  МОУ "Никольская средняя общеобразовательная школа» Малых Ирина Юрьевна</vt:lpstr>
      <vt:lpstr>Сенсорное развитие ребенка – это развитие его восприятия и формирование представлений о свойствах предметов и различных явлениях окружающего мира.</vt:lpstr>
      <vt:lpstr>Сенсорные ощущения могут быть разными:   • зрительные ощущения – ребенок видит контраст между светом и темнотой, различает цвета и оттенки, форму и величину предметов, их количество и расположение в пространстве;  </vt:lpstr>
      <vt:lpstr>Слайд 4</vt:lpstr>
      <vt:lpstr>Сенсорное воспитание – это целенаправленное совершенствование, развитие у детей сенсорных процессов (ощущений, восприятий, представлений) . </vt:lpstr>
      <vt:lpstr>Слайд 6</vt:lpstr>
      <vt:lpstr>Сенсорные эталоны –  это общепринятые образцы  внешних свойств предметов. </vt:lpstr>
      <vt:lpstr>Основные задачи  сенсорного воспитания  от рождения до 4-х лет</vt:lpstr>
      <vt:lpstr>Слайд 9</vt:lpstr>
      <vt:lpstr> Задачи:  -  разнообразить развивающую среду в группе;  - развивать и совершенствовать у детей все виды восприятия, обогащать их чувственный опыт;  - вовлекать родителей в процесс работы по развитию сенсорных способностей детей.    </vt:lpstr>
      <vt:lpstr>РАЗВИВАЮЩАЯ СРЕДА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-консультации; - родительские собрания; -анкетирование; - индивидуальные беседы; - конкурсы.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Воспитатели в саду Создают детям уют, Сказки малышам читают, Песенки для них поют, Занимаются, играют Прямо с самого утра. Развиваться помогает Сенсорная им игра.</vt:lpstr>
      <vt:lpstr>Ведь сенсорика поможет Научить детей всему: Пирамидки собирать,</vt:lpstr>
      <vt:lpstr>ЦВЕТ И ФОРМУ  РАЗЛИЧАТЬ,</vt:lpstr>
      <vt:lpstr>Слайд 32</vt:lpstr>
      <vt:lpstr>МОЗАЙКУ,ПАЗЛЫ СОБИРАТЬ,</vt:lpstr>
      <vt:lpstr>ПОСУДКОЙ В УГОЛКЕ ИГРАТЬ,</vt:lpstr>
      <vt:lpstr>И НАШИ РУЧКИ РАЗВИВАТЬ.</vt:lpstr>
      <vt:lpstr>СПАСИБО  ЗА 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ВАСЕК</dc:creator>
  <cp:lastModifiedBy>ВАСЕК</cp:lastModifiedBy>
  <cp:revision>39</cp:revision>
  <dcterms:created xsi:type="dcterms:W3CDTF">2013-03-31T06:12:45Z</dcterms:created>
  <dcterms:modified xsi:type="dcterms:W3CDTF">2013-08-10T16:09:37Z</dcterms:modified>
</cp:coreProperties>
</file>