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2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1EB303-A5A9-41B1-99F1-85B042A88FB2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69C0318-242C-443A-80D0-EA363D049895}">
      <dgm:prSet phldrT="[Текст]"/>
      <dgm:spPr/>
      <dgm:t>
        <a:bodyPr/>
        <a:lstStyle/>
        <a:p>
          <a:r>
            <a:rPr lang="ru-RU" dirty="0" smtClean="0"/>
            <a:t>Логическое мышление</a:t>
          </a:r>
          <a:endParaRPr lang="ru-RU" dirty="0"/>
        </a:p>
      </dgm:t>
    </dgm:pt>
    <dgm:pt modelId="{BB5BBDAD-6B29-450D-AAA1-1F9C01A85EE3}" type="parTrans" cxnId="{6EE9D5E8-78CB-494C-BAF6-8212EA474D5A}">
      <dgm:prSet/>
      <dgm:spPr/>
      <dgm:t>
        <a:bodyPr/>
        <a:lstStyle/>
        <a:p>
          <a:endParaRPr lang="ru-RU"/>
        </a:p>
      </dgm:t>
    </dgm:pt>
    <dgm:pt modelId="{ADBBE244-D8E8-48E7-92BC-2657E408F383}" type="sibTrans" cxnId="{6EE9D5E8-78CB-494C-BAF6-8212EA474D5A}">
      <dgm:prSet/>
      <dgm:spPr/>
      <dgm:t>
        <a:bodyPr/>
        <a:lstStyle/>
        <a:p>
          <a:endParaRPr lang="ru-RU"/>
        </a:p>
      </dgm:t>
    </dgm:pt>
    <dgm:pt modelId="{414BAE97-B01A-46FE-B2C6-2A764ACB07A2}">
      <dgm:prSet phldrT="[Текст]"/>
      <dgm:spPr/>
      <dgm:t>
        <a:bodyPr/>
        <a:lstStyle/>
        <a:p>
          <a:r>
            <a:rPr lang="ru-RU" dirty="0" smtClean="0"/>
            <a:t>Операции: анализ синтез сравнение абстрагирование классификация</a:t>
          </a:r>
          <a:endParaRPr lang="ru-RU" dirty="0"/>
        </a:p>
      </dgm:t>
    </dgm:pt>
    <dgm:pt modelId="{71D6BEE1-E660-4E7A-B2BD-576B930AD579}" type="parTrans" cxnId="{A893F001-5A04-49C8-8DB6-67CCFD86F282}">
      <dgm:prSet/>
      <dgm:spPr/>
      <dgm:t>
        <a:bodyPr/>
        <a:lstStyle/>
        <a:p>
          <a:endParaRPr lang="ru-RU"/>
        </a:p>
      </dgm:t>
    </dgm:pt>
    <dgm:pt modelId="{DFA84E55-B883-4105-89BB-2933A233DC08}" type="sibTrans" cxnId="{A893F001-5A04-49C8-8DB6-67CCFD86F282}">
      <dgm:prSet/>
      <dgm:spPr/>
      <dgm:t>
        <a:bodyPr/>
        <a:lstStyle/>
        <a:p>
          <a:endParaRPr lang="ru-RU"/>
        </a:p>
      </dgm:t>
    </dgm:pt>
    <dgm:pt modelId="{7462A5A2-B169-4670-A8E0-6543DB48DF9F}">
      <dgm:prSet phldrT="[Текст]"/>
      <dgm:spPr/>
      <dgm:t>
        <a:bodyPr/>
        <a:lstStyle/>
        <a:p>
          <a:r>
            <a:rPr lang="ru-RU" dirty="0" smtClean="0"/>
            <a:t>Формы: понятия суждения умозаключения</a:t>
          </a:r>
        </a:p>
      </dgm:t>
    </dgm:pt>
    <dgm:pt modelId="{70AF6087-7E50-4C5B-8AD3-1670E8C47901}" type="parTrans" cxnId="{4B3DF4B3-D7DC-4190-9853-C8284C542ACF}">
      <dgm:prSet/>
      <dgm:spPr/>
      <dgm:t>
        <a:bodyPr/>
        <a:lstStyle/>
        <a:p>
          <a:endParaRPr lang="ru-RU"/>
        </a:p>
      </dgm:t>
    </dgm:pt>
    <dgm:pt modelId="{C2F1DF22-A651-4528-8BC1-7A7E4C8A97CB}" type="sibTrans" cxnId="{4B3DF4B3-D7DC-4190-9853-C8284C542ACF}">
      <dgm:prSet/>
      <dgm:spPr/>
      <dgm:t>
        <a:bodyPr/>
        <a:lstStyle/>
        <a:p>
          <a:endParaRPr lang="ru-RU"/>
        </a:p>
      </dgm:t>
    </dgm:pt>
    <dgm:pt modelId="{56C58B3C-BC05-4D10-9638-B1C31EA9A182}" type="pres">
      <dgm:prSet presAssocID="{481EB303-A5A9-41B1-99F1-85B042A88FB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6B920DA-74C6-4F36-9FB0-CF633C1DFBBD}" type="pres">
      <dgm:prSet presAssocID="{269C0318-242C-443A-80D0-EA363D04989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83AB7D-D618-4984-A07F-C419B88EE285}" type="pres">
      <dgm:prSet presAssocID="{ADBBE244-D8E8-48E7-92BC-2657E408F383}" presName="sibTrans" presStyleLbl="sibTrans2D1" presStyleIdx="0" presStyleCnt="3"/>
      <dgm:spPr/>
      <dgm:t>
        <a:bodyPr/>
        <a:lstStyle/>
        <a:p>
          <a:endParaRPr lang="ru-RU"/>
        </a:p>
      </dgm:t>
    </dgm:pt>
    <dgm:pt modelId="{8D1A0A05-432D-44CF-A698-9109C4ED7476}" type="pres">
      <dgm:prSet presAssocID="{ADBBE244-D8E8-48E7-92BC-2657E408F383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9DEBB542-8E77-4E9C-87FE-D0D5474894A9}" type="pres">
      <dgm:prSet presAssocID="{414BAE97-B01A-46FE-B2C6-2A764ACB07A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AF3D09-9180-446D-A6C3-396E274687F6}" type="pres">
      <dgm:prSet presAssocID="{DFA84E55-B883-4105-89BB-2933A233DC08}" presName="sibTrans" presStyleLbl="sibTrans2D1" presStyleIdx="1" presStyleCnt="3"/>
      <dgm:spPr/>
      <dgm:t>
        <a:bodyPr/>
        <a:lstStyle/>
        <a:p>
          <a:endParaRPr lang="ru-RU"/>
        </a:p>
      </dgm:t>
    </dgm:pt>
    <dgm:pt modelId="{CEEC3D55-CD79-4608-A8A5-9705A55AB12B}" type="pres">
      <dgm:prSet presAssocID="{DFA84E55-B883-4105-89BB-2933A233DC08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5C27B5B9-A62A-4371-915C-B873ED799FC6}" type="pres">
      <dgm:prSet presAssocID="{7462A5A2-B169-4670-A8E0-6543DB48DF9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D3AA82-0D82-48D4-BDCB-5E8110107DCF}" type="pres">
      <dgm:prSet presAssocID="{C2F1DF22-A651-4528-8BC1-7A7E4C8A97CB}" presName="sibTrans" presStyleLbl="sibTrans2D1" presStyleIdx="2" presStyleCnt="3"/>
      <dgm:spPr/>
      <dgm:t>
        <a:bodyPr/>
        <a:lstStyle/>
        <a:p>
          <a:endParaRPr lang="ru-RU"/>
        </a:p>
      </dgm:t>
    </dgm:pt>
    <dgm:pt modelId="{F7F813B5-85EF-4A9A-BD75-AAC75DFA265B}" type="pres">
      <dgm:prSet presAssocID="{C2F1DF22-A651-4528-8BC1-7A7E4C8A97CB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A893F001-5A04-49C8-8DB6-67CCFD86F282}" srcId="{481EB303-A5A9-41B1-99F1-85B042A88FB2}" destId="{414BAE97-B01A-46FE-B2C6-2A764ACB07A2}" srcOrd="1" destOrd="0" parTransId="{71D6BEE1-E660-4E7A-B2BD-576B930AD579}" sibTransId="{DFA84E55-B883-4105-89BB-2933A233DC08}"/>
    <dgm:cxn modelId="{62B07C8B-2412-4CF1-9F92-8BB285186BB6}" type="presOf" srcId="{414BAE97-B01A-46FE-B2C6-2A764ACB07A2}" destId="{9DEBB542-8E77-4E9C-87FE-D0D5474894A9}" srcOrd="0" destOrd="0" presId="urn:microsoft.com/office/officeart/2005/8/layout/cycle7"/>
    <dgm:cxn modelId="{43BD0CCE-5A51-4648-B3AA-2E2C05B3BF31}" type="presOf" srcId="{DFA84E55-B883-4105-89BB-2933A233DC08}" destId="{CEEC3D55-CD79-4608-A8A5-9705A55AB12B}" srcOrd="1" destOrd="0" presId="urn:microsoft.com/office/officeart/2005/8/layout/cycle7"/>
    <dgm:cxn modelId="{6EE9D5E8-78CB-494C-BAF6-8212EA474D5A}" srcId="{481EB303-A5A9-41B1-99F1-85B042A88FB2}" destId="{269C0318-242C-443A-80D0-EA363D049895}" srcOrd="0" destOrd="0" parTransId="{BB5BBDAD-6B29-450D-AAA1-1F9C01A85EE3}" sibTransId="{ADBBE244-D8E8-48E7-92BC-2657E408F383}"/>
    <dgm:cxn modelId="{048012FE-3366-4FE7-B80B-79C768D9EE58}" type="presOf" srcId="{C2F1DF22-A651-4528-8BC1-7A7E4C8A97CB}" destId="{F7F813B5-85EF-4A9A-BD75-AAC75DFA265B}" srcOrd="1" destOrd="0" presId="urn:microsoft.com/office/officeart/2005/8/layout/cycle7"/>
    <dgm:cxn modelId="{003DC7AD-BA11-4913-A14A-3827258F74F6}" type="presOf" srcId="{C2F1DF22-A651-4528-8BC1-7A7E4C8A97CB}" destId="{1AD3AA82-0D82-48D4-BDCB-5E8110107DCF}" srcOrd="0" destOrd="0" presId="urn:microsoft.com/office/officeart/2005/8/layout/cycle7"/>
    <dgm:cxn modelId="{9ACC1CBD-AC4E-4211-ACF8-5F31F5F3F9B9}" type="presOf" srcId="{7462A5A2-B169-4670-A8E0-6543DB48DF9F}" destId="{5C27B5B9-A62A-4371-915C-B873ED799FC6}" srcOrd="0" destOrd="0" presId="urn:microsoft.com/office/officeart/2005/8/layout/cycle7"/>
    <dgm:cxn modelId="{4B3DF4B3-D7DC-4190-9853-C8284C542ACF}" srcId="{481EB303-A5A9-41B1-99F1-85B042A88FB2}" destId="{7462A5A2-B169-4670-A8E0-6543DB48DF9F}" srcOrd="2" destOrd="0" parTransId="{70AF6087-7E50-4C5B-8AD3-1670E8C47901}" sibTransId="{C2F1DF22-A651-4528-8BC1-7A7E4C8A97CB}"/>
    <dgm:cxn modelId="{6190FF74-6903-42B2-9A74-114CFB9ACFB4}" type="presOf" srcId="{269C0318-242C-443A-80D0-EA363D049895}" destId="{B6B920DA-74C6-4F36-9FB0-CF633C1DFBBD}" srcOrd="0" destOrd="0" presId="urn:microsoft.com/office/officeart/2005/8/layout/cycle7"/>
    <dgm:cxn modelId="{EBC0A335-C7A7-4533-B538-F8DB6803088A}" type="presOf" srcId="{ADBBE244-D8E8-48E7-92BC-2657E408F383}" destId="{E983AB7D-D618-4984-A07F-C419B88EE285}" srcOrd="0" destOrd="0" presId="urn:microsoft.com/office/officeart/2005/8/layout/cycle7"/>
    <dgm:cxn modelId="{A1414771-5C42-4AA0-843C-694DB99BFF65}" type="presOf" srcId="{481EB303-A5A9-41B1-99F1-85B042A88FB2}" destId="{56C58B3C-BC05-4D10-9638-B1C31EA9A182}" srcOrd="0" destOrd="0" presId="urn:microsoft.com/office/officeart/2005/8/layout/cycle7"/>
    <dgm:cxn modelId="{3DBC4FD4-E4AA-4E60-AD45-0F3EE76072DF}" type="presOf" srcId="{DFA84E55-B883-4105-89BB-2933A233DC08}" destId="{75AF3D09-9180-446D-A6C3-396E274687F6}" srcOrd="0" destOrd="0" presId="urn:microsoft.com/office/officeart/2005/8/layout/cycle7"/>
    <dgm:cxn modelId="{556AF904-0DC1-4687-AB1A-0631AB3A57C0}" type="presOf" srcId="{ADBBE244-D8E8-48E7-92BC-2657E408F383}" destId="{8D1A0A05-432D-44CF-A698-9109C4ED7476}" srcOrd="1" destOrd="0" presId="urn:microsoft.com/office/officeart/2005/8/layout/cycle7"/>
    <dgm:cxn modelId="{A5FB16D5-7590-499F-8B13-9024C242D65A}" type="presParOf" srcId="{56C58B3C-BC05-4D10-9638-B1C31EA9A182}" destId="{B6B920DA-74C6-4F36-9FB0-CF633C1DFBBD}" srcOrd="0" destOrd="0" presId="urn:microsoft.com/office/officeart/2005/8/layout/cycle7"/>
    <dgm:cxn modelId="{23AE70F5-571D-474F-955D-B4B39BF26C60}" type="presParOf" srcId="{56C58B3C-BC05-4D10-9638-B1C31EA9A182}" destId="{E983AB7D-D618-4984-A07F-C419B88EE285}" srcOrd="1" destOrd="0" presId="urn:microsoft.com/office/officeart/2005/8/layout/cycle7"/>
    <dgm:cxn modelId="{47E456DF-D7DF-42E9-BBCF-16AA1F1ECBDF}" type="presParOf" srcId="{E983AB7D-D618-4984-A07F-C419B88EE285}" destId="{8D1A0A05-432D-44CF-A698-9109C4ED7476}" srcOrd="0" destOrd="0" presId="urn:microsoft.com/office/officeart/2005/8/layout/cycle7"/>
    <dgm:cxn modelId="{744532FC-9B46-460F-AA36-F9C050290645}" type="presParOf" srcId="{56C58B3C-BC05-4D10-9638-B1C31EA9A182}" destId="{9DEBB542-8E77-4E9C-87FE-D0D5474894A9}" srcOrd="2" destOrd="0" presId="urn:microsoft.com/office/officeart/2005/8/layout/cycle7"/>
    <dgm:cxn modelId="{00838461-DC5F-4FF0-BACC-FBA3D5E0D7BD}" type="presParOf" srcId="{56C58B3C-BC05-4D10-9638-B1C31EA9A182}" destId="{75AF3D09-9180-446D-A6C3-396E274687F6}" srcOrd="3" destOrd="0" presId="urn:microsoft.com/office/officeart/2005/8/layout/cycle7"/>
    <dgm:cxn modelId="{B9596AA9-E64B-4BA4-A018-446D61B84CC8}" type="presParOf" srcId="{75AF3D09-9180-446D-A6C3-396E274687F6}" destId="{CEEC3D55-CD79-4608-A8A5-9705A55AB12B}" srcOrd="0" destOrd="0" presId="urn:microsoft.com/office/officeart/2005/8/layout/cycle7"/>
    <dgm:cxn modelId="{768FE668-202C-47D2-AAC3-C02491315201}" type="presParOf" srcId="{56C58B3C-BC05-4D10-9638-B1C31EA9A182}" destId="{5C27B5B9-A62A-4371-915C-B873ED799FC6}" srcOrd="4" destOrd="0" presId="urn:microsoft.com/office/officeart/2005/8/layout/cycle7"/>
    <dgm:cxn modelId="{A033183C-4713-4467-8116-46600E77390E}" type="presParOf" srcId="{56C58B3C-BC05-4D10-9638-B1C31EA9A182}" destId="{1AD3AA82-0D82-48D4-BDCB-5E8110107DCF}" srcOrd="5" destOrd="0" presId="urn:microsoft.com/office/officeart/2005/8/layout/cycle7"/>
    <dgm:cxn modelId="{1E9A62BC-9B57-451D-8FF1-3587E6294B24}" type="presParOf" srcId="{1AD3AA82-0D82-48D4-BDCB-5E8110107DCF}" destId="{F7F813B5-85EF-4A9A-BD75-AAC75DFA265B}" srcOrd="0" destOrd="0" presId="urn:microsoft.com/office/officeart/2005/8/layout/cycle7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D84517-8D65-47F4-B3BF-8F40F5C4D474}" type="datetimeFigureOut">
              <a:rPr lang="ru-RU" smtClean="0"/>
              <a:pPr/>
              <a:t>25.02.2012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C2455-01EF-4C88-A5D4-2E2F9167F77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CC2455-01EF-4C88-A5D4-2E2F9167F772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2A61A53-CB66-4476-9256-AA6791EB0E0C}" type="datetimeFigureOut">
              <a:rPr lang="ru-RU" smtClean="0"/>
              <a:pPr/>
              <a:t>25.02.2012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0CF8ABF-2872-4E9F-AAD6-AA8EFA6235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61A53-CB66-4476-9256-AA6791EB0E0C}" type="datetimeFigureOut">
              <a:rPr lang="ru-RU" smtClean="0"/>
              <a:pPr/>
              <a:t>25.02.2012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F8ABF-2872-4E9F-AAD6-AA8EFA6235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61A53-CB66-4476-9256-AA6791EB0E0C}" type="datetimeFigureOut">
              <a:rPr lang="ru-RU" smtClean="0"/>
              <a:pPr/>
              <a:t>25.02.2012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F8ABF-2872-4E9F-AAD6-AA8EFA6235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61A53-CB66-4476-9256-AA6791EB0E0C}" type="datetimeFigureOut">
              <a:rPr lang="ru-RU" smtClean="0"/>
              <a:pPr/>
              <a:t>25.02.2012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F8ABF-2872-4E9F-AAD6-AA8EFA6235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61A53-CB66-4476-9256-AA6791EB0E0C}" type="datetimeFigureOut">
              <a:rPr lang="ru-RU" smtClean="0"/>
              <a:pPr/>
              <a:t>25.02.2012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F8ABF-2872-4E9F-AAD6-AA8EFA6235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61A53-CB66-4476-9256-AA6791EB0E0C}" type="datetimeFigureOut">
              <a:rPr lang="ru-RU" smtClean="0"/>
              <a:pPr/>
              <a:t>25.02.2012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F8ABF-2872-4E9F-AAD6-AA8EFA6235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2A61A53-CB66-4476-9256-AA6791EB0E0C}" type="datetimeFigureOut">
              <a:rPr lang="ru-RU" smtClean="0"/>
              <a:pPr/>
              <a:t>25.02.2012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0CF8ABF-2872-4E9F-AAD6-AA8EFA6235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2A61A53-CB66-4476-9256-AA6791EB0E0C}" type="datetimeFigureOut">
              <a:rPr lang="ru-RU" smtClean="0"/>
              <a:pPr/>
              <a:t>25.02.2012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0CF8ABF-2872-4E9F-AAD6-AA8EFA6235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61A53-CB66-4476-9256-AA6791EB0E0C}" type="datetimeFigureOut">
              <a:rPr lang="ru-RU" smtClean="0"/>
              <a:pPr/>
              <a:t>25.02.2012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F8ABF-2872-4E9F-AAD6-AA8EFA6235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61A53-CB66-4476-9256-AA6791EB0E0C}" type="datetimeFigureOut">
              <a:rPr lang="ru-RU" smtClean="0"/>
              <a:pPr/>
              <a:t>25.02.2012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F8ABF-2872-4E9F-AAD6-AA8EFA6235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61A53-CB66-4476-9256-AA6791EB0E0C}" type="datetimeFigureOut">
              <a:rPr lang="ru-RU" smtClean="0"/>
              <a:pPr/>
              <a:t>25.02.2012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F8ABF-2872-4E9F-AAD6-AA8EFA6235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2A61A53-CB66-4476-9256-AA6791EB0E0C}" type="datetimeFigureOut">
              <a:rPr lang="ru-RU" smtClean="0"/>
              <a:pPr/>
              <a:t>25.02.2012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0CF8ABF-2872-4E9F-AAD6-AA8EFA6235B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Развитие логического мышления на уроках математики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29058" y="4786322"/>
            <a:ext cx="4953000" cy="1752600"/>
          </a:xfrm>
        </p:spPr>
        <p:txBody>
          <a:bodyPr>
            <a:normAutofit/>
          </a:bodyPr>
          <a:lstStyle/>
          <a:p>
            <a:r>
              <a:rPr lang="ru-RU" dirty="0" smtClean="0"/>
              <a:t>Автор:                               Верёвкина Татьяна Николаевна</a:t>
            </a:r>
          </a:p>
          <a:p>
            <a:r>
              <a:rPr lang="ru-RU" dirty="0" smtClean="0"/>
              <a:t>учитель начальных классов</a:t>
            </a:r>
          </a:p>
          <a:p>
            <a:r>
              <a:rPr lang="ru-RU" dirty="0" smtClean="0"/>
              <a:t>МОУ «СОШ с. Орлов – Гай»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Заключение.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645734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 Использование  нестандартных заданий способствует развитию мыслительных операций, таких как обобщение, анализ, синтез, сравнение, классификация, абстрагирование.</a:t>
            </a:r>
          </a:p>
          <a:p>
            <a:r>
              <a:rPr lang="ru-RU" dirty="0" smtClean="0"/>
              <a:t>         Используя на уроках такие виды заданий, я заметила, что учащиеся с интересом выполняют предложенные задания, лучше усваивают учебный материал, таким образом, процесс обучения математике не сводится только к вычислительным действиям, а становится основой развития личности ребёнка.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Мышление </a:t>
            </a:r>
            <a:r>
              <a:rPr lang="ru-RU" dirty="0" smtClean="0"/>
              <a:t>– это творческий </a:t>
            </a:r>
            <a:r>
              <a:rPr lang="ru-RU" dirty="0" smtClean="0"/>
              <a:t>             познавательный </a:t>
            </a:r>
            <a:r>
              <a:rPr lang="ru-RU" dirty="0" smtClean="0"/>
              <a:t>процесс.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Цель: создание условий для развития мыслительных операций путём использования нестандартных  заданий.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928934"/>
            <a:ext cx="8186766" cy="364560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/>
              <a:t>Задачи: </a:t>
            </a:r>
          </a:p>
          <a:p>
            <a:pPr lvl="0"/>
            <a:r>
              <a:rPr lang="ru-RU" dirty="0" smtClean="0"/>
              <a:t>Способствовать развитию мыслительных операций: сравнение, анализ, синтез, классификация, абстрагирование и обобщение.</a:t>
            </a:r>
          </a:p>
          <a:p>
            <a:pPr lvl="0"/>
            <a:r>
              <a:rPr lang="ru-RU" dirty="0" smtClean="0"/>
              <a:t>Познакомить учащихся с приёмами решения нестандартных заданий.</a:t>
            </a:r>
          </a:p>
          <a:p>
            <a:pPr lvl="0"/>
            <a:r>
              <a:rPr lang="ru-RU" dirty="0" smtClean="0"/>
              <a:t>Способствовать развитию интеллектуальных способностей.</a:t>
            </a:r>
          </a:p>
          <a:p>
            <a:pPr lvl="0"/>
            <a:r>
              <a:rPr lang="ru-RU" dirty="0" smtClean="0"/>
              <a:t> Повысить интерес учащихся к изучению математики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000132"/>
          </a:xfrm>
        </p:spPr>
        <p:txBody>
          <a:bodyPr/>
          <a:lstStyle/>
          <a:p>
            <a:r>
              <a:rPr lang="ru-RU" b="1" dirty="0" smtClean="0"/>
              <a:t> Описание опыта работы.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92922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   Работа </a:t>
            </a:r>
            <a:r>
              <a:rPr lang="ru-RU" b="1" dirty="0" smtClean="0"/>
              <a:t>с числами, числовыми рядами.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1.Чем похожи все ряды чисел?</a:t>
            </a:r>
          </a:p>
          <a:p>
            <a:pPr>
              <a:buNone/>
            </a:pPr>
            <a:r>
              <a:rPr lang="ru-RU" dirty="0" smtClean="0"/>
              <a:t>   А</a:t>
            </a:r>
            <a:r>
              <a:rPr lang="ru-RU" dirty="0" smtClean="0"/>
              <a:t>) 2, 4, 6, 8, 10…</a:t>
            </a:r>
          </a:p>
          <a:p>
            <a:pPr>
              <a:buNone/>
            </a:pPr>
            <a:r>
              <a:rPr lang="ru-RU" dirty="0" smtClean="0"/>
              <a:t>   Б</a:t>
            </a:r>
            <a:r>
              <a:rPr lang="ru-RU" dirty="0" smtClean="0"/>
              <a:t>) 32, 34, 36, 38,40,…</a:t>
            </a:r>
          </a:p>
          <a:p>
            <a:pPr>
              <a:buNone/>
            </a:pPr>
            <a:r>
              <a:rPr lang="ru-RU" dirty="0" smtClean="0"/>
              <a:t>   В</a:t>
            </a:r>
            <a:r>
              <a:rPr lang="ru-RU" dirty="0" smtClean="0"/>
              <a:t>) 132, 134,136, 138, 140,…</a:t>
            </a:r>
          </a:p>
          <a:p>
            <a:pPr>
              <a:buNone/>
            </a:pPr>
            <a:r>
              <a:rPr lang="ru-RU" dirty="0" smtClean="0"/>
              <a:t>   Запиши </a:t>
            </a:r>
            <a:r>
              <a:rPr lang="ru-RU" dirty="0" smtClean="0"/>
              <a:t>в каждый ряд ещё пять чисел по такому же правилу.</a:t>
            </a:r>
          </a:p>
          <a:p>
            <a:pPr>
              <a:buNone/>
            </a:pPr>
            <a:r>
              <a:rPr lang="ru-RU" dirty="0" smtClean="0"/>
              <a:t>   2</a:t>
            </a:r>
            <a:r>
              <a:rPr lang="ru-RU" dirty="0" smtClean="0"/>
              <a:t>. По какому признаку можно разбить числа 308, 570, 860, 407, 201, 990, 420, 708 на две группы? Запиши каждое число в виде суммы разрядных слагаемых.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49544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Работа с числовыми выражениями.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931486"/>
          </a:xfrm>
        </p:spPr>
        <p:txBody>
          <a:bodyPr>
            <a:normAutofit fontScale="77500" lnSpcReduction="20000"/>
          </a:bodyPr>
          <a:lstStyle/>
          <a:p>
            <a:pPr lvl="0">
              <a:buNone/>
            </a:pPr>
            <a:r>
              <a:rPr lang="ru-RU" dirty="0" smtClean="0"/>
              <a:t>1. Разгадай правила, по которым составлены  выражения в каждом столбике. Запиши в каждый столбик ещё три выражения по этому же правилу. Найди значения всех выражений.                                                                                       А) 97 – 70          б) 13 + 3          в) 90 – 9 </a:t>
            </a:r>
          </a:p>
          <a:p>
            <a:pPr>
              <a:buNone/>
            </a:pPr>
            <a:r>
              <a:rPr lang="ru-RU" dirty="0" smtClean="0"/>
              <a:t>         86 – 60              24 + 4               80 – 8 </a:t>
            </a:r>
          </a:p>
          <a:p>
            <a:pPr>
              <a:buNone/>
            </a:pPr>
            <a:r>
              <a:rPr lang="ru-RU" dirty="0" smtClean="0"/>
              <a:t>         75 – 50               35 + 5               70 – 7 </a:t>
            </a:r>
          </a:p>
          <a:p>
            <a:pPr>
              <a:buNone/>
            </a:pPr>
            <a:r>
              <a:rPr lang="ru-RU" dirty="0" smtClean="0"/>
              <a:t>         64 – 40              46 + 6               60 – 6 </a:t>
            </a:r>
          </a:p>
          <a:p>
            <a:pPr lvl="0">
              <a:buNone/>
            </a:pPr>
            <a:r>
              <a:rPr lang="ru-RU" dirty="0" smtClean="0"/>
              <a:t> 2.  Найди   «лишнее» выражение.</a:t>
            </a:r>
          </a:p>
          <a:p>
            <a:pPr>
              <a:buNone/>
            </a:pPr>
            <a:r>
              <a:rPr lang="ru-RU" dirty="0" smtClean="0"/>
              <a:t>        (8 + 6) ∙ 4</a:t>
            </a:r>
          </a:p>
          <a:p>
            <a:pPr>
              <a:buNone/>
            </a:pPr>
            <a:r>
              <a:rPr lang="ru-RU" dirty="0" smtClean="0"/>
              <a:t>         4 ∙ (8 + 6)</a:t>
            </a:r>
          </a:p>
          <a:p>
            <a:pPr>
              <a:buNone/>
            </a:pPr>
            <a:r>
              <a:rPr lang="ru-RU" dirty="0" smtClean="0"/>
              <a:t>        (8 + 6) + (8 + 6) + (8 +6) + (8 + 6)</a:t>
            </a:r>
          </a:p>
          <a:p>
            <a:pPr>
              <a:buNone/>
            </a:pPr>
            <a:r>
              <a:rPr lang="ru-RU" dirty="0" smtClean="0"/>
              <a:t>         4 ∙ 8 + 8</a:t>
            </a:r>
          </a:p>
          <a:p>
            <a:pPr>
              <a:buNone/>
            </a:pPr>
            <a:r>
              <a:rPr lang="ru-RU" dirty="0" smtClean="0"/>
              <a:t>         8 ∙ 4 + 6 ∙ 4</a:t>
            </a:r>
          </a:p>
          <a:p>
            <a:pPr>
              <a:buNone/>
            </a:pPr>
            <a:r>
              <a:rPr lang="ru-RU" dirty="0" smtClean="0"/>
              <a:t>         Ответ : 4 ∙ 8 + 8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Работа с задачами.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43155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i="1" dirty="0" smtClean="0"/>
              <a:t>   </a:t>
            </a:r>
            <a:r>
              <a:rPr lang="ru-RU" b="1" i="1" dirty="0" smtClean="0"/>
              <a:t>Основные этапы работы над задачей:</a:t>
            </a:r>
          </a:p>
          <a:p>
            <a:pPr lvl="0"/>
            <a:r>
              <a:rPr lang="ru-RU" dirty="0" smtClean="0"/>
              <a:t>Решить данную задачу разными способами.</a:t>
            </a:r>
          </a:p>
          <a:p>
            <a:pPr lvl="0"/>
            <a:r>
              <a:rPr lang="ru-RU" dirty="0" smtClean="0"/>
              <a:t>Составить и решить обратные задачи.</a:t>
            </a:r>
          </a:p>
          <a:p>
            <a:pPr lvl="0"/>
            <a:r>
              <a:rPr lang="ru-RU" dirty="0" smtClean="0"/>
              <a:t>Составить по аналогии новую задачу и решить её.</a:t>
            </a:r>
          </a:p>
          <a:p>
            <a:pPr>
              <a:buNone/>
            </a:pPr>
            <a:r>
              <a:rPr lang="ru-RU" dirty="0" smtClean="0"/>
              <a:t>    Ель выше берёзы в 2 раза, а берёза ниже ели на 14 м. Какова высота ели? Какова высота берёзы? Нарисуй схему, она поможет тебе ответить на вопросы задачи.</a:t>
            </a:r>
          </a:p>
          <a:p>
            <a:pPr>
              <a:buNone/>
            </a:pPr>
            <a:r>
              <a:rPr lang="ru-RU" dirty="0" smtClean="0"/>
              <a:t>    Решение:</a:t>
            </a:r>
          </a:p>
          <a:p>
            <a:pPr>
              <a:buNone/>
            </a:pPr>
            <a:r>
              <a:rPr lang="ru-RU" dirty="0" smtClean="0"/>
              <a:t>    Ель              ___________                                 Берёза       </a:t>
            </a:r>
            <a:r>
              <a:rPr lang="ru-RU" dirty="0" smtClean="0"/>
              <a:t>  _____      </a:t>
            </a:r>
            <a:r>
              <a:rPr lang="ru-RU" dirty="0" smtClean="0"/>
              <a:t>14 м</a:t>
            </a:r>
          </a:p>
          <a:p>
            <a:pPr>
              <a:buNone/>
            </a:pPr>
            <a:r>
              <a:rPr lang="ru-RU" dirty="0" smtClean="0"/>
              <a:t>    Не выполняя арифметического действия можем сразу ответить на вопрос «Какова высота берёзы?» По схеме высота берёзы 14 м. Значит высота ели будет 14 ∙ 2 = 28 (м)</a:t>
            </a:r>
          </a:p>
          <a:p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571868" y="4857760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214446"/>
          </a:xfrm>
        </p:spPr>
        <p:txBody>
          <a:bodyPr/>
          <a:lstStyle/>
          <a:p>
            <a:r>
              <a:rPr lang="ru-RU" dirty="0" smtClean="0"/>
              <a:t>Нестандартные задачи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85778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i="1" dirty="0" smtClean="0"/>
              <a:t>   </a:t>
            </a:r>
            <a:r>
              <a:rPr lang="ru-RU" b="1" i="1" dirty="0" smtClean="0"/>
              <a:t>«отгадывание чисел», «логические концовки» , «задачи – парадоксы с неожиданными ответами», «занимательные задачи на расстановку чисел».</a:t>
            </a:r>
          </a:p>
          <a:p>
            <a:r>
              <a:rPr lang="ru-RU" dirty="0" smtClean="0"/>
              <a:t>- Задумайте число, меньшее 10, но больше 0. Умножьте его на 10, прибавьте 6. Зачеркните первую цифру (число десятков зачеркнули) Получилось 6!</a:t>
            </a:r>
          </a:p>
          <a:p>
            <a:r>
              <a:rPr lang="ru-RU" dirty="0" smtClean="0"/>
              <a:t>- Требуется уменьшить число 9 на 3. Как получить ответ, не используя никаких знаков? (Достаточно повернуть цифру 9 и ответ готов: получилась цифра 6)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357322"/>
          </a:xfrm>
        </p:spPr>
        <p:txBody>
          <a:bodyPr>
            <a:normAutofit/>
          </a:bodyPr>
          <a:lstStyle/>
          <a:p>
            <a:r>
              <a:rPr lang="ru-RU" dirty="0" smtClean="0"/>
              <a:t>Табличный способ решения логических задач.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860048"/>
          </a:xfrm>
        </p:spPr>
        <p:txBody>
          <a:bodyPr>
            <a:normAutofit/>
          </a:bodyPr>
          <a:lstStyle/>
          <a:p>
            <a:pPr marL="0" fontAlgn="t">
              <a:spcBef>
                <a:spcPts val="0"/>
              </a:spcBef>
            </a:pPr>
            <a:r>
              <a:rPr lang="ru-RU" dirty="0" smtClean="0"/>
              <a:t>  Коля, Боря, Вова и Юра заняли первые четыре места в соревнованиях по лыжам. На  вопрос: «Кто какое место занял ?» - Коля ответил: «У меня не первое и не четвёртое место». Боря сказал: «Я был вторым», Вова сказал, что он не последний. Какое место занял каждый мальчик? Заполняется таблица.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214414" y="2143116"/>
          <a:ext cx="6095999" cy="3720999"/>
        </p:xfrm>
        <a:graphic>
          <a:graphicData uri="http://schemas.openxmlformats.org/drawingml/2006/table">
            <a:tbl>
              <a:tblPr/>
              <a:tblGrid>
                <a:gridCol w="1500198"/>
                <a:gridCol w="1143008"/>
                <a:gridCol w="1214446"/>
                <a:gridCol w="1143008"/>
                <a:gridCol w="1095339"/>
              </a:tblGrid>
              <a:tr h="1898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baseline="0" dirty="0" smtClean="0">
                          <a:latin typeface="Calibri"/>
                          <a:ea typeface="Calibri"/>
                          <a:cs typeface="Times New Roman"/>
                        </a:rPr>
                        <a:t>Место</a:t>
                      </a:r>
                      <a:endParaRPr lang="ru-RU" sz="1100" b="1" baseline="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baseline="0" dirty="0" smtClean="0">
                          <a:latin typeface="Calibri"/>
                          <a:ea typeface="Calibri"/>
                          <a:cs typeface="Times New Roman"/>
                        </a:rPr>
                        <a:t>Имена</a:t>
                      </a: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latin typeface="Calibri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ru-RU" sz="2800" b="1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b="1" dirty="0" smtClean="0">
                          <a:latin typeface="Calibri"/>
                          <a:ea typeface="Calibri"/>
                          <a:cs typeface="Times New Roman"/>
                        </a:rPr>
                        <a:t> 1</a:t>
                      </a: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baseline="0" dirty="0" smtClean="0">
                          <a:latin typeface="Calibri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ru-RU" sz="2800" b="1" baseline="0" dirty="0" smtClean="0">
                          <a:latin typeface="Calibri"/>
                          <a:ea typeface="Calibri"/>
                          <a:cs typeface="Times New Roman"/>
                        </a:rPr>
                        <a:t>  2 </a:t>
                      </a:r>
                      <a:r>
                        <a:rPr lang="ru-RU" sz="3200" b="1" baseline="0" dirty="0" smtClean="0">
                          <a:latin typeface="Calibri"/>
                          <a:ea typeface="Calibri"/>
                          <a:cs typeface="Times New Roman"/>
                        </a:rPr>
                        <a:t>   </a:t>
                      </a:r>
                      <a:endParaRPr lang="ru-RU" sz="32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      </a:t>
                      </a:r>
                      <a:r>
                        <a:rPr lang="ru-RU" sz="3200" b="1" baseline="0" dirty="0" smtClean="0">
                          <a:latin typeface="Calibri"/>
                          <a:ea typeface="Calibri"/>
                          <a:cs typeface="Times New Roman"/>
                        </a:rPr>
                        <a:t>  3</a:t>
                      </a:r>
                      <a:endParaRPr lang="ru-RU" sz="32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          </a:t>
                      </a:r>
                      <a:r>
                        <a:rPr lang="ru-RU" sz="2000" b="1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3200" b="1" baseline="0" dirty="0" smtClean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latin typeface="Calibri"/>
                          <a:ea typeface="Calibri"/>
                          <a:cs typeface="Times New Roman"/>
                        </a:rPr>
                        <a:t>              </a:t>
                      </a:r>
                      <a:endParaRPr lang="ru-RU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8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000" baseline="0" dirty="0" smtClean="0">
                          <a:latin typeface="Calibri"/>
                          <a:ea typeface="Calibri"/>
                          <a:cs typeface="Times New Roman"/>
                        </a:rPr>
                        <a:t>Боря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           -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             +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             -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             -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8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latin typeface="Calibri"/>
                          <a:ea typeface="Calibri"/>
                          <a:cs typeface="Times New Roman"/>
                        </a:rPr>
                        <a:t>Вова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         +</a:t>
                      </a:r>
                      <a:endParaRPr lang="ru-RU" sz="3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             -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            </a:t>
                      </a:r>
                      <a:r>
                        <a:rPr lang="ru-RU" sz="1100" baseline="0" dirty="0" smtClean="0">
                          <a:latin typeface="Calibri"/>
                          <a:ea typeface="Calibri"/>
                          <a:cs typeface="Times New Roman"/>
                        </a:rPr>
                        <a:t> -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             -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8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latin typeface="Calibri"/>
                          <a:ea typeface="Calibri"/>
                          <a:cs typeface="Times New Roman"/>
                        </a:rPr>
                        <a:t>Коля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           -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             -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             +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             -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67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latin typeface="Calibri"/>
                          <a:ea typeface="Calibri"/>
                          <a:cs typeface="Times New Roman"/>
                        </a:rPr>
                        <a:t>Юра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           -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            </a:t>
                      </a:r>
                      <a:r>
                        <a:rPr lang="ru-RU" sz="1100" baseline="0" dirty="0" smtClean="0">
                          <a:latin typeface="Calibri"/>
                          <a:ea typeface="Calibri"/>
                          <a:cs typeface="Times New Roman"/>
                        </a:rPr>
                        <a:t> -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            </a:t>
                      </a:r>
                      <a:r>
                        <a:rPr lang="ru-RU" sz="1100" baseline="0" dirty="0" smtClean="0">
                          <a:latin typeface="Calibri"/>
                          <a:ea typeface="Calibri"/>
                          <a:cs typeface="Times New Roman"/>
                        </a:rPr>
                        <a:t> -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             +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Крест 3"/>
          <p:cNvSpPr/>
          <p:nvPr/>
        </p:nvSpPr>
        <p:spPr>
          <a:xfrm>
            <a:off x="9644098" y="3143248"/>
            <a:ext cx="642942" cy="642942"/>
          </a:xfrm>
          <a:prstGeom prst="plus">
            <a:avLst>
              <a:gd name="adj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Крест 4"/>
          <p:cNvSpPr/>
          <p:nvPr/>
        </p:nvSpPr>
        <p:spPr>
          <a:xfrm>
            <a:off x="9644098" y="3286124"/>
            <a:ext cx="642942" cy="642942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Крест 5"/>
          <p:cNvSpPr/>
          <p:nvPr/>
        </p:nvSpPr>
        <p:spPr>
          <a:xfrm>
            <a:off x="9715536" y="3143248"/>
            <a:ext cx="571504" cy="714380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Крест 6"/>
          <p:cNvSpPr/>
          <p:nvPr/>
        </p:nvSpPr>
        <p:spPr>
          <a:xfrm>
            <a:off x="9715536" y="3071810"/>
            <a:ext cx="642942" cy="714380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Минус 7"/>
          <p:cNvSpPr/>
          <p:nvPr/>
        </p:nvSpPr>
        <p:spPr>
          <a:xfrm>
            <a:off x="2786050" y="2857496"/>
            <a:ext cx="914400" cy="9144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Минус 8"/>
          <p:cNvSpPr/>
          <p:nvPr/>
        </p:nvSpPr>
        <p:spPr>
          <a:xfrm>
            <a:off x="2786050" y="4286256"/>
            <a:ext cx="914400" cy="9144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Минус 9"/>
          <p:cNvSpPr/>
          <p:nvPr/>
        </p:nvSpPr>
        <p:spPr>
          <a:xfrm>
            <a:off x="2786050" y="5000636"/>
            <a:ext cx="914400" cy="9144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Минус 10"/>
          <p:cNvSpPr/>
          <p:nvPr/>
        </p:nvSpPr>
        <p:spPr>
          <a:xfrm>
            <a:off x="4000496" y="3500438"/>
            <a:ext cx="914400" cy="107157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Минус 11"/>
          <p:cNvSpPr/>
          <p:nvPr/>
        </p:nvSpPr>
        <p:spPr>
          <a:xfrm>
            <a:off x="4000496" y="5000636"/>
            <a:ext cx="914400" cy="9144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Минус 12"/>
          <p:cNvSpPr/>
          <p:nvPr/>
        </p:nvSpPr>
        <p:spPr>
          <a:xfrm>
            <a:off x="4000496" y="4286256"/>
            <a:ext cx="914400" cy="9144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Минус 13"/>
          <p:cNvSpPr/>
          <p:nvPr/>
        </p:nvSpPr>
        <p:spPr>
          <a:xfrm>
            <a:off x="5214942" y="2857496"/>
            <a:ext cx="914400" cy="9144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Минус 14"/>
          <p:cNvSpPr/>
          <p:nvPr/>
        </p:nvSpPr>
        <p:spPr>
          <a:xfrm>
            <a:off x="5214942" y="3571876"/>
            <a:ext cx="914400" cy="9144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Минус 15"/>
          <p:cNvSpPr/>
          <p:nvPr/>
        </p:nvSpPr>
        <p:spPr>
          <a:xfrm>
            <a:off x="5214942" y="5000636"/>
            <a:ext cx="914400" cy="9144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Минус 16"/>
          <p:cNvSpPr/>
          <p:nvPr/>
        </p:nvSpPr>
        <p:spPr>
          <a:xfrm>
            <a:off x="6286512" y="2857496"/>
            <a:ext cx="914400" cy="9144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Минус 17"/>
          <p:cNvSpPr/>
          <p:nvPr/>
        </p:nvSpPr>
        <p:spPr>
          <a:xfrm>
            <a:off x="6357950" y="3571876"/>
            <a:ext cx="914400" cy="9144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Минус 18"/>
          <p:cNvSpPr/>
          <p:nvPr/>
        </p:nvSpPr>
        <p:spPr>
          <a:xfrm>
            <a:off x="6357950" y="4286256"/>
            <a:ext cx="914400" cy="9144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люс 19"/>
          <p:cNvSpPr/>
          <p:nvPr/>
        </p:nvSpPr>
        <p:spPr>
          <a:xfrm>
            <a:off x="9572660" y="2928934"/>
            <a:ext cx="914400" cy="9144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люс 20"/>
          <p:cNvSpPr/>
          <p:nvPr/>
        </p:nvSpPr>
        <p:spPr>
          <a:xfrm>
            <a:off x="6286512" y="5000636"/>
            <a:ext cx="914400" cy="9144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люс 21"/>
          <p:cNvSpPr/>
          <p:nvPr/>
        </p:nvSpPr>
        <p:spPr>
          <a:xfrm>
            <a:off x="5214942" y="4286256"/>
            <a:ext cx="914400" cy="9144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люс 22"/>
          <p:cNvSpPr/>
          <p:nvPr/>
        </p:nvSpPr>
        <p:spPr>
          <a:xfrm>
            <a:off x="4000496" y="2786058"/>
            <a:ext cx="914400" cy="9144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люс 23"/>
          <p:cNvSpPr/>
          <p:nvPr/>
        </p:nvSpPr>
        <p:spPr>
          <a:xfrm>
            <a:off x="2786050" y="3571876"/>
            <a:ext cx="914400" cy="9144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190</TotalTime>
  <Words>740</Words>
  <Application>Microsoft Office PowerPoint</Application>
  <PresentationFormat>Экран (4:3)</PresentationFormat>
  <Paragraphs>82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Городская</vt:lpstr>
      <vt:lpstr>Развитие логического мышления на уроках математики</vt:lpstr>
      <vt:lpstr>Мышление – это творческий              познавательный процесс.</vt:lpstr>
      <vt:lpstr> Цель: создание условий для развития мыслительных операций путём использования нестандартных  заданий.</vt:lpstr>
      <vt:lpstr> Описание опыта работы.</vt:lpstr>
      <vt:lpstr>Работа с числовыми выражениями. </vt:lpstr>
      <vt:lpstr>Работа с задачами. </vt:lpstr>
      <vt:lpstr>Нестандартные задачи </vt:lpstr>
      <vt:lpstr>Табличный способ решения логических задач. </vt:lpstr>
      <vt:lpstr>Слайд 9</vt:lpstr>
      <vt:lpstr>Заключение. 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логического мышления на уроках математики</dc:title>
  <dc:creator>User</dc:creator>
  <cp:lastModifiedBy>User</cp:lastModifiedBy>
  <cp:revision>21</cp:revision>
  <dcterms:created xsi:type="dcterms:W3CDTF">2012-02-25T12:19:46Z</dcterms:created>
  <dcterms:modified xsi:type="dcterms:W3CDTF">2012-02-25T15:31:46Z</dcterms:modified>
</cp:coreProperties>
</file>