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sldIdLst>
    <p:sldId id="256" r:id="rId2"/>
    <p:sldId id="257" r:id="rId3"/>
    <p:sldId id="258" r:id="rId4"/>
    <p:sldId id="262" r:id="rId5"/>
    <p:sldId id="263" r:id="rId6"/>
    <p:sldId id="271" r:id="rId7"/>
    <p:sldId id="283" r:id="rId8"/>
    <p:sldId id="267" r:id="rId9"/>
    <p:sldId id="273" r:id="rId10"/>
    <p:sldId id="277" r:id="rId11"/>
    <p:sldId id="26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clrMru>
    <a:srgbClr val="66FFFF"/>
    <a:srgbClr val="3399FF"/>
    <a:srgbClr val="FF3399"/>
    <a:srgbClr val="FFFF00"/>
    <a:srgbClr val="FFFFCC"/>
    <a:srgbClr val="FF00FF"/>
    <a:srgbClr val="993366"/>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660"/>
  </p:normalViewPr>
  <p:slideViewPr>
    <p:cSldViewPr>
      <p:cViewPr varScale="1">
        <p:scale>
          <a:sx n="67" d="100"/>
          <a:sy n="67" d="100"/>
        </p:scale>
        <p:origin x="-4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ru-RU"/>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ru-RU"/>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ru-RU"/>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ru-RU"/>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ru-RU"/>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ru-RU"/>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ru-RU"/>
            </a:p>
          </p:txBody>
        </p:sp>
        <p:sp>
          <p:nvSpPr>
            <p:cNvPr id="20" name="Rectangle 18"/>
            <p:cNvSpPr>
              <a:spLocks noChangeArrowheads="1"/>
            </p:cNvSpPr>
            <p:nvPr userDrawn="1"/>
          </p:nvSpPr>
          <p:spPr bwMode="hidden">
            <a:xfrm rot="39991575" flipH="1" flipV="1">
              <a:off x="5373"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ru-RU"/>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ru-RU"/>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ru-RU"/>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ru-RU"/>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ru-RU"/>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ru-RU"/>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ru-RU"/>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ru-RU"/>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ru-RU"/>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ru-RU"/>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ru-RU"/>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ru-RU"/>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ru-RU"/>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ru-RU"/>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ru-RU"/>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ru-RU"/>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a:defRPr/>
              </a:pPr>
              <a:endParaRPr lang="ru-RU"/>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a:defRPr/>
              </a:pPr>
              <a:endParaRPr lang="ru-RU"/>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a:defRPr/>
              </a:pPr>
              <a:endParaRPr lang="ru-RU"/>
            </a:p>
          </p:txBody>
        </p:sp>
      </p:grpSp>
      <p:sp>
        <p:nvSpPr>
          <p:cNvPr id="729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ru-RU"/>
              <a:t>Образец заголовка</a:t>
            </a:r>
          </a:p>
        </p:txBody>
      </p:sp>
      <p:sp>
        <p:nvSpPr>
          <p:cNvPr id="729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20" name="Rectangle 220"/>
          <p:cNvSpPr>
            <a:spLocks noGrp="1" noChangeArrowheads="1"/>
          </p:cNvSpPr>
          <p:nvPr>
            <p:ph type="dt" sz="quarter" idx="10"/>
          </p:nvPr>
        </p:nvSpPr>
        <p:spPr/>
        <p:txBody>
          <a:bodyPr/>
          <a:lstStyle>
            <a:lvl1pPr>
              <a:defRPr/>
            </a:lvl1pPr>
          </a:lstStyle>
          <a:p>
            <a:pPr>
              <a:defRPr/>
            </a:pPr>
            <a:fld id="{4AA0261F-3693-4F57-A331-7310EC1D16DF}" type="datetimeFigureOut">
              <a:rPr lang="en-US"/>
              <a:pPr>
                <a:defRPr/>
              </a:pPr>
              <a:t>8/9/2013</a:t>
            </a:fld>
            <a:endParaRPr lang="ru-RU"/>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222" name="Rectangle 222"/>
          <p:cNvSpPr>
            <a:spLocks noGrp="1" noChangeArrowheads="1"/>
          </p:cNvSpPr>
          <p:nvPr>
            <p:ph type="sldNum" sz="quarter" idx="12"/>
          </p:nvPr>
        </p:nvSpPr>
        <p:spPr/>
        <p:txBody>
          <a:bodyPr/>
          <a:lstStyle>
            <a:lvl1pPr>
              <a:defRPr/>
            </a:lvl1pPr>
          </a:lstStyle>
          <a:p>
            <a:pPr>
              <a:defRPr/>
            </a:pPr>
            <a:fld id="{1FBE7A1F-3221-4923-9B36-12C065180FB4}" type="slidenum">
              <a:rPr lang="ru-RU"/>
              <a:pPr>
                <a:defRPr/>
              </a:pPr>
              <a:t>‹#›</a:t>
            </a:fld>
            <a:endParaRPr lang="ru-RU"/>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8"/>
          <p:cNvSpPr>
            <a:spLocks noGrp="1" noChangeArrowheads="1"/>
          </p:cNvSpPr>
          <p:nvPr>
            <p:ph type="sldNum" sz="quarter" idx="10"/>
          </p:nvPr>
        </p:nvSpPr>
        <p:spPr>
          <a:ln/>
        </p:spPr>
        <p:txBody>
          <a:bodyPr/>
          <a:lstStyle>
            <a:lvl1pPr>
              <a:defRPr/>
            </a:lvl1pPr>
          </a:lstStyle>
          <a:p>
            <a:pPr>
              <a:defRPr/>
            </a:pPr>
            <a:fld id="{A14B77B1-45B6-4603-980A-F601D3256453}"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fld id="{B75D1B66-32CB-40E9-9816-D1E347933196}" type="datetimeFigureOut">
              <a:rPr lang="en-US"/>
              <a:pPr>
                <a:defRPr/>
              </a:pPr>
              <a:t>8/9/2013</a:t>
            </a:fld>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94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94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8"/>
          <p:cNvSpPr>
            <a:spLocks noGrp="1" noChangeArrowheads="1"/>
          </p:cNvSpPr>
          <p:nvPr>
            <p:ph type="sldNum" sz="quarter" idx="10"/>
          </p:nvPr>
        </p:nvSpPr>
        <p:spPr>
          <a:ln/>
        </p:spPr>
        <p:txBody>
          <a:bodyPr/>
          <a:lstStyle>
            <a:lvl1pPr>
              <a:defRPr/>
            </a:lvl1pPr>
          </a:lstStyle>
          <a:p>
            <a:pPr>
              <a:defRPr/>
            </a:pPr>
            <a:fld id="{FFF5112C-4D4A-4AD5-B3CF-7E2165A65A16}"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fld id="{A67CD9ED-5B85-4874-B992-27685027B65F}" type="datetimeFigureOut">
              <a:rPr lang="en-US"/>
              <a:pPr>
                <a:defRPr/>
              </a:pPr>
              <a:t>8/9/2013</a:t>
            </a:fld>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8"/>
          <p:cNvSpPr>
            <a:spLocks noGrp="1" noChangeArrowheads="1"/>
          </p:cNvSpPr>
          <p:nvPr>
            <p:ph type="sldNum" sz="quarter" idx="10"/>
          </p:nvPr>
        </p:nvSpPr>
        <p:spPr>
          <a:ln/>
        </p:spPr>
        <p:txBody>
          <a:bodyPr/>
          <a:lstStyle>
            <a:lvl1pPr>
              <a:defRPr/>
            </a:lvl1pPr>
          </a:lstStyle>
          <a:p>
            <a:pPr>
              <a:defRPr/>
            </a:pPr>
            <a:fld id="{995093D4-3AF5-4578-ABAC-0C1CFA2A4F67}"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fld id="{45339D34-3B33-4368-910F-BB8F271783C3}" type="datetimeFigureOut">
              <a:rPr lang="en-US"/>
              <a:pPr>
                <a:defRPr/>
              </a:pPr>
              <a:t>8/9/2013</a:t>
            </a:fld>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18"/>
          <p:cNvSpPr>
            <a:spLocks noGrp="1" noChangeArrowheads="1"/>
          </p:cNvSpPr>
          <p:nvPr>
            <p:ph type="sldNum" sz="quarter" idx="10"/>
          </p:nvPr>
        </p:nvSpPr>
        <p:spPr>
          <a:ln/>
        </p:spPr>
        <p:txBody>
          <a:bodyPr/>
          <a:lstStyle>
            <a:lvl1pPr>
              <a:defRPr/>
            </a:lvl1pPr>
          </a:lstStyle>
          <a:p>
            <a:pPr>
              <a:defRPr/>
            </a:pPr>
            <a:fld id="{71FC8325-8104-4676-996F-C2FC458BF1D4}" type="slidenum">
              <a:rPr lang="ru-RU"/>
              <a:pPr>
                <a:defRPr/>
              </a:pPr>
              <a:t>‹#›</a:t>
            </a:fld>
            <a:endParaRPr lang="ru-RU"/>
          </a:p>
        </p:txBody>
      </p:sp>
      <p:sp>
        <p:nvSpPr>
          <p:cNvPr id="5" name="Rectangle 219"/>
          <p:cNvSpPr>
            <a:spLocks noGrp="1" noChangeArrowheads="1"/>
          </p:cNvSpPr>
          <p:nvPr>
            <p:ph type="dt" sz="half" idx="11"/>
          </p:nvPr>
        </p:nvSpPr>
        <p:spPr>
          <a:ln/>
        </p:spPr>
        <p:txBody>
          <a:bodyPr/>
          <a:lstStyle>
            <a:lvl1pPr>
              <a:defRPr/>
            </a:lvl1pPr>
          </a:lstStyle>
          <a:p>
            <a:pPr>
              <a:defRPr/>
            </a:pPr>
            <a:fld id="{87BA72EF-1DC1-48FF-89E2-45E312F20FA6}" type="datetimeFigureOut">
              <a:rPr lang="en-US"/>
              <a:pPr>
                <a:defRPr/>
              </a:pPr>
              <a:t>8/9/2013</a:t>
            </a:fld>
            <a:endParaRPr lang="ru-RU"/>
          </a:p>
        </p:txBody>
      </p:sp>
      <p:sp>
        <p:nvSpPr>
          <p:cNvPr id="6"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8"/>
          <p:cNvSpPr>
            <a:spLocks noGrp="1" noChangeArrowheads="1"/>
          </p:cNvSpPr>
          <p:nvPr>
            <p:ph type="sldNum" sz="quarter" idx="10"/>
          </p:nvPr>
        </p:nvSpPr>
        <p:spPr>
          <a:ln/>
        </p:spPr>
        <p:txBody>
          <a:bodyPr/>
          <a:lstStyle>
            <a:lvl1pPr>
              <a:defRPr/>
            </a:lvl1pPr>
          </a:lstStyle>
          <a:p>
            <a:pPr>
              <a:defRPr/>
            </a:pPr>
            <a:fld id="{869FF603-A8B0-4086-A0E3-DAB276E265A3}"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fld id="{FDED9F04-35E9-4F66-A4C6-BC2FD6873522}" type="datetimeFigureOut">
              <a:rPr lang="en-US"/>
              <a:pPr>
                <a:defRPr/>
              </a:pPr>
              <a:t>8/9/2013</a:t>
            </a:fld>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18"/>
          <p:cNvSpPr>
            <a:spLocks noGrp="1" noChangeArrowheads="1"/>
          </p:cNvSpPr>
          <p:nvPr>
            <p:ph type="sldNum" sz="quarter" idx="10"/>
          </p:nvPr>
        </p:nvSpPr>
        <p:spPr>
          <a:ln/>
        </p:spPr>
        <p:txBody>
          <a:bodyPr/>
          <a:lstStyle>
            <a:lvl1pPr>
              <a:defRPr/>
            </a:lvl1pPr>
          </a:lstStyle>
          <a:p>
            <a:pPr>
              <a:defRPr/>
            </a:pPr>
            <a:fld id="{7F068D72-340A-4677-8E9B-501D4432C001}" type="slidenum">
              <a:rPr lang="ru-RU"/>
              <a:pPr>
                <a:defRPr/>
              </a:pPr>
              <a:t>‹#›</a:t>
            </a:fld>
            <a:endParaRPr lang="ru-RU"/>
          </a:p>
        </p:txBody>
      </p:sp>
      <p:sp>
        <p:nvSpPr>
          <p:cNvPr id="8" name="Rectangle 219"/>
          <p:cNvSpPr>
            <a:spLocks noGrp="1" noChangeArrowheads="1"/>
          </p:cNvSpPr>
          <p:nvPr>
            <p:ph type="dt" sz="half" idx="11"/>
          </p:nvPr>
        </p:nvSpPr>
        <p:spPr>
          <a:ln/>
        </p:spPr>
        <p:txBody>
          <a:bodyPr/>
          <a:lstStyle>
            <a:lvl1pPr>
              <a:defRPr/>
            </a:lvl1pPr>
          </a:lstStyle>
          <a:p>
            <a:pPr>
              <a:defRPr/>
            </a:pPr>
            <a:fld id="{148DCA5E-012B-4C3E-AA6B-0E0BD13BD135}" type="datetimeFigureOut">
              <a:rPr lang="en-US"/>
              <a:pPr>
                <a:defRPr/>
              </a:pPr>
              <a:t>8/9/2013</a:t>
            </a:fld>
            <a:endParaRPr lang="ru-RU"/>
          </a:p>
        </p:txBody>
      </p:sp>
      <p:sp>
        <p:nvSpPr>
          <p:cNvPr id="9"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18"/>
          <p:cNvSpPr>
            <a:spLocks noGrp="1" noChangeArrowheads="1"/>
          </p:cNvSpPr>
          <p:nvPr>
            <p:ph type="sldNum" sz="quarter" idx="10"/>
          </p:nvPr>
        </p:nvSpPr>
        <p:spPr>
          <a:ln/>
        </p:spPr>
        <p:txBody>
          <a:bodyPr/>
          <a:lstStyle>
            <a:lvl1pPr>
              <a:defRPr/>
            </a:lvl1pPr>
          </a:lstStyle>
          <a:p>
            <a:pPr>
              <a:defRPr/>
            </a:pPr>
            <a:fld id="{640988EC-964E-41B6-B344-CB7D1E1D7296}" type="slidenum">
              <a:rPr lang="ru-RU"/>
              <a:pPr>
                <a:defRPr/>
              </a:pPr>
              <a:t>‹#›</a:t>
            </a:fld>
            <a:endParaRPr lang="ru-RU"/>
          </a:p>
        </p:txBody>
      </p:sp>
      <p:sp>
        <p:nvSpPr>
          <p:cNvPr id="4" name="Rectangle 219"/>
          <p:cNvSpPr>
            <a:spLocks noGrp="1" noChangeArrowheads="1"/>
          </p:cNvSpPr>
          <p:nvPr>
            <p:ph type="dt" sz="half" idx="11"/>
          </p:nvPr>
        </p:nvSpPr>
        <p:spPr>
          <a:ln/>
        </p:spPr>
        <p:txBody>
          <a:bodyPr/>
          <a:lstStyle>
            <a:lvl1pPr>
              <a:defRPr/>
            </a:lvl1pPr>
          </a:lstStyle>
          <a:p>
            <a:pPr>
              <a:defRPr/>
            </a:pPr>
            <a:fld id="{25C90086-50CC-41FF-9721-F306D5DE3BD0}" type="datetimeFigureOut">
              <a:rPr lang="en-US"/>
              <a:pPr>
                <a:defRPr/>
              </a:pPr>
              <a:t>8/9/2013</a:t>
            </a:fld>
            <a:endParaRPr lang="ru-RU"/>
          </a:p>
        </p:txBody>
      </p:sp>
      <p:sp>
        <p:nvSpPr>
          <p:cNvPr id="5"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20366FAC-A78A-4DEB-803F-50A1DF21B7C7}" type="slidenum">
              <a:rPr lang="ru-RU"/>
              <a:pPr>
                <a:defRPr/>
              </a:pPr>
              <a:t>‹#›</a:t>
            </a:fld>
            <a:endParaRPr lang="ru-RU"/>
          </a:p>
        </p:txBody>
      </p:sp>
      <p:sp>
        <p:nvSpPr>
          <p:cNvPr id="3" name="Rectangle 219"/>
          <p:cNvSpPr>
            <a:spLocks noGrp="1" noChangeArrowheads="1"/>
          </p:cNvSpPr>
          <p:nvPr>
            <p:ph type="dt" sz="half" idx="11"/>
          </p:nvPr>
        </p:nvSpPr>
        <p:spPr>
          <a:ln/>
        </p:spPr>
        <p:txBody>
          <a:bodyPr/>
          <a:lstStyle>
            <a:lvl1pPr>
              <a:defRPr/>
            </a:lvl1pPr>
          </a:lstStyle>
          <a:p>
            <a:pPr>
              <a:defRPr/>
            </a:pPr>
            <a:fld id="{49874E5A-95F5-4589-B9FB-2AB2DF8583D9}" type="datetimeFigureOut">
              <a:rPr lang="en-US"/>
              <a:pPr>
                <a:defRPr/>
              </a:pPr>
              <a:t>8/9/2013</a:t>
            </a:fld>
            <a:endParaRPr lang="ru-RU"/>
          </a:p>
        </p:txBody>
      </p:sp>
      <p:sp>
        <p:nvSpPr>
          <p:cNvPr id="4"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8"/>
          <p:cNvSpPr>
            <a:spLocks noGrp="1" noChangeArrowheads="1"/>
          </p:cNvSpPr>
          <p:nvPr>
            <p:ph type="sldNum" sz="quarter" idx="10"/>
          </p:nvPr>
        </p:nvSpPr>
        <p:spPr>
          <a:ln/>
        </p:spPr>
        <p:txBody>
          <a:bodyPr/>
          <a:lstStyle>
            <a:lvl1pPr>
              <a:defRPr/>
            </a:lvl1pPr>
          </a:lstStyle>
          <a:p>
            <a:pPr>
              <a:defRPr/>
            </a:pPr>
            <a:fld id="{72F5569C-E01A-4D3D-A886-AE4C7D84A1A3}"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fld id="{32E9812C-C138-4109-BEB6-048A33797722}" type="datetimeFigureOut">
              <a:rPr lang="en-US"/>
              <a:pPr>
                <a:defRPr/>
              </a:pPr>
              <a:t>8/9/2013</a:t>
            </a:fld>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8"/>
          <p:cNvSpPr>
            <a:spLocks noGrp="1" noChangeArrowheads="1"/>
          </p:cNvSpPr>
          <p:nvPr>
            <p:ph type="sldNum" sz="quarter" idx="10"/>
          </p:nvPr>
        </p:nvSpPr>
        <p:spPr>
          <a:ln/>
        </p:spPr>
        <p:txBody>
          <a:bodyPr/>
          <a:lstStyle>
            <a:lvl1pPr>
              <a:defRPr/>
            </a:lvl1pPr>
          </a:lstStyle>
          <a:p>
            <a:pPr>
              <a:defRPr/>
            </a:pPr>
            <a:fld id="{8D1DE011-D8C4-47C7-84AC-C073267CBC8E}" type="slidenum">
              <a:rPr lang="ru-RU"/>
              <a:pPr>
                <a:defRPr/>
              </a:pPr>
              <a:t>‹#›</a:t>
            </a:fld>
            <a:endParaRPr lang="ru-RU"/>
          </a:p>
        </p:txBody>
      </p:sp>
      <p:sp>
        <p:nvSpPr>
          <p:cNvPr id="6" name="Rectangle 219"/>
          <p:cNvSpPr>
            <a:spLocks noGrp="1" noChangeArrowheads="1"/>
          </p:cNvSpPr>
          <p:nvPr>
            <p:ph type="dt" sz="half" idx="11"/>
          </p:nvPr>
        </p:nvSpPr>
        <p:spPr>
          <a:ln/>
        </p:spPr>
        <p:txBody>
          <a:bodyPr/>
          <a:lstStyle>
            <a:lvl1pPr>
              <a:defRPr/>
            </a:lvl1pPr>
          </a:lstStyle>
          <a:p>
            <a:pPr>
              <a:defRPr/>
            </a:pPr>
            <a:fld id="{3C546CDD-F338-48F3-B675-6B2BF49E8D47}" type="datetimeFigureOut">
              <a:rPr lang="en-US"/>
              <a:pPr>
                <a:defRPr/>
              </a:pPr>
              <a:t>8/9/2013</a:t>
            </a:fld>
            <a:endParaRPr lang="ru-RU"/>
          </a:p>
        </p:txBody>
      </p:sp>
      <p:sp>
        <p:nvSpPr>
          <p:cNvPr id="7" name="Rectangle 220"/>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716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69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ru-RU">
                <a:effectLst>
                  <a:outerShdw blurRad="38100" dist="38100" dir="2700000" algn="tl">
                    <a:srgbClr val="000000"/>
                  </a:outerShdw>
                </a:effectLst>
              </a:endParaRPr>
            </a:p>
          </p:txBody>
        </p:sp>
        <p:sp>
          <p:nvSpPr>
            <p:cNvPr id="716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defRPr/>
              </a:pPr>
              <a:endParaRPr lang="ru-RU">
                <a:effectLst>
                  <a:outerShdw blurRad="38100" dist="38100" dir="2700000" algn="tl">
                    <a:srgbClr val="000000"/>
                  </a:outerShdw>
                </a:effectLst>
              </a:endParaRPr>
            </a:p>
          </p:txBody>
        </p:sp>
        <p:sp>
          <p:nvSpPr>
            <p:cNvPr id="716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7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defRPr/>
              </a:pPr>
              <a:endParaRPr lang="ru-RU">
                <a:effectLst>
                  <a:outerShdw blurRad="38100" dist="38100" dir="2700000" algn="tl">
                    <a:srgbClr val="000000"/>
                  </a:outerShdw>
                </a:effectLst>
              </a:endParaRPr>
            </a:p>
          </p:txBody>
        </p:sp>
        <p:sp>
          <p:nvSpPr>
            <p:cNvPr id="717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7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7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7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7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defRPr/>
              </a:pPr>
              <a:endParaRPr lang="ru-RU">
                <a:effectLst>
                  <a:outerShdw blurRad="38100" dist="38100" dir="2700000" algn="tl">
                    <a:srgbClr val="000000"/>
                  </a:outerShdw>
                </a:effectLst>
              </a:endParaRPr>
            </a:p>
          </p:txBody>
        </p:sp>
        <p:sp>
          <p:nvSpPr>
            <p:cNvPr id="717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7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7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7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7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7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7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7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7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ru-RU"/>
            </a:p>
          </p:txBody>
        </p:sp>
        <p:sp>
          <p:nvSpPr>
            <p:cNvPr id="717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a:defRPr/>
              </a:pPr>
              <a:endParaRPr lang="ru-RU"/>
            </a:p>
          </p:txBody>
        </p:sp>
        <p:sp>
          <p:nvSpPr>
            <p:cNvPr id="717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7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7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7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7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7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7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7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7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7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7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7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7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7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7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7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7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7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717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717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a:defRPr/>
              </a:pPr>
              <a:endParaRPr lang="ru-RU"/>
            </a:p>
          </p:txBody>
        </p:sp>
        <p:sp>
          <p:nvSpPr>
            <p:cNvPr id="717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7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7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7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7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7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7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8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8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8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a:defRPr/>
              </a:pPr>
              <a:endParaRPr lang="ru-RU"/>
            </a:p>
          </p:txBody>
        </p:sp>
        <p:sp>
          <p:nvSpPr>
            <p:cNvPr id="718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8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8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8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8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8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8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8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8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8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8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a:defRPr/>
              </a:pPr>
              <a:endParaRPr lang="ru-RU"/>
            </a:p>
          </p:txBody>
        </p:sp>
        <p:sp>
          <p:nvSpPr>
            <p:cNvPr id="718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8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8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8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8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8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8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a:defRPr/>
              </a:pPr>
              <a:endParaRPr lang="ru-RU"/>
            </a:p>
          </p:txBody>
        </p:sp>
        <p:sp>
          <p:nvSpPr>
            <p:cNvPr id="718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a:defRPr/>
              </a:pPr>
              <a:endParaRPr lang="ru-RU"/>
            </a:p>
          </p:txBody>
        </p:sp>
        <p:sp>
          <p:nvSpPr>
            <p:cNvPr id="718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a:defRPr/>
              </a:pPr>
              <a:endParaRPr lang="ru-RU"/>
            </a:p>
          </p:txBody>
        </p:sp>
        <p:sp>
          <p:nvSpPr>
            <p:cNvPr id="718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8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8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a:defRPr/>
              </a:pPr>
              <a:endParaRPr lang="ru-RU"/>
            </a:p>
          </p:txBody>
        </p:sp>
        <p:sp>
          <p:nvSpPr>
            <p:cNvPr id="718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a:defRPr/>
              </a:pPr>
              <a:endParaRPr lang="ru-RU"/>
            </a:p>
          </p:txBody>
        </p:sp>
        <p:sp>
          <p:nvSpPr>
            <p:cNvPr id="718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718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718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a:defRPr/>
              </a:pPr>
              <a:endParaRPr lang="ru-RU"/>
            </a:p>
          </p:txBody>
        </p:sp>
        <p:sp>
          <p:nvSpPr>
            <p:cNvPr id="718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sp>
          <p:nvSpPr>
            <p:cNvPr id="718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sp>
          <p:nvSpPr>
            <p:cNvPr id="718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sp>
          <p:nvSpPr>
            <p:cNvPr id="718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sp>
          <p:nvSpPr>
            <p:cNvPr id="718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ru-RU"/>
            </a:p>
          </p:txBody>
        </p:sp>
        <p:sp>
          <p:nvSpPr>
            <p:cNvPr id="718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a:defRPr/>
              </a:pPr>
              <a:endParaRPr lang="ru-RU"/>
            </a:p>
          </p:txBody>
        </p:sp>
        <p:sp>
          <p:nvSpPr>
            <p:cNvPr id="718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a:defRPr/>
              </a:pPr>
              <a:endParaRPr lang="ru-RU"/>
            </a:p>
          </p:txBody>
        </p:sp>
        <p:sp>
          <p:nvSpPr>
            <p:cNvPr id="718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a:defRPr/>
              </a:pPr>
              <a:endParaRPr lang="ru-RU"/>
            </a:p>
          </p:txBody>
        </p:sp>
        <p:sp>
          <p:nvSpPr>
            <p:cNvPr id="718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a:defRPr/>
              </a:pPr>
              <a:endParaRPr lang="ru-RU"/>
            </a:p>
          </p:txBody>
        </p:sp>
        <p:sp>
          <p:nvSpPr>
            <p:cNvPr id="718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a:defRPr/>
              </a:pPr>
              <a:endParaRPr lang="ru-RU"/>
            </a:p>
          </p:txBody>
        </p:sp>
        <p:sp>
          <p:nvSpPr>
            <p:cNvPr id="718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a:defRPr/>
              </a:pPr>
              <a:endParaRPr lang="ru-RU"/>
            </a:p>
          </p:txBody>
        </p:sp>
      </p:grpSp>
      <p:sp>
        <p:nvSpPr>
          <p:cNvPr id="71898"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33A20910-EA53-405E-9250-67C8FD6D7404}" type="slidenum">
              <a:rPr lang="ru-RU"/>
              <a:pPr>
                <a:defRPr/>
              </a:pPr>
              <a:t>‹#›</a:t>
            </a:fld>
            <a:endParaRPr lang="ru-RU"/>
          </a:p>
        </p:txBody>
      </p:sp>
      <p:sp>
        <p:nvSpPr>
          <p:cNvPr id="71899"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fld id="{6E64AE55-B5C7-4ADC-BB25-CE402691DF9C}" type="datetimeFigureOut">
              <a:rPr lang="en-US"/>
              <a:pPr>
                <a:defRPr/>
              </a:pPr>
              <a:t>8/9/2013</a:t>
            </a:fld>
            <a:endParaRPr lang="ru-RU"/>
          </a:p>
        </p:txBody>
      </p:sp>
      <p:sp>
        <p:nvSpPr>
          <p:cNvPr id="71900"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ru-RU"/>
          </a:p>
        </p:txBody>
      </p:sp>
      <p:sp>
        <p:nvSpPr>
          <p:cNvPr id="71901"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1902"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Tree>
  </p:cSld>
  <p:clrMap bg1="dk2" tx1="lt1" bg2="dk1" tx2="lt2" accent1="accent1" accent2="accent2" accent3="accent3" accent4="accent4" accent5="accent5" accent6="accent6" hlink="hlink" folHlink="folHlink"/>
  <p:sldLayoutIdLst>
    <p:sldLayoutId id="2147483921"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ransition advClick="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85800" y="1143000"/>
            <a:ext cx="8183563" cy="676275"/>
          </a:xfrm>
        </p:spPr>
        <p:txBody>
          <a:bodyPr anchor="t">
            <a:noAutofit/>
          </a:bodyPr>
          <a:lstStyle/>
          <a:p>
            <a:pPr eaLnBrk="1" hangingPunct="1">
              <a:defRPr/>
            </a:pPr>
            <a:r>
              <a:rPr lang="ru-RU" sz="4800" b="1" i="1" dirty="0" smtClean="0">
                <a:solidFill>
                  <a:srgbClr val="FFFF00"/>
                </a:solidFill>
              </a:rPr>
              <a:t>Развитие сенсорных способностей дошкольников посредством </a:t>
            </a:r>
            <a:br>
              <a:rPr lang="ru-RU" sz="4800" b="1" i="1" dirty="0" smtClean="0">
                <a:solidFill>
                  <a:srgbClr val="FFFF00"/>
                </a:solidFill>
              </a:rPr>
            </a:br>
            <a:r>
              <a:rPr lang="ru-RU" sz="4800" b="1" i="1" dirty="0" smtClean="0">
                <a:solidFill>
                  <a:srgbClr val="FFFF00"/>
                </a:solidFill>
              </a:rPr>
              <a:t>танцевально – игровой деятельности</a:t>
            </a:r>
          </a:p>
        </p:txBody>
      </p:sp>
      <p:sp>
        <p:nvSpPr>
          <p:cNvPr id="2052" name="Подзаголовок 2"/>
          <p:cNvSpPr>
            <a:spLocks noGrp="1"/>
          </p:cNvSpPr>
          <p:nvPr>
            <p:ph type="body" idx="4294967295"/>
          </p:nvPr>
        </p:nvSpPr>
        <p:spPr>
          <a:xfrm>
            <a:off x="304800" y="838200"/>
            <a:ext cx="8305800" cy="5486400"/>
          </a:xfrm>
        </p:spPr>
        <p:txBody>
          <a:bodyPr anchor="b"/>
          <a:lstStyle/>
          <a:p>
            <a:pPr marL="0" indent="0" algn="r" eaLnBrk="1" hangingPunct="1">
              <a:spcBef>
                <a:spcPct val="0"/>
              </a:spcBef>
              <a:buFont typeface="Wingdings" pitchFamily="2" charset="2"/>
              <a:buNone/>
              <a:defRPr/>
            </a:pPr>
            <a:endParaRPr lang="ru-RU" sz="2000" b="1" dirty="0" smtClean="0"/>
          </a:p>
        </p:txBody>
      </p:sp>
    </p:spTree>
  </p:cSld>
  <p:clrMapOvr>
    <a:masterClrMapping/>
  </p:clrMapOvr>
  <p:transition advClick="0" advTm="509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Прямая соединительная линия 18"/>
          <p:cNvCxnSpPr>
            <a:endCxn id="7" idx="0"/>
          </p:cNvCxnSpPr>
          <p:nvPr/>
        </p:nvCxnSpPr>
        <p:spPr>
          <a:xfrm rot="5400000">
            <a:off x="1676400" y="2971800"/>
            <a:ext cx="29718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a:endCxn id="8" idx="0"/>
          </p:cNvCxnSpPr>
          <p:nvPr/>
        </p:nvCxnSpPr>
        <p:spPr>
          <a:xfrm>
            <a:off x="4591050" y="1447800"/>
            <a:ext cx="95250" cy="6096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a:endCxn id="6" idx="0"/>
          </p:cNvCxnSpPr>
          <p:nvPr/>
        </p:nvCxnSpPr>
        <p:spPr>
          <a:xfrm flipH="1">
            <a:off x="1562100" y="1524000"/>
            <a:ext cx="876300" cy="5334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Блок-схема: альтернативный процесс 4"/>
          <p:cNvSpPr/>
          <p:nvPr/>
        </p:nvSpPr>
        <p:spPr>
          <a:xfrm>
            <a:off x="609600" y="228600"/>
            <a:ext cx="7924800" cy="1371600"/>
          </a:xfrm>
          <a:prstGeom prst="flowChartAlternateProcess">
            <a:avLst/>
          </a:prstGeom>
          <a:solidFill>
            <a:srgbClr val="00206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 name="Заголовок 1"/>
          <p:cNvSpPr>
            <a:spLocks noGrp="1"/>
          </p:cNvSpPr>
          <p:nvPr>
            <p:ph type="title" idx="4294967295"/>
          </p:nvPr>
        </p:nvSpPr>
        <p:spPr>
          <a:xfrm>
            <a:off x="762000" y="228600"/>
            <a:ext cx="7772400" cy="1349375"/>
          </a:xfrm>
        </p:spPr>
        <p:txBody>
          <a:bodyPr anchor="t">
            <a:normAutofit fontScale="90000"/>
          </a:bodyPr>
          <a:lstStyle/>
          <a:p>
            <a:pPr eaLnBrk="1" hangingPunct="1">
              <a:defRPr/>
            </a:pPr>
            <a:r>
              <a:rPr lang="ru-RU" sz="3200" b="1" dirty="0" smtClean="0">
                <a:solidFill>
                  <a:srgbClr val="FF0066"/>
                </a:solidFill>
              </a:rPr>
              <a:t>ПРОФИЛЬ ВОСПРИЯТИЯ МОЖНО ОПРЕДЕЛИТЬ СЛЕДУЮЩИМ ОБРАЗОМ</a:t>
            </a:r>
            <a:r>
              <a:rPr lang="ru-RU" sz="3600" b="1" dirty="0" smtClean="0">
                <a:solidFill>
                  <a:srgbClr val="FF0066"/>
                </a:solidFill>
              </a:rPr>
              <a:t>:</a:t>
            </a:r>
          </a:p>
        </p:txBody>
      </p:sp>
      <p:sp>
        <p:nvSpPr>
          <p:cNvPr id="3" name="Текст 2"/>
          <p:cNvSpPr>
            <a:spLocks noGrp="1"/>
          </p:cNvSpPr>
          <p:nvPr>
            <p:ph type="body" idx="4294967295"/>
          </p:nvPr>
        </p:nvSpPr>
        <p:spPr>
          <a:xfrm>
            <a:off x="304800" y="6553200"/>
            <a:ext cx="8458200" cy="195263"/>
          </a:xfrm>
        </p:spPr>
        <p:txBody>
          <a:bodyPr anchor="b">
            <a:normAutofit fontScale="92500" lnSpcReduction="20000"/>
          </a:bodyPr>
          <a:lstStyle/>
          <a:p>
            <a:pPr marL="0" indent="0" eaLnBrk="1" hangingPunct="1">
              <a:lnSpc>
                <a:spcPct val="80000"/>
              </a:lnSpc>
              <a:spcBef>
                <a:spcPct val="0"/>
              </a:spcBef>
              <a:buFont typeface="Wingdings" pitchFamily="2" charset="2"/>
              <a:buNone/>
              <a:defRPr/>
            </a:pPr>
            <a:r>
              <a:rPr lang="ru-RU" sz="500" smtClean="0">
                <a:solidFill>
                  <a:srgbClr val="B95C00"/>
                </a:solidFill>
              </a:rPr>
              <a:t/>
            </a:r>
            <a:br>
              <a:rPr lang="ru-RU" sz="500" smtClean="0">
                <a:solidFill>
                  <a:srgbClr val="B95C00"/>
                </a:solidFill>
              </a:rPr>
            </a:br>
            <a:r>
              <a:rPr lang="ru-RU" sz="500" smtClean="0">
                <a:solidFill>
                  <a:srgbClr val="B95C00"/>
                </a:solidFill>
              </a:rPr>
              <a:t>      </a:t>
            </a:r>
          </a:p>
        </p:txBody>
      </p:sp>
      <p:sp>
        <p:nvSpPr>
          <p:cNvPr id="6" name="Блок-схема: альтернативный процесс 5"/>
          <p:cNvSpPr/>
          <p:nvPr/>
        </p:nvSpPr>
        <p:spPr>
          <a:xfrm>
            <a:off x="152400" y="2057400"/>
            <a:ext cx="2819400" cy="2362200"/>
          </a:xfrm>
          <a:prstGeom prst="flowChartAlternateProcess">
            <a:avLst/>
          </a:prstGeom>
          <a:solidFill>
            <a:srgbClr val="7030A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latin typeface="+mj-lt"/>
              </a:rPr>
              <a:t>наличие интереса</a:t>
            </a:r>
          </a:p>
          <a:p>
            <a:pPr algn="ctr">
              <a:defRPr/>
            </a:pPr>
            <a:r>
              <a:rPr lang="ru-RU" b="1" dirty="0">
                <a:solidFill>
                  <a:schemeClr val="tx1"/>
                </a:solidFill>
                <a:latin typeface="+mj-lt"/>
              </a:rPr>
              <a:t>(ориентировочного, познавательного)</a:t>
            </a:r>
          </a:p>
          <a:p>
            <a:pPr algn="ctr">
              <a:defRPr/>
            </a:pPr>
            <a:r>
              <a:rPr lang="ru-RU" b="1" dirty="0">
                <a:solidFill>
                  <a:schemeClr val="tx1"/>
                </a:solidFill>
                <a:latin typeface="+mj-lt"/>
              </a:rPr>
              <a:t> к объекту</a:t>
            </a:r>
            <a:r>
              <a:rPr lang="ru-RU" b="1" dirty="0">
                <a:solidFill>
                  <a:schemeClr val="tx1"/>
                </a:solidFill>
                <a:latin typeface="Calibri" pitchFamily="34" charset="0"/>
              </a:rPr>
              <a:t/>
            </a:r>
            <a:br>
              <a:rPr lang="ru-RU" b="1" dirty="0">
                <a:solidFill>
                  <a:schemeClr val="tx1"/>
                </a:solidFill>
                <a:latin typeface="Calibri" pitchFamily="34" charset="0"/>
              </a:rPr>
            </a:br>
            <a:endParaRPr lang="ru-RU" b="1" dirty="0">
              <a:solidFill>
                <a:schemeClr val="tx1"/>
              </a:solidFill>
              <a:latin typeface="Calibri" pitchFamily="34" charset="0"/>
            </a:endParaRPr>
          </a:p>
        </p:txBody>
      </p:sp>
      <p:sp>
        <p:nvSpPr>
          <p:cNvPr id="7" name="Блок-схема: альтернативный процесс 6"/>
          <p:cNvSpPr/>
          <p:nvPr/>
        </p:nvSpPr>
        <p:spPr>
          <a:xfrm>
            <a:off x="2133600" y="4495800"/>
            <a:ext cx="1981200" cy="2362200"/>
          </a:xfrm>
          <a:prstGeom prst="flowChartAlternateProcess">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effectLst>
                  <a:outerShdw blurRad="38100" dist="38100" dir="2700000" algn="tl">
                    <a:srgbClr val="000000">
                      <a:alpha val="43137"/>
                    </a:srgbClr>
                  </a:outerShdw>
                </a:effectLst>
              </a:rPr>
              <a:t>проявление внимания (</a:t>
            </a:r>
            <a:r>
              <a:rPr lang="ru-RU" b="1" dirty="0" err="1">
                <a:solidFill>
                  <a:schemeClr val="tx1"/>
                </a:solidFill>
                <a:effectLst>
                  <a:outerShdw blurRad="38100" dist="38100" dir="2700000" algn="tl">
                    <a:srgbClr val="000000">
                      <a:alpha val="43137"/>
                    </a:srgbClr>
                  </a:outerShdw>
                </a:effectLst>
              </a:rPr>
              <a:t>произволь-ного</a:t>
            </a:r>
            <a:r>
              <a:rPr lang="ru-RU" b="1" dirty="0">
                <a:solidFill>
                  <a:schemeClr val="tx1"/>
                </a:solidFill>
                <a:effectLst>
                  <a:outerShdw blurRad="38100" dist="38100" dir="2700000" algn="tl">
                    <a:srgbClr val="000000">
                      <a:alpha val="43137"/>
                    </a:srgbClr>
                  </a:outerShdw>
                </a:effectLst>
              </a:rPr>
              <a:t> </a:t>
            </a:r>
            <a:r>
              <a:rPr lang="ru-RU" b="1" dirty="0" err="1">
                <a:solidFill>
                  <a:schemeClr val="tx1"/>
                </a:solidFill>
                <a:effectLst>
                  <a:outerShdw blurRad="38100" dist="38100" dir="2700000" algn="tl">
                    <a:srgbClr val="000000">
                      <a:alpha val="43137"/>
                    </a:srgbClr>
                  </a:outerShdw>
                </a:effectLst>
              </a:rPr>
              <a:t>сосредото-чения</a:t>
            </a:r>
            <a:r>
              <a:rPr lang="ru-RU" b="1" dirty="0">
                <a:solidFill>
                  <a:schemeClr val="tx1"/>
                </a:solidFill>
                <a:effectLst>
                  <a:outerShdw blurRad="38100" dist="38100" dir="2700000" algn="tl">
                    <a:srgbClr val="000000">
                      <a:alpha val="43137"/>
                    </a:srgbClr>
                  </a:outerShdw>
                </a:effectLst>
              </a:rPr>
              <a:t> на объекте)</a:t>
            </a:r>
            <a:br>
              <a:rPr lang="ru-RU" b="1" dirty="0">
                <a:solidFill>
                  <a:schemeClr val="tx1"/>
                </a:solidFill>
                <a:effectLst>
                  <a:outerShdw blurRad="38100" dist="38100" dir="2700000" algn="tl">
                    <a:srgbClr val="000000">
                      <a:alpha val="43137"/>
                    </a:srgbClr>
                  </a:outerShdw>
                </a:effectLst>
              </a:rPr>
            </a:br>
            <a:endParaRPr lang="ru-RU" b="1" dirty="0">
              <a:solidFill>
                <a:schemeClr val="tx1"/>
              </a:solidFill>
              <a:effectLst>
                <a:outerShdw blurRad="38100" dist="38100" dir="2700000" algn="tl">
                  <a:srgbClr val="000000">
                    <a:alpha val="43137"/>
                  </a:srgbClr>
                </a:outerShdw>
              </a:effectLst>
            </a:endParaRPr>
          </a:p>
        </p:txBody>
      </p:sp>
      <p:sp>
        <p:nvSpPr>
          <p:cNvPr id="8" name="Блок-схема: альтернативный процесс 7"/>
          <p:cNvSpPr/>
          <p:nvPr/>
        </p:nvSpPr>
        <p:spPr>
          <a:xfrm>
            <a:off x="3352800" y="2057400"/>
            <a:ext cx="2667000" cy="2286000"/>
          </a:xfrm>
          <a:prstGeom prst="flowChartAlternateProcess">
            <a:avLst/>
          </a:prstGeom>
          <a:solidFill>
            <a:srgbClr val="3399FF"/>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rPr>
              <a:t>действия собственно восприятия (перцептивные действия)</a:t>
            </a:r>
          </a:p>
        </p:txBody>
      </p:sp>
      <p:sp>
        <p:nvSpPr>
          <p:cNvPr id="9" name="Блок-схема: альтернативный процесс 8"/>
          <p:cNvSpPr/>
          <p:nvPr/>
        </p:nvSpPr>
        <p:spPr>
          <a:xfrm>
            <a:off x="5105400" y="4495800"/>
            <a:ext cx="1981200" cy="2362200"/>
          </a:xfrm>
          <a:prstGeom prst="flowChartAlternateProcess">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rPr>
              <a:t>опора на имеющийся опыт</a:t>
            </a:r>
          </a:p>
        </p:txBody>
      </p:sp>
      <p:sp>
        <p:nvSpPr>
          <p:cNvPr id="11" name="Блок-схема: альтернативный процесс 10"/>
          <p:cNvSpPr/>
          <p:nvPr/>
        </p:nvSpPr>
        <p:spPr>
          <a:xfrm>
            <a:off x="6400800" y="2057400"/>
            <a:ext cx="2514600" cy="2286000"/>
          </a:xfrm>
          <a:prstGeom prst="flowChartAlternateProcess">
            <a:avLst/>
          </a:prstGeom>
          <a:solidFill>
            <a:srgbClr val="9933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rPr>
              <a:t>создание обобщенного образа объекта и закрепление его в слове</a:t>
            </a:r>
            <a:r>
              <a:rPr lang="ru-RU" dirty="0">
                <a:solidFill>
                  <a:srgbClr val="B95C00"/>
                </a:solidFill>
              </a:rPr>
              <a:t/>
            </a:r>
            <a:br>
              <a:rPr lang="ru-RU" dirty="0">
                <a:solidFill>
                  <a:srgbClr val="B95C00"/>
                </a:solidFill>
              </a:rPr>
            </a:br>
            <a:endParaRPr lang="ru-RU" dirty="0"/>
          </a:p>
        </p:txBody>
      </p:sp>
      <p:cxnSp>
        <p:nvCxnSpPr>
          <p:cNvPr id="17" name="Прямая соединительная линия 16"/>
          <p:cNvCxnSpPr>
            <a:endCxn id="11" idx="0"/>
          </p:cNvCxnSpPr>
          <p:nvPr/>
        </p:nvCxnSpPr>
        <p:spPr>
          <a:xfrm>
            <a:off x="6629400" y="1600200"/>
            <a:ext cx="1028700" cy="457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endCxn id="9" idx="0"/>
          </p:cNvCxnSpPr>
          <p:nvPr/>
        </p:nvCxnSpPr>
        <p:spPr>
          <a:xfrm rot="16200000" flipH="1">
            <a:off x="4610100" y="3009900"/>
            <a:ext cx="2895600" cy="762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1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anim calcmode="lin" valueType="num">
                                      <p:cBhvr>
                                        <p:cTn id="15" dur="2000" fill="hold"/>
                                        <p:tgtEl>
                                          <p:spTgt spid="7"/>
                                        </p:tgtEl>
                                        <p:attrNameLst>
                                          <p:attrName>style.rotation</p:attrName>
                                        </p:attrNameLst>
                                      </p:cBhvr>
                                      <p:tavLst>
                                        <p:tav tm="0">
                                          <p:val>
                                            <p:fltVal val="720"/>
                                          </p:val>
                                        </p:tav>
                                        <p:tav tm="100000">
                                          <p:val>
                                            <p:fltVal val="0"/>
                                          </p:val>
                                        </p:tav>
                                      </p:tavLst>
                                    </p:anim>
                                    <p:anim calcmode="lin" valueType="num">
                                      <p:cBhvr>
                                        <p:cTn id="16" dur="2000" fill="hold"/>
                                        <p:tgtEl>
                                          <p:spTgt spid="7"/>
                                        </p:tgtEl>
                                        <p:attrNameLst>
                                          <p:attrName>ppt_h</p:attrName>
                                        </p:attrNameLst>
                                      </p:cBhvr>
                                      <p:tavLst>
                                        <p:tav tm="0">
                                          <p:val>
                                            <p:fltVal val="0"/>
                                          </p:val>
                                        </p:tav>
                                        <p:tav tm="100000">
                                          <p:val>
                                            <p:strVal val="#ppt_h"/>
                                          </p:val>
                                        </p:tav>
                                      </p:tavLst>
                                    </p:anim>
                                    <p:anim calcmode="lin" valueType="num">
                                      <p:cBhvr>
                                        <p:cTn id="17" dur="2000" fill="hold"/>
                                        <p:tgtEl>
                                          <p:spTgt spid="7"/>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5"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anim calcmode="lin" valueType="num">
                                      <p:cBhvr>
                                        <p:cTn id="22" dur="2000" fill="hold"/>
                                        <p:tgtEl>
                                          <p:spTgt spid="8"/>
                                        </p:tgtEl>
                                        <p:attrNameLst>
                                          <p:attrName>style.rotation</p:attrName>
                                        </p:attrNameLst>
                                      </p:cBhvr>
                                      <p:tavLst>
                                        <p:tav tm="0">
                                          <p:val>
                                            <p:fltVal val="720"/>
                                          </p:val>
                                        </p:tav>
                                        <p:tav tm="100000">
                                          <p:val>
                                            <p:fltVal val="0"/>
                                          </p:val>
                                        </p:tav>
                                      </p:tavLst>
                                    </p:anim>
                                    <p:anim calcmode="lin" valueType="num">
                                      <p:cBhvr>
                                        <p:cTn id="23" dur="2000" fill="hold"/>
                                        <p:tgtEl>
                                          <p:spTgt spid="8"/>
                                        </p:tgtEl>
                                        <p:attrNameLst>
                                          <p:attrName>ppt_h</p:attrName>
                                        </p:attrNameLst>
                                      </p:cBhvr>
                                      <p:tavLst>
                                        <p:tav tm="0">
                                          <p:val>
                                            <p:fltVal val="0"/>
                                          </p:val>
                                        </p:tav>
                                        <p:tav tm="100000">
                                          <p:val>
                                            <p:strVal val="#ppt_h"/>
                                          </p:val>
                                        </p:tav>
                                      </p:tavLst>
                                    </p:anim>
                                    <p:anim calcmode="lin" valueType="num">
                                      <p:cBhvr>
                                        <p:cTn id="24" dur="2000" fill="hold"/>
                                        <p:tgtEl>
                                          <p:spTgt spid="8"/>
                                        </p:tgtEl>
                                        <p:attrNameLst>
                                          <p:attrName>ppt_w</p:attrName>
                                        </p:attrNameLst>
                                      </p:cBhvr>
                                      <p:tavLst>
                                        <p:tav tm="0">
                                          <p:val>
                                            <p:fltVal val="0"/>
                                          </p:val>
                                        </p:tav>
                                        <p:tav tm="100000">
                                          <p:val>
                                            <p:strVal val="#ppt_w"/>
                                          </p:val>
                                        </p:tav>
                                      </p:tavLst>
                                    </p:anim>
                                  </p:childTnLst>
                                </p:cTn>
                              </p:par>
                            </p:childTnLst>
                          </p:cTn>
                        </p:par>
                        <p:par>
                          <p:cTn id="25" fill="hold">
                            <p:stCondLst>
                              <p:cond delay="6000"/>
                            </p:stCondLst>
                            <p:childTnLst>
                              <p:par>
                                <p:cTn id="26" presetID="35"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000"/>
                                        <p:tgtEl>
                                          <p:spTgt spid="9"/>
                                        </p:tgtEl>
                                      </p:cBhvr>
                                    </p:animEffect>
                                    <p:anim calcmode="lin" valueType="num">
                                      <p:cBhvr>
                                        <p:cTn id="29" dur="2000" fill="hold"/>
                                        <p:tgtEl>
                                          <p:spTgt spid="9"/>
                                        </p:tgtEl>
                                        <p:attrNameLst>
                                          <p:attrName>style.rotation</p:attrName>
                                        </p:attrNameLst>
                                      </p:cBhvr>
                                      <p:tavLst>
                                        <p:tav tm="0">
                                          <p:val>
                                            <p:fltVal val="720"/>
                                          </p:val>
                                        </p:tav>
                                        <p:tav tm="100000">
                                          <p:val>
                                            <p:fltVal val="0"/>
                                          </p:val>
                                        </p:tav>
                                      </p:tavLst>
                                    </p:anim>
                                    <p:anim calcmode="lin" valueType="num">
                                      <p:cBhvr>
                                        <p:cTn id="30" dur="2000" fill="hold"/>
                                        <p:tgtEl>
                                          <p:spTgt spid="9"/>
                                        </p:tgtEl>
                                        <p:attrNameLst>
                                          <p:attrName>ppt_h</p:attrName>
                                        </p:attrNameLst>
                                      </p:cBhvr>
                                      <p:tavLst>
                                        <p:tav tm="0">
                                          <p:val>
                                            <p:fltVal val="0"/>
                                          </p:val>
                                        </p:tav>
                                        <p:tav tm="100000">
                                          <p:val>
                                            <p:strVal val="#ppt_h"/>
                                          </p:val>
                                        </p:tav>
                                      </p:tavLst>
                                    </p:anim>
                                    <p:anim calcmode="lin" valueType="num">
                                      <p:cBhvr>
                                        <p:cTn id="31" dur="2000" fill="hold"/>
                                        <p:tgtEl>
                                          <p:spTgt spid="9"/>
                                        </p:tgtEl>
                                        <p:attrNameLst>
                                          <p:attrName>ppt_w</p:attrName>
                                        </p:attrNameLst>
                                      </p:cBhvr>
                                      <p:tavLst>
                                        <p:tav tm="0">
                                          <p:val>
                                            <p:fltVal val="0"/>
                                          </p:val>
                                        </p:tav>
                                        <p:tav tm="100000">
                                          <p:val>
                                            <p:strVal val="#ppt_w"/>
                                          </p:val>
                                        </p:tav>
                                      </p:tavLst>
                                    </p:anim>
                                  </p:childTnLst>
                                </p:cTn>
                              </p:par>
                            </p:childTnLst>
                          </p:cTn>
                        </p:par>
                        <p:par>
                          <p:cTn id="32" fill="hold">
                            <p:stCondLst>
                              <p:cond delay="8000"/>
                            </p:stCondLst>
                            <p:childTnLst>
                              <p:par>
                                <p:cTn id="33" presetID="35"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2000"/>
                                        <p:tgtEl>
                                          <p:spTgt spid="11"/>
                                        </p:tgtEl>
                                      </p:cBhvr>
                                    </p:animEffect>
                                    <p:anim calcmode="lin" valueType="num">
                                      <p:cBhvr>
                                        <p:cTn id="36" dur="2000" fill="hold"/>
                                        <p:tgtEl>
                                          <p:spTgt spid="11"/>
                                        </p:tgtEl>
                                        <p:attrNameLst>
                                          <p:attrName>style.rotation</p:attrName>
                                        </p:attrNameLst>
                                      </p:cBhvr>
                                      <p:tavLst>
                                        <p:tav tm="0">
                                          <p:val>
                                            <p:fltVal val="720"/>
                                          </p:val>
                                        </p:tav>
                                        <p:tav tm="100000">
                                          <p:val>
                                            <p:fltVal val="0"/>
                                          </p:val>
                                        </p:tav>
                                      </p:tavLst>
                                    </p:anim>
                                    <p:anim calcmode="lin" valueType="num">
                                      <p:cBhvr>
                                        <p:cTn id="37" dur="2000" fill="hold"/>
                                        <p:tgtEl>
                                          <p:spTgt spid="11"/>
                                        </p:tgtEl>
                                        <p:attrNameLst>
                                          <p:attrName>ppt_h</p:attrName>
                                        </p:attrNameLst>
                                      </p:cBhvr>
                                      <p:tavLst>
                                        <p:tav tm="0">
                                          <p:val>
                                            <p:fltVal val="0"/>
                                          </p:val>
                                        </p:tav>
                                        <p:tav tm="100000">
                                          <p:val>
                                            <p:strVal val="#ppt_h"/>
                                          </p:val>
                                        </p:tav>
                                      </p:tavLst>
                                    </p:anim>
                                    <p:anim calcmode="lin" valueType="num">
                                      <p:cBhvr>
                                        <p:cTn id="38"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0"/>
            <a:ext cx="9144000" cy="6858000"/>
          </a:xfrm>
        </p:spPr>
        <p:txBody>
          <a:bodyPr anchor="t">
            <a:normAutofit/>
          </a:bodyPr>
          <a:lstStyle/>
          <a:p>
            <a:pPr eaLnBrk="1" hangingPunct="1">
              <a:defRPr/>
            </a:pPr>
            <a:r>
              <a:rPr lang="ru-RU" sz="3600" b="1" dirty="0" smtClean="0"/>
              <a:t/>
            </a:r>
            <a:br>
              <a:rPr lang="ru-RU" sz="3600" b="1" dirty="0" smtClean="0"/>
            </a:br>
            <a:endParaRPr lang="ru-RU" sz="3200" b="1" dirty="0" smtClean="0">
              <a:solidFill>
                <a:schemeClr val="tx1"/>
              </a:solidFill>
            </a:endParaRPr>
          </a:p>
        </p:txBody>
      </p:sp>
      <p:sp>
        <p:nvSpPr>
          <p:cNvPr id="18435" name="Текст 2"/>
          <p:cNvSpPr>
            <a:spLocks noGrp="1"/>
          </p:cNvSpPr>
          <p:nvPr>
            <p:ph type="body" idx="4294967295"/>
          </p:nvPr>
        </p:nvSpPr>
        <p:spPr>
          <a:xfrm rot="10800000" flipV="1">
            <a:off x="533400" y="609600"/>
            <a:ext cx="7773988" cy="4800600"/>
          </a:xfrm>
          <a:blipFill>
            <a:blip r:embed="rId2" cstate="screen"/>
            <a:tile tx="0" ty="0" sx="100000" sy="100000" flip="none" algn="tl"/>
          </a:blipFill>
        </p:spPr>
        <p:txBody>
          <a:bodyPr anchor="b"/>
          <a:lstStyle/>
          <a:p>
            <a:pPr marL="0" indent="0" eaLnBrk="1" hangingPunct="1">
              <a:spcBef>
                <a:spcPct val="0"/>
              </a:spcBef>
              <a:buFont typeface="Wingdings" pitchFamily="2" charset="2"/>
              <a:buNone/>
              <a:defRPr/>
            </a:pPr>
            <a:endParaRPr lang="ru-RU"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marL="0" indent="0" eaLnBrk="1" hangingPunct="1">
              <a:spcBef>
                <a:spcPct val="0"/>
              </a:spcBef>
              <a:buFont typeface="Wingdings" pitchFamily="2" charset="2"/>
              <a:buNone/>
              <a:defRPr/>
            </a:pPr>
            <a:endParaRPr lang="ru-RU"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marL="0" indent="0" eaLnBrk="1" hangingPunct="1">
              <a:spcBef>
                <a:spcPct val="0"/>
              </a:spcBef>
              <a:buFont typeface="Wingdings" pitchFamily="2" charset="2"/>
              <a:buNone/>
              <a:defRPr/>
            </a:pPr>
            <a:endParaRPr lang="ru-RU"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marL="0" indent="0" eaLnBrk="1" hangingPunct="1">
              <a:spcBef>
                <a:spcPct val="0"/>
              </a:spcBef>
              <a:buFont typeface="Wingdings" pitchFamily="2" charset="2"/>
              <a:buNone/>
              <a:defRPr/>
            </a:pPr>
            <a:endParaRPr lang="ru-RU"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marL="0" indent="0" eaLnBrk="1" hangingPunct="1">
              <a:spcBef>
                <a:spcPct val="0"/>
              </a:spcBef>
              <a:buFont typeface="Wingdings" pitchFamily="2" charset="2"/>
              <a:buNone/>
              <a:defRPr/>
            </a:pPr>
            <a:endParaRPr lang="ru-RU"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marL="0" indent="0" eaLnBrk="1" hangingPunct="1">
              <a:spcBef>
                <a:spcPct val="0"/>
              </a:spcBef>
              <a:buFont typeface="Wingdings" pitchFamily="2" charset="2"/>
              <a:buNone/>
              <a:defRPr/>
            </a:pPr>
            <a:endParaRPr lang="ru-RU"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marL="0" indent="0" eaLnBrk="1" hangingPunct="1">
              <a:spcBef>
                <a:spcPct val="0"/>
              </a:spcBef>
              <a:buFont typeface="Wingdings" pitchFamily="2" charset="2"/>
              <a:buNone/>
              <a:defRPr/>
            </a:pPr>
            <a:endParaRPr lang="ru-RU"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marL="0" indent="0" eaLnBrk="1" hangingPunct="1">
              <a:spcBef>
                <a:spcPct val="0"/>
              </a:spcBef>
              <a:buFont typeface="Wingdings" pitchFamily="2" charset="2"/>
              <a:buNone/>
              <a:defRPr/>
            </a:pPr>
            <a:endParaRPr lang="ru-RU"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marL="0" indent="0" eaLnBrk="1" hangingPunct="1">
              <a:spcBef>
                <a:spcPct val="0"/>
              </a:spcBef>
              <a:buFont typeface="Wingdings" pitchFamily="2" charset="2"/>
              <a:buNone/>
              <a:defRPr/>
            </a:pPr>
            <a:endParaRPr lang="ru-RU"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marL="0" indent="0" algn="ctr" eaLnBrk="1" hangingPunct="1">
              <a:spcBef>
                <a:spcPct val="0"/>
              </a:spcBef>
              <a:buFont typeface="Wingdings" pitchFamily="2" charset="2"/>
              <a:buNone/>
              <a:defRPr/>
            </a:pPr>
            <a:r>
              <a:rPr lang="ru-RU"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СВОЕВРЕМЕННОЕ НАЧАЛО ДЕЯТЕЛЬНОСТИ ВСЕХ ОРГАНОВ ЧУВСТВ РЕБЕНКА ПОЗВОЛЯЕТ ЕМУ УСПЕШНО РАЗВИВАТЬСЯ В ДАЛЬНЕЙШЕМ</a:t>
            </a:r>
            <a:endParaRPr lang="ru-RU" sz="4400" dirty="0" smtClean="0">
              <a:solidFill>
                <a:srgbClr val="B95C00"/>
              </a:solidFill>
            </a:endParaRPr>
          </a:p>
        </p:txBody>
      </p:sp>
    </p:spTree>
  </p:cSld>
  <p:clrMapOvr>
    <a:masterClrMapping/>
  </p:clrMapOvr>
  <p:transition advClick="0" advTm="984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type="body" idx="4294967295"/>
          </p:nvPr>
        </p:nvSpPr>
        <p:spPr>
          <a:xfrm>
            <a:off x="609600" y="1066800"/>
            <a:ext cx="7924800" cy="4191000"/>
          </a:xfrm>
        </p:spPr>
        <p:txBody>
          <a:bodyPr anchor="b">
            <a:noAutofit/>
          </a:bodyPr>
          <a:lstStyle/>
          <a:p>
            <a:pPr marL="0" indent="0" algn="ctr" eaLnBrk="1" hangingPunct="1">
              <a:spcBef>
                <a:spcPct val="0"/>
              </a:spcBef>
              <a:buFont typeface="Wingdings" pitchFamily="2" charset="2"/>
              <a:buNone/>
              <a:defRPr/>
            </a:pPr>
            <a:r>
              <a:rPr lang="ru-RU" sz="3600" b="1" dirty="0" smtClean="0">
                <a:solidFill>
                  <a:srgbClr val="FF00FF"/>
                </a:solidFill>
              </a:rPr>
              <a:t>Мир входит в сознание </a:t>
            </a:r>
            <a:endParaRPr lang="en-US" sz="3600" b="1" dirty="0" smtClean="0">
              <a:solidFill>
                <a:srgbClr val="FF00FF"/>
              </a:solidFill>
            </a:endParaRPr>
          </a:p>
          <a:p>
            <a:pPr marL="0" indent="0" algn="ctr" eaLnBrk="1" hangingPunct="1">
              <a:spcBef>
                <a:spcPct val="0"/>
              </a:spcBef>
              <a:buFont typeface="Wingdings" pitchFamily="2" charset="2"/>
              <a:buNone/>
              <a:defRPr/>
            </a:pPr>
            <a:r>
              <a:rPr lang="ru-RU" sz="3600" b="1" dirty="0" smtClean="0">
                <a:solidFill>
                  <a:srgbClr val="FF00FF"/>
                </a:solidFill>
              </a:rPr>
              <a:t>человека лишь через дверь органов внешних чувств. </a:t>
            </a:r>
            <a:endParaRPr lang="en-US" sz="3600" b="1" dirty="0" smtClean="0">
              <a:solidFill>
                <a:srgbClr val="FF00FF"/>
              </a:solidFill>
            </a:endParaRPr>
          </a:p>
          <a:p>
            <a:pPr marL="0" indent="0" algn="ctr" eaLnBrk="1" hangingPunct="1">
              <a:spcBef>
                <a:spcPct val="0"/>
              </a:spcBef>
              <a:buFont typeface="Wingdings" pitchFamily="2" charset="2"/>
              <a:buNone/>
              <a:defRPr/>
            </a:pPr>
            <a:r>
              <a:rPr lang="ru-RU" sz="3600" b="1" dirty="0" smtClean="0">
                <a:solidFill>
                  <a:srgbClr val="FF00FF"/>
                </a:solidFill>
              </a:rPr>
              <a:t>Если она закрыта, то он не может войти в него, </a:t>
            </a:r>
            <a:endParaRPr lang="en-US" sz="3600" b="1" dirty="0" smtClean="0">
              <a:solidFill>
                <a:srgbClr val="FF00FF"/>
              </a:solidFill>
            </a:endParaRPr>
          </a:p>
          <a:p>
            <a:pPr marL="0" indent="0" algn="ctr" eaLnBrk="1" hangingPunct="1">
              <a:spcBef>
                <a:spcPct val="0"/>
              </a:spcBef>
              <a:buFont typeface="Wingdings" pitchFamily="2" charset="2"/>
              <a:buNone/>
              <a:defRPr/>
            </a:pPr>
            <a:r>
              <a:rPr lang="ru-RU" sz="3600" b="1" dirty="0" smtClean="0">
                <a:solidFill>
                  <a:srgbClr val="FF00FF"/>
                </a:solidFill>
              </a:rPr>
              <a:t>и не может вступить с ним в связь.</a:t>
            </a:r>
            <a:endParaRPr lang="ru-RU" sz="3600" dirty="0" smtClean="0">
              <a:solidFill>
                <a:srgbClr val="FFFF00"/>
              </a:solidFill>
            </a:endParaRPr>
          </a:p>
        </p:txBody>
      </p:sp>
    </p:spTree>
  </p:cSld>
  <p:clrMapOvr>
    <a:masterClrMapping/>
  </p:clrMapOvr>
  <p:transition advClick="0" advTm="1243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2000"/>
                                        <p:tgtEl>
                                          <p:spTgt spid="3">
                                            <p:txEl>
                                              <p:pRg st="0" end="0"/>
                                            </p:txEl>
                                          </p:spTgt>
                                        </p:tgtEl>
                                      </p:cBhvr>
                                    </p:animEffect>
                                  </p:childTnLst>
                                </p:cTn>
                              </p:par>
                            </p:childTnLst>
                          </p:cTn>
                        </p:par>
                        <p:par>
                          <p:cTn id="11" fill="hold">
                            <p:stCondLst>
                              <p:cond delay="2000"/>
                            </p:stCondLst>
                            <p:childTnLst>
                              <p:par>
                                <p:cTn id="12" presetID="49" presetClass="entr" presetSubtype="0" decel="10000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7" dur="2000"/>
                                        <p:tgtEl>
                                          <p:spTgt spid="3">
                                            <p:txEl>
                                              <p:pRg st="1" end="1"/>
                                            </p:txEl>
                                          </p:spTgt>
                                        </p:tgtEl>
                                      </p:cBhvr>
                                    </p:animEffect>
                                  </p:childTnLst>
                                </p:cTn>
                              </p:par>
                            </p:childTnLst>
                          </p:cTn>
                        </p:par>
                        <p:par>
                          <p:cTn id="18" fill="hold">
                            <p:stCondLst>
                              <p:cond delay="4000"/>
                            </p:stCondLst>
                            <p:childTnLst>
                              <p:par>
                                <p:cTn id="19" presetID="49" presetClass="entr" presetSubtype="0" decel="10000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4" dur="2000"/>
                                        <p:tgtEl>
                                          <p:spTgt spid="3">
                                            <p:txEl>
                                              <p:pRg st="2" end="2"/>
                                            </p:txEl>
                                          </p:spTgt>
                                        </p:tgtEl>
                                      </p:cBhvr>
                                    </p:animEffect>
                                  </p:childTnLst>
                                </p:cTn>
                              </p:par>
                            </p:childTnLst>
                          </p:cTn>
                        </p:par>
                        <p:par>
                          <p:cTn id="25" fill="hold">
                            <p:stCondLst>
                              <p:cond delay="6000"/>
                            </p:stCondLst>
                            <p:childTnLst>
                              <p:par>
                                <p:cTn id="26" presetID="49" presetClass="entr" presetSubtype="0" decel="100000"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52400" y="11113"/>
            <a:ext cx="8686800" cy="6313487"/>
          </a:xfrm>
        </p:spPr>
        <p:txBody>
          <a:bodyPr anchor="t">
            <a:normAutofit fontScale="90000"/>
          </a:bodyPr>
          <a:lstStyle/>
          <a:p>
            <a:pPr eaLnBrk="1" hangingPunct="1">
              <a:defRPr/>
            </a:pPr>
            <a:r>
              <a:rPr lang="ru-RU" sz="2800" b="1" dirty="0" smtClean="0">
                <a:solidFill>
                  <a:srgbClr val="002060"/>
                </a:solidFill>
              </a:rPr>
              <a:t/>
            </a:r>
            <a:br>
              <a:rPr lang="ru-RU" sz="2800" b="1" dirty="0" smtClean="0">
                <a:solidFill>
                  <a:srgbClr val="002060"/>
                </a:solidFill>
              </a:rPr>
            </a:br>
            <a:r>
              <a:rPr lang="ru-RU" sz="2800" b="1" dirty="0" smtClean="0">
                <a:solidFill>
                  <a:srgbClr val="002060"/>
                </a:solidFill>
              </a:rPr>
              <a:t/>
            </a:r>
            <a:br>
              <a:rPr lang="ru-RU" sz="2800" b="1" dirty="0" smtClean="0">
                <a:solidFill>
                  <a:srgbClr val="002060"/>
                </a:solidFill>
              </a:rPr>
            </a:br>
            <a:r>
              <a:rPr lang="ru-RU" sz="2400" b="1" dirty="0" smtClean="0">
                <a:solidFill>
                  <a:srgbClr val="FFFF99"/>
                </a:solidFill>
              </a:rPr>
              <a:t>СЕНСОРНОЕ ВОСПИТАНИЕ, направленное на формирование полноценного восприятия окружающей действительности, служит основой познания мира, первой ступенью которого является чувственный опыт. Успешность умственного, физического, эстетического воспитания зависит от уровня сенсорного развития детей, </a:t>
            </a:r>
            <a:r>
              <a:rPr lang="ru-RU" sz="2400" b="1" dirty="0" err="1" smtClean="0">
                <a:solidFill>
                  <a:srgbClr val="FFFF99"/>
                </a:solidFill>
              </a:rPr>
              <a:t>т.е</a:t>
            </a:r>
            <a:r>
              <a:rPr lang="ru-RU" sz="2400" b="1" dirty="0" smtClean="0">
                <a:solidFill>
                  <a:srgbClr val="FFFF99"/>
                </a:solidFill>
              </a:rPr>
              <a:t> от того, насколько совершенно ребенок слышит, видит, осязает </a:t>
            </a:r>
            <a:r>
              <a:rPr lang="ru-RU" sz="2400" b="1" dirty="0">
                <a:solidFill>
                  <a:srgbClr val="FFFF99"/>
                </a:solidFill>
              </a:rPr>
              <a:t>окружающее. </a:t>
            </a:r>
            <a:r>
              <a:rPr lang="en-US" sz="2400" b="1" dirty="0" smtClean="0">
                <a:solidFill>
                  <a:srgbClr val="FFFF99"/>
                </a:solidFill>
              </a:rPr>
              <a:t>C</a:t>
            </a:r>
            <a:r>
              <a:rPr lang="ru-RU" sz="2400" b="1" dirty="0" err="1" smtClean="0">
                <a:solidFill>
                  <a:srgbClr val="FFFF99"/>
                </a:solidFill>
              </a:rPr>
              <a:t>енсорное</a:t>
            </a:r>
            <a:r>
              <a:rPr lang="ru-RU" sz="2400" b="1" dirty="0" smtClean="0">
                <a:solidFill>
                  <a:srgbClr val="FFFF99"/>
                </a:solidFill>
              </a:rPr>
              <a:t> </a:t>
            </a:r>
            <a:r>
              <a:rPr lang="ru-RU" sz="2400" b="1" dirty="0">
                <a:solidFill>
                  <a:srgbClr val="FFFF99"/>
                </a:solidFill>
              </a:rPr>
              <a:t>развитие связано не только с формированием умственных способностей ребенка, развитием его речи, оно оказывает сильнейшее влияние на становление эстетических и нравственных </a:t>
            </a:r>
            <a:r>
              <a:rPr lang="ru-RU" sz="2400" b="1" dirty="0" smtClean="0">
                <a:solidFill>
                  <a:srgbClr val="FFFF99"/>
                </a:solidFill>
              </a:rPr>
              <a:t>чувств. </a:t>
            </a:r>
            <a:r>
              <a:rPr lang="ru-RU" sz="2400" b="1" dirty="0">
                <a:solidFill>
                  <a:srgbClr val="FFFF99"/>
                </a:solidFill>
              </a:rPr>
              <a:t>Воспринимая красоту, </a:t>
            </a:r>
            <a:r>
              <a:rPr lang="ru-RU" sz="2400" b="1" dirty="0" smtClean="0">
                <a:solidFill>
                  <a:srgbClr val="FFFF99"/>
                </a:solidFill>
              </a:rPr>
              <a:t>ребенок становится </a:t>
            </a:r>
            <a:r>
              <a:rPr lang="ru-RU" sz="2400" b="1" dirty="0">
                <a:solidFill>
                  <a:srgbClr val="FFFF99"/>
                </a:solidFill>
              </a:rPr>
              <a:t>чутким ценителем прекрасного. А для этого необходимо развивать его вкус на лучших образцах </a:t>
            </a:r>
            <a:r>
              <a:rPr lang="ru-RU" sz="2400" b="1" dirty="0" smtClean="0">
                <a:solidFill>
                  <a:srgbClr val="FFFF99"/>
                </a:solidFill>
              </a:rPr>
              <a:t>музыки,</a:t>
            </a:r>
            <a:r>
              <a:rPr lang="en-US" sz="2400" b="1" dirty="0" smtClean="0">
                <a:solidFill>
                  <a:srgbClr val="FFFF99"/>
                </a:solidFill>
              </a:rPr>
              <a:t> </a:t>
            </a:r>
            <a:r>
              <a:rPr lang="ru-RU" sz="2400" b="1" dirty="0" smtClean="0">
                <a:solidFill>
                  <a:srgbClr val="FFFF99"/>
                </a:solidFill>
              </a:rPr>
              <a:t>танцев, живописи, живого </a:t>
            </a:r>
            <a:r>
              <a:rPr lang="ru-RU" sz="2400" b="1" dirty="0">
                <a:solidFill>
                  <a:srgbClr val="FFFF99"/>
                </a:solidFill>
              </a:rPr>
              <a:t>художественного слова. </a:t>
            </a:r>
            <a:endParaRPr lang="ru-RU" sz="2400" b="1" dirty="0" smtClean="0">
              <a:solidFill>
                <a:srgbClr val="002060"/>
              </a:solidFill>
            </a:endParaRPr>
          </a:p>
        </p:txBody>
      </p:sp>
      <p:sp>
        <p:nvSpPr>
          <p:cNvPr id="3" name="Текст 2"/>
          <p:cNvSpPr>
            <a:spLocks noGrp="1"/>
          </p:cNvSpPr>
          <p:nvPr>
            <p:ph type="body" idx="4294967295"/>
          </p:nvPr>
        </p:nvSpPr>
        <p:spPr>
          <a:xfrm>
            <a:off x="0" y="-914400"/>
            <a:ext cx="9144000" cy="1447800"/>
          </a:xfrm>
        </p:spPr>
        <p:txBody>
          <a:bodyPr anchor="b"/>
          <a:lstStyle/>
          <a:p>
            <a:pPr marL="0" indent="0" eaLnBrk="1" hangingPunct="1">
              <a:spcBef>
                <a:spcPct val="0"/>
              </a:spcBef>
              <a:buFont typeface="Wingdings" pitchFamily="2" charset="2"/>
              <a:buNone/>
              <a:defRPr/>
            </a:pPr>
            <a:endParaRPr lang="ru-RU" dirty="0" smtClean="0">
              <a:solidFill>
                <a:schemeClr val="bg1"/>
              </a:solidFill>
            </a:endParaRPr>
          </a:p>
        </p:txBody>
      </p:sp>
    </p:spTree>
  </p:cSld>
  <p:clrMapOvr>
    <a:masterClrMapping/>
  </p:clrMapOvr>
  <p:transition advClick="0" advTm="3157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533400" y="381000"/>
            <a:ext cx="8153400" cy="1447800"/>
          </a:xfrm>
          <a:prstGeom prst="roundRect">
            <a:avLst/>
          </a:prstGeom>
          <a:solidFill>
            <a:schemeClr val="accent1">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 name="Заголовок 1"/>
          <p:cNvSpPr>
            <a:spLocks noGrp="1"/>
          </p:cNvSpPr>
          <p:nvPr>
            <p:ph type="title" idx="4294967295"/>
          </p:nvPr>
        </p:nvSpPr>
        <p:spPr>
          <a:xfrm>
            <a:off x="606425" y="381000"/>
            <a:ext cx="7627938" cy="1219200"/>
          </a:xfrm>
        </p:spPr>
        <p:txBody>
          <a:bodyPr anchor="t">
            <a:normAutofit fontScale="90000"/>
          </a:bodyPr>
          <a:lstStyle/>
          <a:p>
            <a:pPr eaLnBrk="1" hangingPunct="1">
              <a:defRPr/>
            </a:pPr>
            <a:r>
              <a:rPr lang="ru-RU" sz="2400" b="1" i="1" dirty="0" smtClean="0">
                <a:solidFill>
                  <a:srgbClr val="FFFF00"/>
                </a:solidFill>
              </a:rPr>
              <a:t/>
            </a:r>
            <a:br>
              <a:rPr lang="ru-RU" sz="2400" b="1" i="1" dirty="0" smtClean="0">
                <a:solidFill>
                  <a:srgbClr val="FFFF00"/>
                </a:solidFill>
              </a:rPr>
            </a:br>
            <a:r>
              <a:rPr lang="ru-RU" sz="2400" b="1" i="1" dirty="0" smtClean="0">
                <a:solidFill>
                  <a:srgbClr val="FFFF00"/>
                </a:solidFill>
              </a:rPr>
              <a:t>ЗАДАЧИ  СЕНСОРНОГО  РАЗВИТИЯ  ДЕТЕЙ ПОСРЕДСТВОМ ТАНЦЕВАЛЬНО – ИГРОВОЙ ДЕЯТЕЛЬНОСТИ</a:t>
            </a:r>
          </a:p>
        </p:txBody>
      </p:sp>
      <p:sp>
        <p:nvSpPr>
          <p:cNvPr id="9220" name="Текст 2"/>
          <p:cNvSpPr>
            <a:spLocks noGrp="1"/>
          </p:cNvSpPr>
          <p:nvPr>
            <p:ph type="body" idx="4294967295"/>
          </p:nvPr>
        </p:nvSpPr>
        <p:spPr>
          <a:xfrm>
            <a:off x="304800" y="1981200"/>
            <a:ext cx="8305800" cy="4538663"/>
          </a:xfrm>
        </p:spPr>
        <p:txBody>
          <a:bodyPr anchor="b"/>
          <a:lstStyle/>
          <a:p>
            <a:pPr marL="0" indent="0" eaLnBrk="1" hangingPunct="1">
              <a:spcBef>
                <a:spcPct val="0"/>
              </a:spcBef>
              <a:buFont typeface="Wingdings" pitchFamily="2" charset="2"/>
              <a:buNone/>
              <a:defRPr/>
            </a:pPr>
            <a:r>
              <a:rPr lang="ru-RU" sz="2000" dirty="0" smtClean="0">
                <a:solidFill>
                  <a:srgbClr val="B95C00"/>
                </a:solidFill>
              </a:rPr>
              <a:t>ДДДД</a:t>
            </a:r>
          </a:p>
          <a:p>
            <a:pPr marL="0" indent="0" eaLnBrk="1" hangingPunct="1">
              <a:spcBef>
                <a:spcPct val="0"/>
              </a:spcBef>
              <a:buFont typeface="Wingdings" pitchFamily="2" charset="2"/>
              <a:buNone/>
              <a:defRPr/>
            </a:pPr>
            <a:endParaRPr lang="ru-RU" sz="2000" dirty="0" smtClean="0">
              <a:solidFill>
                <a:srgbClr val="B95C00"/>
              </a:solidFill>
            </a:endParaRPr>
          </a:p>
        </p:txBody>
      </p:sp>
      <p:sp>
        <p:nvSpPr>
          <p:cNvPr id="6" name="Блок-схема: сохраненные данные 5"/>
          <p:cNvSpPr/>
          <p:nvPr/>
        </p:nvSpPr>
        <p:spPr>
          <a:xfrm>
            <a:off x="663575" y="2286000"/>
            <a:ext cx="7696200" cy="1143000"/>
          </a:xfrm>
          <a:prstGeom prst="flowChartOnlineStorage">
            <a:avLst/>
          </a:prstGeom>
          <a:solidFill>
            <a:srgbClr val="00B0F0"/>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q"/>
              <a:defRPr/>
            </a:pPr>
            <a:r>
              <a:rPr lang="ru-RU" b="1" dirty="0">
                <a:solidFill>
                  <a:schemeClr val="tx1"/>
                </a:solidFill>
                <a:latin typeface="Calibri" pitchFamily="34" charset="0"/>
              </a:rPr>
              <a:t>Развивать и совершенствовать все виды восприятия детей, обогащать их чувственный опыт;</a:t>
            </a:r>
          </a:p>
        </p:txBody>
      </p:sp>
      <p:sp>
        <p:nvSpPr>
          <p:cNvPr id="7" name="Блок-схема: сохраненные данные 6"/>
          <p:cNvSpPr/>
          <p:nvPr/>
        </p:nvSpPr>
        <p:spPr>
          <a:xfrm>
            <a:off x="685800" y="3657600"/>
            <a:ext cx="7848600" cy="1219200"/>
          </a:xfrm>
          <a:prstGeom prst="flowChartOnlineStorage">
            <a:avLst/>
          </a:prstGeom>
          <a:solidFill>
            <a:schemeClr val="accent1">
              <a:lumMod val="75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q"/>
              <a:defRPr/>
            </a:pPr>
            <a:r>
              <a:rPr lang="ru-RU" b="1" dirty="0">
                <a:solidFill>
                  <a:schemeClr val="tx1"/>
                </a:solidFill>
                <a:latin typeface="Calibri" pitchFamily="34" charset="0"/>
              </a:rPr>
              <a:t>Развивать осязательное восприятие, а именно тактильные и </a:t>
            </a:r>
            <a:r>
              <a:rPr lang="ru-RU" b="1" dirty="0" err="1">
                <a:solidFill>
                  <a:schemeClr val="tx1"/>
                </a:solidFill>
                <a:latin typeface="Calibri" pitchFamily="34" charset="0"/>
              </a:rPr>
              <a:t>кинестические</a:t>
            </a:r>
            <a:r>
              <a:rPr lang="ru-RU" b="1" dirty="0">
                <a:solidFill>
                  <a:schemeClr val="tx1"/>
                </a:solidFill>
                <a:latin typeface="Calibri" pitchFamily="34" charset="0"/>
              </a:rPr>
              <a:t> ощущения, мелкую моторику детей;</a:t>
            </a:r>
          </a:p>
        </p:txBody>
      </p:sp>
      <p:sp>
        <p:nvSpPr>
          <p:cNvPr id="8" name="Блок-схема: сохраненные данные 7"/>
          <p:cNvSpPr/>
          <p:nvPr/>
        </p:nvSpPr>
        <p:spPr>
          <a:xfrm>
            <a:off x="663575" y="5105400"/>
            <a:ext cx="8001000" cy="1219200"/>
          </a:xfrm>
          <a:prstGeom prst="flowChartOnlineStorage">
            <a:avLst/>
          </a:prstGeom>
          <a:solidFill>
            <a:srgbClr val="993366"/>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q"/>
              <a:defRPr/>
            </a:pPr>
            <a:r>
              <a:rPr lang="ru-RU" b="1" dirty="0">
                <a:solidFill>
                  <a:schemeClr val="tx1"/>
                </a:solidFill>
                <a:latin typeface="Calibri" pitchFamily="34" charset="0"/>
              </a:rPr>
              <a:t>Повышать уровень знаний  родителей по сенсорному воспитанию дошкольников.</a:t>
            </a:r>
          </a:p>
        </p:txBody>
      </p:sp>
    </p:spTree>
  </p:cSld>
  <p:clrMapOvr>
    <a:masterClrMapping/>
  </p:clrMapOvr>
  <p:transition advClick="0" advTm="2618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2"/>
                                        </p:tgtEl>
                                        <p:attrNameLst>
                                          <p:attrName>ppt_y</p:attrName>
                                        </p:attrNameLst>
                                      </p:cBhvr>
                                      <p:tavLst>
                                        <p:tav tm="0">
                                          <p:val>
                                            <p:strVal val="#ppt_y"/>
                                          </p:val>
                                        </p:tav>
                                        <p:tav tm="100000">
                                          <p:val>
                                            <p:strVal val="#ppt_y"/>
                                          </p:val>
                                        </p:tav>
                                      </p:tavLst>
                                    </p:anim>
                                    <p:anim calcmode="lin" valueType="num">
                                      <p:cBhvr>
                                        <p:cTn id="14"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2"/>
                                        </p:tgtEl>
                                      </p:cBhvr>
                                    </p:animEffect>
                                  </p:childTnLst>
                                </p:cTn>
                              </p:par>
                            </p:childTnLst>
                          </p:cTn>
                        </p:par>
                        <p:par>
                          <p:cTn id="17" fill="hold">
                            <p:stCondLst>
                              <p:cond delay="8000"/>
                            </p:stCondLst>
                            <p:childTnLst>
                              <p:par>
                                <p:cTn id="18" presetID="42"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anim calcmode="lin" valueType="num">
                                      <p:cBhvr>
                                        <p:cTn id="21" dur="2000" fill="hold"/>
                                        <p:tgtEl>
                                          <p:spTgt spid="6"/>
                                        </p:tgtEl>
                                        <p:attrNameLst>
                                          <p:attrName>ppt_x</p:attrName>
                                        </p:attrNameLst>
                                      </p:cBhvr>
                                      <p:tavLst>
                                        <p:tav tm="0">
                                          <p:val>
                                            <p:strVal val="#ppt_x"/>
                                          </p:val>
                                        </p:tav>
                                        <p:tav tm="100000">
                                          <p:val>
                                            <p:strVal val="#ppt_x"/>
                                          </p:val>
                                        </p:tav>
                                      </p:tavLst>
                                    </p:anim>
                                    <p:anim calcmode="lin" valueType="num">
                                      <p:cBhvr>
                                        <p:cTn id="22" dur="2000" fill="hold"/>
                                        <p:tgtEl>
                                          <p:spTgt spid="6"/>
                                        </p:tgtEl>
                                        <p:attrNameLst>
                                          <p:attrName>ppt_y</p:attrName>
                                        </p:attrNameLst>
                                      </p:cBhvr>
                                      <p:tavLst>
                                        <p:tav tm="0">
                                          <p:val>
                                            <p:strVal val="#ppt_y+.1"/>
                                          </p:val>
                                        </p:tav>
                                        <p:tav tm="100000">
                                          <p:val>
                                            <p:strVal val="#ppt_y"/>
                                          </p:val>
                                        </p:tav>
                                      </p:tavLst>
                                    </p:anim>
                                  </p:childTnLst>
                                </p:cTn>
                              </p:par>
                            </p:childTnLst>
                          </p:cTn>
                        </p:par>
                        <p:par>
                          <p:cTn id="23" fill="hold">
                            <p:stCondLst>
                              <p:cond delay="10000"/>
                            </p:stCondLst>
                            <p:childTnLst>
                              <p:par>
                                <p:cTn id="24" presetID="42"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anim calcmode="lin" valueType="num">
                                      <p:cBhvr>
                                        <p:cTn id="27" dur="2000" fill="hold"/>
                                        <p:tgtEl>
                                          <p:spTgt spid="7"/>
                                        </p:tgtEl>
                                        <p:attrNameLst>
                                          <p:attrName>ppt_x</p:attrName>
                                        </p:attrNameLst>
                                      </p:cBhvr>
                                      <p:tavLst>
                                        <p:tav tm="0">
                                          <p:val>
                                            <p:strVal val="#ppt_x"/>
                                          </p:val>
                                        </p:tav>
                                        <p:tav tm="100000">
                                          <p:val>
                                            <p:strVal val="#ppt_x"/>
                                          </p:val>
                                        </p:tav>
                                      </p:tavLst>
                                    </p:anim>
                                    <p:anim calcmode="lin" valueType="num">
                                      <p:cBhvr>
                                        <p:cTn id="28" dur="2000" fill="hold"/>
                                        <p:tgtEl>
                                          <p:spTgt spid="7"/>
                                        </p:tgtEl>
                                        <p:attrNameLst>
                                          <p:attrName>ppt_y</p:attrName>
                                        </p:attrNameLst>
                                      </p:cBhvr>
                                      <p:tavLst>
                                        <p:tav tm="0">
                                          <p:val>
                                            <p:strVal val="#ppt_y+.1"/>
                                          </p:val>
                                        </p:tav>
                                        <p:tav tm="100000">
                                          <p:val>
                                            <p:strVal val="#ppt_y"/>
                                          </p:val>
                                        </p:tav>
                                      </p:tavLst>
                                    </p:anim>
                                  </p:childTnLst>
                                </p:cTn>
                              </p:par>
                            </p:childTnLst>
                          </p:cTn>
                        </p:par>
                        <p:par>
                          <p:cTn id="29" fill="hold">
                            <p:stCondLst>
                              <p:cond delay="12000"/>
                            </p:stCondLst>
                            <p:childTnLst>
                              <p:par>
                                <p:cTn id="30" presetID="42"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anim calcmode="lin" valueType="num">
                                      <p:cBhvr>
                                        <p:cTn id="33" dur="2000" fill="hold"/>
                                        <p:tgtEl>
                                          <p:spTgt spid="8"/>
                                        </p:tgtEl>
                                        <p:attrNameLst>
                                          <p:attrName>ppt_x</p:attrName>
                                        </p:attrNameLst>
                                      </p:cBhvr>
                                      <p:tavLst>
                                        <p:tav tm="0">
                                          <p:val>
                                            <p:strVal val="#ppt_x"/>
                                          </p:val>
                                        </p:tav>
                                        <p:tav tm="100000">
                                          <p:val>
                                            <p:strVal val="#ppt_x"/>
                                          </p:val>
                                        </p:tav>
                                      </p:tavLst>
                                    </p:anim>
                                    <p:anim calcmode="lin" valueType="num">
                                      <p:cBhvr>
                                        <p:cTn id="34" dur="2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Блок-схема: альтернативный процесс 12"/>
          <p:cNvSpPr/>
          <p:nvPr/>
        </p:nvSpPr>
        <p:spPr>
          <a:xfrm>
            <a:off x="685800" y="381000"/>
            <a:ext cx="7924800" cy="2057400"/>
          </a:xfrm>
          <a:prstGeom prst="flowChartAlternateProcess">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 name="Заголовок 1"/>
          <p:cNvSpPr>
            <a:spLocks noGrp="1"/>
          </p:cNvSpPr>
          <p:nvPr>
            <p:ph type="title" idx="4294967295"/>
          </p:nvPr>
        </p:nvSpPr>
        <p:spPr>
          <a:xfrm>
            <a:off x="1447800" y="381000"/>
            <a:ext cx="6781800" cy="1981200"/>
          </a:xfrm>
        </p:spPr>
        <p:txBody>
          <a:bodyPr anchor="t">
            <a:normAutofit fontScale="90000"/>
          </a:bodyPr>
          <a:lstStyle/>
          <a:p>
            <a:pPr eaLnBrk="1" hangingPunct="1">
              <a:defRPr/>
            </a:pPr>
            <a:r>
              <a:rPr lang="ru-RU" sz="2800" b="1" dirty="0" smtClean="0">
                <a:solidFill>
                  <a:srgbClr val="FFFF00"/>
                </a:solidFill>
              </a:rPr>
              <a:t>СЕНСОРНОЕ ВОСПРИЯТИЕ ДЕТЕЙ ПОСРЕДСТВОМ ТАНЦЕВАЛЬНО-ИГРОВОЙ ДЕЯТЕЛЬНОСТИ ОСУЩЕСТВЛЯЕТСЯ ЧЕРЕЗ РАЗНЫЕ ФОРМЫ РАБОТЫ:</a:t>
            </a:r>
          </a:p>
        </p:txBody>
      </p:sp>
      <p:sp>
        <p:nvSpPr>
          <p:cNvPr id="4" name="Блок-схема: ссылка на другую страницу 3"/>
          <p:cNvSpPr/>
          <p:nvPr/>
        </p:nvSpPr>
        <p:spPr>
          <a:xfrm>
            <a:off x="1828800" y="3048000"/>
            <a:ext cx="1828800" cy="2667000"/>
          </a:xfrm>
          <a:prstGeom prst="flowChartOffpageConnec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ü"/>
              <a:defRPr/>
            </a:pPr>
            <a:r>
              <a:rPr lang="ru-RU" sz="1600" b="1" dirty="0">
                <a:solidFill>
                  <a:srgbClr val="FFFF00"/>
                </a:solidFill>
              </a:rPr>
              <a:t>Игры- упражнения,</a:t>
            </a:r>
          </a:p>
          <a:p>
            <a:pPr algn="ctr">
              <a:buFont typeface="Wingdings" pitchFamily="2" charset="2"/>
              <a:buChar char="ü"/>
              <a:defRPr/>
            </a:pPr>
            <a:r>
              <a:rPr lang="ru-RU" sz="1600" b="1" dirty="0">
                <a:solidFill>
                  <a:srgbClr val="FFFF00"/>
                </a:solidFill>
              </a:rPr>
              <a:t>Игры - путешествия</a:t>
            </a:r>
          </a:p>
        </p:txBody>
      </p:sp>
      <p:sp>
        <p:nvSpPr>
          <p:cNvPr id="5" name="Блок-схема: ссылка на другую страницу 4"/>
          <p:cNvSpPr/>
          <p:nvPr/>
        </p:nvSpPr>
        <p:spPr>
          <a:xfrm>
            <a:off x="5638800" y="3048000"/>
            <a:ext cx="1676400" cy="2667000"/>
          </a:xfrm>
          <a:prstGeom prst="flowChartOffpageConnector">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ü"/>
              <a:defRPr/>
            </a:pPr>
            <a:r>
              <a:rPr lang="ru-RU" sz="1600" b="1" dirty="0">
                <a:solidFill>
                  <a:srgbClr val="FFFF00"/>
                </a:solidFill>
              </a:rPr>
              <a:t>Пальчиковая гимнастика,</a:t>
            </a:r>
            <a:br>
              <a:rPr lang="ru-RU" sz="1600" b="1" dirty="0">
                <a:solidFill>
                  <a:srgbClr val="FFFF00"/>
                </a:solidFill>
              </a:rPr>
            </a:br>
            <a:r>
              <a:rPr lang="ru-RU" sz="1600" b="1" dirty="0">
                <a:solidFill>
                  <a:srgbClr val="FFFF00"/>
                </a:solidFill>
              </a:rPr>
              <a:t>Самомассаж</a:t>
            </a:r>
          </a:p>
        </p:txBody>
      </p:sp>
      <p:sp>
        <p:nvSpPr>
          <p:cNvPr id="6" name="Блок-схема: ссылка на другую страницу 5"/>
          <p:cNvSpPr/>
          <p:nvPr/>
        </p:nvSpPr>
        <p:spPr>
          <a:xfrm>
            <a:off x="7391400" y="3048000"/>
            <a:ext cx="1676400" cy="2590800"/>
          </a:xfrm>
          <a:prstGeom prst="flowChartOffpageConnector">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rgbClr val="FFFF00"/>
                </a:solidFill>
              </a:rPr>
              <a:t>Развлечения, праздники,</a:t>
            </a:r>
          </a:p>
          <a:p>
            <a:pPr algn="ctr">
              <a:defRPr/>
            </a:pPr>
            <a:r>
              <a:rPr lang="ru-RU" sz="1600" b="1" dirty="0">
                <a:solidFill>
                  <a:srgbClr val="FFFF00"/>
                </a:solidFill>
              </a:rPr>
              <a:t>Утренники,</a:t>
            </a:r>
          </a:p>
          <a:p>
            <a:pPr algn="ctr">
              <a:defRPr/>
            </a:pPr>
            <a:r>
              <a:rPr lang="ru-RU" sz="1600" b="1" dirty="0">
                <a:solidFill>
                  <a:srgbClr val="FFFF00"/>
                </a:solidFill>
              </a:rPr>
              <a:t>Концертная деятельность</a:t>
            </a:r>
          </a:p>
        </p:txBody>
      </p:sp>
      <p:sp>
        <p:nvSpPr>
          <p:cNvPr id="8" name="Блок-схема: ссылка на другую страницу 7"/>
          <p:cNvSpPr/>
          <p:nvPr/>
        </p:nvSpPr>
        <p:spPr>
          <a:xfrm>
            <a:off x="3810000" y="3048000"/>
            <a:ext cx="1676400" cy="2667000"/>
          </a:xfrm>
          <a:prstGeom prst="flowChartOffpageConnector">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ü"/>
              <a:defRPr/>
            </a:pPr>
            <a:r>
              <a:rPr lang="ru-RU" b="1" dirty="0">
                <a:solidFill>
                  <a:srgbClr val="FFFF00"/>
                </a:solidFill>
                <a:latin typeface="Calibri" pitchFamily="34" charset="0"/>
              </a:rPr>
              <a:t>Игры –этюды с элементами </a:t>
            </a:r>
            <a:r>
              <a:rPr lang="ru-RU" b="1" dirty="0" err="1">
                <a:solidFill>
                  <a:srgbClr val="FFFF00"/>
                </a:solidFill>
                <a:latin typeface="Calibri" pitchFamily="34" charset="0"/>
              </a:rPr>
              <a:t>психогимнастики</a:t>
            </a:r>
            <a:endParaRPr lang="ru-RU" b="1" dirty="0">
              <a:solidFill>
                <a:srgbClr val="FFFF00"/>
              </a:solidFill>
              <a:latin typeface="Calibri" pitchFamily="34" charset="0"/>
            </a:endParaRPr>
          </a:p>
        </p:txBody>
      </p:sp>
      <p:sp>
        <p:nvSpPr>
          <p:cNvPr id="9" name="Блок-схема: ссылка на другую страницу 8"/>
          <p:cNvSpPr/>
          <p:nvPr/>
        </p:nvSpPr>
        <p:spPr>
          <a:xfrm>
            <a:off x="152400" y="3048000"/>
            <a:ext cx="1600200" cy="2667000"/>
          </a:xfrm>
          <a:prstGeom prst="flowChartOffpage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ü"/>
              <a:defRPr/>
            </a:pPr>
            <a:r>
              <a:rPr lang="ru-RU" sz="1600" b="1" dirty="0" err="1">
                <a:solidFill>
                  <a:srgbClr val="FFFF00"/>
                </a:solidFill>
              </a:rPr>
              <a:t>Интегри-рованные</a:t>
            </a:r>
            <a:r>
              <a:rPr lang="ru-RU" sz="1600" b="1" dirty="0">
                <a:solidFill>
                  <a:srgbClr val="FFFF00"/>
                </a:solidFill>
              </a:rPr>
              <a:t> </a:t>
            </a:r>
            <a:r>
              <a:rPr lang="ru-RU" b="1" dirty="0">
                <a:solidFill>
                  <a:srgbClr val="FFFF00"/>
                </a:solidFill>
              </a:rPr>
              <a:t>з</a:t>
            </a:r>
            <a:r>
              <a:rPr lang="ru-RU" b="1" dirty="0">
                <a:solidFill>
                  <a:srgbClr val="FFFF00"/>
                </a:solidFill>
                <a:latin typeface="Calibri" pitchFamily="34" charset="0"/>
              </a:rPr>
              <a:t>анятия</a:t>
            </a:r>
          </a:p>
        </p:txBody>
      </p:sp>
      <p:sp>
        <p:nvSpPr>
          <p:cNvPr id="10250" name="Текст 2"/>
          <p:cNvSpPr>
            <a:spLocks noGrp="1"/>
          </p:cNvSpPr>
          <p:nvPr>
            <p:ph type="body" idx="4294967295"/>
          </p:nvPr>
        </p:nvSpPr>
        <p:spPr>
          <a:xfrm>
            <a:off x="914400" y="6096000"/>
            <a:ext cx="7315200" cy="533400"/>
          </a:xfrm>
        </p:spPr>
        <p:txBody>
          <a:bodyPr anchor="b"/>
          <a:lstStyle/>
          <a:p>
            <a:pPr marL="0" indent="0" eaLnBrk="1" hangingPunct="1">
              <a:spcBef>
                <a:spcPct val="0"/>
              </a:spcBef>
              <a:buFont typeface="Wingdings" pitchFamily="2" charset="2"/>
              <a:buChar char="ü"/>
              <a:defRPr/>
            </a:pPr>
            <a:endParaRPr lang="ru-RU" sz="2000" smtClean="0"/>
          </a:p>
        </p:txBody>
      </p:sp>
    </p:spTree>
  </p:cSld>
  <p:clrMapOvr>
    <a:masterClrMapping/>
  </p:clrMapOvr>
  <p:transition advClick="0" advTm="1801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5"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2000" fill="hold"/>
                                        <p:tgtEl>
                                          <p:spTgt spid="9"/>
                                        </p:tgtEl>
                                        <p:attrNameLst>
                                          <p:attrName>ppt_w</p:attrName>
                                        </p:attrNameLst>
                                      </p:cBhvr>
                                      <p:tavLst>
                                        <p:tav tm="0">
                                          <p:val>
                                            <p:strVal val="#ppt_w*0.70"/>
                                          </p:val>
                                        </p:tav>
                                        <p:tav tm="100000">
                                          <p:val>
                                            <p:strVal val="#ppt_w"/>
                                          </p:val>
                                        </p:tav>
                                      </p:tavLst>
                                    </p:anim>
                                    <p:anim calcmode="lin" valueType="num">
                                      <p:cBhvr>
                                        <p:cTn id="19" dur="2000" fill="hold"/>
                                        <p:tgtEl>
                                          <p:spTgt spid="9"/>
                                        </p:tgtEl>
                                        <p:attrNameLst>
                                          <p:attrName>ppt_h</p:attrName>
                                        </p:attrNameLst>
                                      </p:cBhvr>
                                      <p:tavLst>
                                        <p:tav tm="0">
                                          <p:val>
                                            <p:strVal val="#ppt_h"/>
                                          </p:val>
                                        </p:tav>
                                        <p:tav tm="100000">
                                          <p:val>
                                            <p:strVal val="#ppt_h"/>
                                          </p:val>
                                        </p:tav>
                                      </p:tavLst>
                                    </p:anim>
                                    <p:animEffect transition="in" filter="fade">
                                      <p:cBhvr>
                                        <p:cTn id="20" dur="2000"/>
                                        <p:tgtEl>
                                          <p:spTgt spid="9"/>
                                        </p:tgtEl>
                                      </p:cBhvr>
                                    </p:animEffect>
                                  </p:childTnLst>
                                </p:cTn>
                              </p:par>
                            </p:childTnLst>
                          </p:cTn>
                        </p:par>
                        <p:par>
                          <p:cTn id="21" fill="hold">
                            <p:stCondLst>
                              <p:cond delay="3000"/>
                            </p:stCondLst>
                            <p:childTnLst>
                              <p:par>
                                <p:cTn id="22" presetID="55"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2000" fill="hold"/>
                                        <p:tgtEl>
                                          <p:spTgt spid="4"/>
                                        </p:tgtEl>
                                        <p:attrNameLst>
                                          <p:attrName>ppt_w</p:attrName>
                                        </p:attrNameLst>
                                      </p:cBhvr>
                                      <p:tavLst>
                                        <p:tav tm="0">
                                          <p:val>
                                            <p:strVal val="#ppt_w*0.70"/>
                                          </p:val>
                                        </p:tav>
                                        <p:tav tm="100000">
                                          <p:val>
                                            <p:strVal val="#ppt_w"/>
                                          </p:val>
                                        </p:tav>
                                      </p:tavLst>
                                    </p:anim>
                                    <p:anim calcmode="lin" valueType="num">
                                      <p:cBhvr>
                                        <p:cTn id="25" dur="2000" fill="hold"/>
                                        <p:tgtEl>
                                          <p:spTgt spid="4"/>
                                        </p:tgtEl>
                                        <p:attrNameLst>
                                          <p:attrName>ppt_h</p:attrName>
                                        </p:attrNameLst>
                                      </p:cBhvr>
                                      <p:tavLst>
                                        <p:tav tm="0">
                                          <p:val>
                                            <p:strVal val="#ppt_h"/>
                                          </p:val>
                                        </p:tav>
                                        <p:tav tm="100000">
                                          <p:val>
                                            <p:strVal val="#ppt_h"/>
                                          </p:val>
                                        </p:tav>
                                      </p:tavLst>
                                    </p:anim>
                                    <p:animEffect transition="in" filter="fade">
                                      <p:cBhvr>
                                        <p:cTn id="26" dur="2000"/>
                                        <p:tgtEl>
                                          <p:spTgt spid="4"/>
                                        </p:tgtEl>
                                      </p:cBhvr>
                                    </p:animEffect>
                                  </p:childTnLst>
                                </p:cTn>
                              </p:par>
                            </p:childTnLst>
                          </p:cTn>
                        </p:par>
                        <p:par>
                          <p:cTn id="27" fill="hold">
                            <p:stCondLst>
                              <p:cond delay="5000"/>
                            </p:stCondLst>
                            <p:childTnLst>
                              <p:par>
                                <p:cTn id="28" presetID="55"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2000" fill="hold"/>
                                        <p:tgtEl>
                                          <p:spTgt spid="8"/>
                                        </p:tgtEl>
                                        <p:attrNameLst>
                                          <p:attrName>ppt_w</p:attrName>
                                        </p:attrNameLst>
                                      </p:cBhvr>
                                      <p:tavLst>
                                        <p:tav tm="0">
                                          <p:val>
                                            <p:strVal val="#ppt_w*0.70"/>
                                          </p:val>
                                        </p:tav>
                                        <p:tav tm="100000">
                                          <p:val>
                                            <p:strVal val="#ppt_w"/>
                                          </p:val>
                                        </p:tav>
                                      </p:tavLst>
                                    </p:anim>
                                    <p:anim calcmode="lin" valueType="num">
                                      <p:cBhvr>
                                        <p:cTn id="31" dur="2000" fill="hold"/>
                                        <p:tgtEl>
                                          <p:spTgt spid="8"/>
                                        </p:tgtEl>
                                        <p:attrNameLst>
                                          <p:attrName>ppt_h</p:attrName>
                                        </p:attrNameLst>
                                      </p:cBhvr>
                                      <p:tavLst>
                                        <p:tav tm="0">
                                          <p:val>
                                            <p:strVal val="#ppt_h"/>
                                          </p:val>
                                        </p:tav>
                                        <p:tav tm="100000">
                                          <p:val>
                                            <p:strVal val="#ppt_h"/>
                                          </p:val>
                                        </p:tav>
                                      </p:tavLst>
                                    </p:anim>
                                    <p:animEffect transition="in" filter="fade">
                                      <p:cBhvr>
                                        <p:cTn id="32" dur="2000"/>
                                        <p:tgtEl>
                                          <p:spTgt spid="8"/>
                                        </p:tgtEl>
                                      </p:cBhvr>
                                    </p:animEffect>
                                  </p:childTnLst>
                                </p:cTn>
                              </p:par>
                            </p:childTnLst>
                          </p:cTn>
                        </p:par>
                        <p:par>
                          <p:cTn id="33" fill="hold">
                            <p:stCondLst>
                              <p:cond delay="7000"/>
                            </p:stCondLst>
                            <p:childTnLst>
                              <p:par>
                                <p:cTn id="34" presetID="55" presetClass="entr" presetSubtype="0"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2000" fill="hold"/>
                                        <p:tgtEl>
                                          <p:spTgt spid="5"/>
                                        </p:tgtEl>
                                        <p:attrNameLst>
                                          <p:attrName>ppt_w</p:attrName>
                                        </p:attrNameLst>
                                      </p:cBhvr>
                                      <p:tavLst>
                                        <p:tav tm="0">
                                          <p:val>
                                            <p:strVal val="#ppt_w*0.70"/>
                                          </p:val>
                                        </p:tav>
                                        <p:tav tm="100000">
                                          <p:val>
                                            <p:strVal val="#ppt_w"/>
                                          </p:val>
                                        </p:tav>
                                      </p:tavLst>
                                    </p:anim>
                                    <p:anim calcmode="lin" valueType="num">
                                      <p:cBhvr>
                                        <p:cTn id="37" dur="2000" fill="hold"/>
                                        <p:tgtEl>
                                          <p:spTgt spid="5"/>
                                        </p:tgtEl>
                                        <p:attrNameLst>
                                          <p:attrName>ppt_h</p:attrName>
                                        </p:attrNameLst>
                                      </p:cBhvr>
                                      <p:tavLst>
                                        <p:tav tm="0">
                                          <p:val>
                                            <p:strVal val="#ppt_h"/>
                                          </p:val>
                                        </p:tav>
                                        <p:tav tm="100000">
                                          <p:val>
                                            <p:strVal val="#ppt_h"/>
                                          </p:val>
                                        </p:tav>
                                      </p:tavLst>
                                    </p:anim>
                                    <p:animEffect transition="in" filter="fade">
                                      <p:cBhvr>
                                        <p:cTn id="38" dur="2000"/>
                                        <p:tgtEl>
                                          <p:spTgt spid="5"/>
                                        </p:tgtEl>
                                      </p:cBhvr>
                                    </p:animEffect>
                                  </p:childTnLst>
                                </p:cTn>
                              </p:par>
                            </p:childTnLst>
                          </p:cTn>
                        </p:par>
                        <p:par>
                          <p:cTn id="39" fill="hold">
                            <p:stCondLst>
                              <p:cond delay="9000"/>
                            </p:stCondLst>
                            <p:childTnLst>
                              <p:par>
                                <p:cTn id="40" presetID="55" presetClass="entr" presetSubtype="0"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2000" fill="hold"/>
                                        <p:tgtEl>
                                          <p:spTgt spid="6"/>
                                        </p:tgtEl>
                                        <p:attrNameLst>
                                          <p:attrName>ppt_w</p:attrName>
                                        </p:attrNameLst>
                                      </p:cBhvr>
                                      <p:tavLst>
                                        <p:tav tm="0">
                                          <p:val>
                                            <p:strVal val="#ppt_w*0.70"/>
                                          </p:val>
                                        </p:tav>
                                        <p:tav tm="100000">
                                          <p:val>
                                            <p:strVal val="#ppt_w"/>
                                          </p:val>
                                        </p:tav>
                                      </p:tavLst>
                                    </p:anim>
                                    <p:anim calcmode="lin" valueType="num">
                                      <p:cBhvr>
                                        <p:cTn id="43" dur="2000" fill="hold"/>
                                        <p:tgtEl>
                                          <p:spTgt spid="6"/>
                                        </p:tgtEl>
                                        <p:attrNameLst>
                                          <p:attrName>ppt_h</p:attrName>
                                        </p:attrNameLst>
                                      </p:cBhvr>
                                      <p:tavLst>
                                        <p:tav tm="0">
                                          <p:val>
                                            <p:strVal val="#ppt_h"/>
                                          </p:val>
                                        </p:tav>
                                        <p:tav tm="100000">
                                          <p:val>
                                            <p:strVal val="#ppt_h"/>
                                          </p:val>
                                        </p:tav>
                                      </p:tavLst>
                                    </p:anim>
                                    <p:animEffect transition="in" filter="fade">
                                      <p:cBhvr>
                                        <p:cTn id="4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p:bldP spid="4" grpId="0" animBg="1"/>
      <p:bldP spid="5" grpId="0" animBg="1"/>
      <p:bldP spid="6"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85800" y="457200"/>
            <a:ext cx="7772400" cy="533400"/>
          </a:xfrm>
        </p:spPr>
        <p:txBody>
          <a:bodyPr anchor="t">
            <a:noAutofit/>
          </a:bodyPr>
          <a:lstStyle/>
          <a:p>
            <a:pPr eaLnBrk="1" hangingPunct="1">
              <a:defRPr/>
            </a:pPr>
            <a: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Праздники, развлечения!</a:t>
            </a:r>
          </a:p>
        </p:txBody>
      </p:sp>
      <p:sp>
        <p:nvSpPr>
          <p:cNvPr id="12291" name="Текст 2"/>
          <p:cNvSpPr>
            <a:spLocks noGrp="1"/>
          </p:cNvSpPr>
          <p:nvPr>
            <p:ph type="body" idx="4294967295"/>
          </p:nvPr>
        </p:nvSpPr>
        <p:spPr>
          <a:xfrm>
            <a:off x="304800" y="4114800"/>
            <a:ext cx="8305800" cy="2514600"/>
          </a:xfrm>
        </p:spPr>
        <p:txBody>
          <a:bodyPr anchor="b"/>
          <a:lstStyle/>
          <a:p>
            <a:pPr marL="0" indent="0" eaLnBrk="1" hangingPunct="1">
              <a:spcBef>
                <a:spcPct val="0"/>
              </a:spcBef>
              <a:buFont typeface="Wingdings" pitchFamily="2" charset="2"/>
              <a:buChar char="§"/>
              <a:defRPr/>
            </a:pPr>
            <a:endParaRPr lang="ru-RU" sz="2000" smtClean="0">
              <a:solidFill>
                <a:srgbClr val="B95C00"/>
              </a:solidFill>
            </a:endParaRPr>
          </a:p>
        </p:txBody>
      </p:sp>
      <p:sp>
        <p:nvSpPr>
          <p:cNvPr id="4" name="Блок-схема: знак завершения 3"/>
          <p:cNvSpPr/>
          <p:nvPr/>
        </p:nvSpPr>
        <p:spPr>
          <a:xfrm>
            <a:off x="2057400" y="1212850"/>
            <a:ext cx="5029200" cy="685800"/>
          </a:xfrm>
          <a:prstGeom prst="flowChartTerminator">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err="1">
                <a:solidFill>
                  <a:schemeClr val="tx1"/>
                </a:solidFill>
                <a:latin typeface="Calibri" pitchFamily="34" charset="0"/>
              </a:rPr>
              <a:t>Игро</a:t>
            </a:r>
            <a:r>
              <a:rPr lang="ru-RU" sz="2400" b="1" dirty="0">
                <a:solidFill>
                  <a:schemeClr val="tx1"/>
                </a:solidFill>
                <a:latin typeface="Calibri" pitchFamily="34" charset="0"/>
              </a:rPr>
              <a:t> - танец с «огоньками»</a:t>
            </a:r>
          </a:p>
        </p:txBody>
      </p:sp>
      <p:pic>
        <p:nvPicPr>
          <p:cNvPr id="3" name="Рисунок 2"/>
          <p:cNvPicPr>
            <a:picLocks noChangeAspect="1"/>
          </p:cNvPicPr>
          <p:nvPr/>
        </p:nvPicPr>
        <p:blipFill rotWithShape="1">
          <a:blip r:embed="rId2" cstate="screen">
            <a:extLst>
              <a:ext uri="{28A0092B-C50C-407E-A947-70E740481C1C}"/>
            </a:extLst>
          </a:blip>
          <a:srcRect/>
          <a:stretch/>
        </p:blipFill>
        <p:spPr>
          <a:xfrm>
            <a:off x="1268104" y="2088107"/>
            <a:ext cx="6455391" cy="4172802"/>
          </a:xfrm>
          <a:prstGeom prst="rect">
            <a:avLst/>
          </a:prstGeom>
          <a:ln>
            <a:noFill/>
          </a:ln>
          <a:effectLst>
            <a:softEdge rad="112500"/>
          </a:effectLst>
        </p:spPr>
      </p:pic>
    </p:spTree>
  </p:cSld>
  <p:clrMapOvr>
    <a:masterClrMapping/>
  </p:clrMapOvr>
  <p:transition advClick="0" advTm="676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par>
                                <p:cTn id="14" presetID="6"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circle(in)">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60425" y="-14288"/>
            <a:ext cx="7572375" cy="1066801"/>
          </a:xfrm>
          <a:prstGeom prst="rect">
            <a:avLst/>
          </a:prstGeom>
          <a:noFill/>
          <a:ln w="9525">
            <a:noFill/>
            <a:miter lim="800000"/>
            <a:headEnd/>
            <a:tailEnd/>
          </a:ln>
        </p:spPr>
      </p:pic>
      <p:pic>
        <p:nvPicPr>
          <p:cNvPr id="2" name="Рисунок 1"/>
          <p:cNvPicPr>
            <a:picLocks noChangeAspect="1"/>
          </p:cNvPicPr>
          <p:nvPr/>
        </p:nvPicPr>
        <p:blipFill>
          <a:blip r:embed="rId3" cstate="print"/>
          <a:stretch>
            <a:fillRect/>
          </a:stretch>
        </p:blipFill>
        <p:spPr>
          <a:xfrm>
            <a:off x="228600" y="1169988"/>
            <a:ext cx="5867400" cy="4400550"/>
          </a:xfrm>
          <a:prstGeom prst="rect">
            <a:avLst/>
          </a:prstGeom>
          <a:ln>
            <a:noFill/>
          </a:ln>
          <a:effectLst>
            <a:outerShdw blurRad="190500" algn="tl" rotWithShape="0">
              <a:srgbClr val="000000">
                <a:alpha val="70000"/>
              </a:srgbClr>
            </a:outerShdw>
          </a:effectLst>
        </p:spPr>
      </p:pic>
      <p:pic>
        <p:nvPicPr>
          <p:cNvPr id="3" name="Рисунок 2"/>
          <p:cNvPicPr>
            <a:picLocks noChangeAspect="1"/>
          </p:cNvPicPr>
          <p:nvPr/>
        </p:nvPicPr>
        <p:blipFill rotWithShape="1">
          <a:blip r:embed="rId4" cstate="print"/>
          <a:srcRect b="-8356"/>
          <a:stretch/>
        </p:blipFill>
        <p:spPr>
          <a:xfrm>
            <a:off x="874713" y="1497013"/>
            <a:ext cx="5895975" cy="4783137"/>
          </a:xfrm>
          <a:prstGeom prst="rect">
            <a:avLst/>
          </a:prstGeom>
          <a:ln>
            <a:noFill/>
          </a:ln>
          <a:effectLst>
            <a:outerShdw blurRad="190500" algn="tl" rotWithShape="0">
              <a:srgbClr val="000000">
                <a:alpha val="70000"/>
              </a:srgbClr>
            </a:outerShdw>
          </a:effectLst>
        </p:spPr>
      </p:pic>
      <p:pic>
        <p:nvPicPr>
          <p:cNvPr id="4" name="Рисунок 3"/>
          <p:cNvPicPr>
            <a:picLocks noChangeAspect="1"/>
          </p:cNvPicPr>
          <p:nvPr/>
        </p:nvPicPr>
        <p:blipFill rotWithShape="1">
          <a:blip r:embed="rId5" cstate="print"/>
          <a:srcRect/>
          <a:stretch/>
        </p:blipFill>
        <p:spPr>
          <a:xfrm>
            <a:off x="1905000" y="1898650"/>
            <a:ext cx="5676900" cy="4684713"/>
          </a:xfrm>
          <a:prstGeom prst="rect">
            <a:avLst/>
          </a:prstGeom>
          <a:ln>
            <a:noFill/>
          </a:ln>
          <a:effectLst>
            <a:outerShdw blurRad="190500" algn="tl" rotWithShape="0">
              <a:srgbClr val="000000">
                <a:alpha val="70000"/>
              </a:srgbClr>
            </a:outerShdw>
          </a:effectLst>
        </p:spPr>
      </p:pic>
      <p:pic>
        <p:nvPicPr>
          <p:cNvPr id="5" name="Рисунок 4"/>
          <p:cNvPicPr>
            <a:picLocks noChangeAspect="1"/>
          </p:cNvPicPr>
          <p:nvPr/>
        </p:nvPicPr>
        <p:blipFill rotWithShape="1">
          <a:blip r:embed="rId6" cstate="print"/>
          <a:srcRect/>
          <a:stretch/>
        </p:blipFill>
        <p:spPr>
          <a:xfrm>
            <a:off x="2667000" y="2560638"/>
            <a:ext cx="6189663" cy="4297362"/>
          </a:xfrm>
          <a:prstGeom prst="rect">
            <a:avLst/>
          </a:prstGeom>
          <a:ln>
            <a:noFill/>
          </a:ln>
          <a:effectLst>
            <a:outerShdw blurRad="190500" algn="tl" rotWithShape="0">
              <a:srgbClr val="000000">
                <a:alpha val="70000"/>
              </a:srgbClr>
            </a:outerShdw>
          </a:effectLst>
        </p:spPr>
      </p:pic>
    </p:spTree>
  </p:cSld>
  <p:clrMapOvr>
    <a:masterClrMapping/>
  </p:clrMapOvr>
  <p:transition advClick="0" advTm="1603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3000"/>
                                        <p:tgtEl>
                                          <p:spTgt spid="2"/>
                                        </p:tgtEl>
                                      </p:cBhvr>
                                    </p:animEffect>
                                  </p:childTnLst>
                                </p:cTn>
                              </p:par>
                            </p:childTnLst>
                          </p:cTn>
                        </p:par>
                        <p:par>
                          <p:cTn id="11" fill="hold">
                            <p:stCondLst>
                              <p:cond delay="3000"/>
                            </p:stCondLst>
                            <p:childTnLst>
                              <p:par>
                                <p:cTn id="12" presetID="16" presetClass="entr" presetSubtype="21"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3000"/>
                                        <p:tgtEl>
                                          <p:spTgt spid="3"/>
                                        </p:tgtEl>
                                      </p:cBhvr>
                                    </p:animEffect>
                                  </p:childTnLst>
                                </p:cTn>
                              </p:par>
                            </p:childTnLst>
                          </p:cTn>
                        </p:par>
                        <p:par>
                          <p:cTn id="15" fill="hold">
                            <p:stCondLst>
                              <p:cond delay="6000"/>
                            </p:stCondLst>
                            <p:childTnLst>
                              <p:par>
                                <p:cTn id="16" presetID="6" presetClass="entr" presetSubtype="1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3000"/>
                                        <p:tgtEl>
                                          <p:spTgt spid="4"/>
                                        </p:tgtEl>
                                      </p:cBhvr>
                                    </p:animEffect>
                                  </p:childTnLst>
                                </p:cTn>
                              </p:par>
                            </p:childTnLst>
                          </p:cTn>
                        </p:par>
                        <p:par>
                          <p:cTn id="19" fill="hold">
                            <p:stCondLst>
                              <p:cond delay="9000"/>
                            </p:stCondLst>
                            <p:childTnLst>
                              <p:par>
                                <p:cTn id="20" presetID="21" presetClass="entr" presetSubtype="1"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228600" y="533400"/>
            <a:ext cx="2057400" cy="17526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rgbClr val="000000"/>
                </a:solidFill>
                <a:latin typeface="Calibri" pitchFamily="34" charset="0"/>
              </a:rPr>
              <a:t>Оборудование для развития зрительного восприятия</a:t>
            </a:r>
          </a:p>
        </p:txBody>
      </p:sp>
      <p:sp>
        <p:nvSpPr>
          <p:cNvPr id="25" name="Овал 24"/>
          <p:cNvSpPr/>
          <p:nvPr/>
        </p:nvSpPr>
        <p:spPr>
          <a:xfrm>
            <a:off x="2209800" y="914400"/>
            <a:ext cx="675005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rgbClr val="002060"/>
                </a:solidFill>
                <a:latin typeface="Calibri" pitchFamily="34" charset="0"/>
              </a:rPr>
              <a:t>Ориентиры, мягкие модули, ростовые куклы</a:t>
            </a:r>
          </a:p>
        </p:txBody>
      </p:sp>
      <p:pic>
        <p:nvPicPr>
          <p:cNvPr id="4" name="Picture 2"/>
          <p:cNvPicPr>
            <a:picLocks noChangeAspect="1" noChangeArrowheads="1"/>
          </p:cNvPicPr>
          <p:nvPr/>
        </p:nvPicPr>
        <p:blipFill>
          <a:blip r:embed="rId2" cstate="print"/>
          <a:srcRect/>
          <a:stretch>
            <a:fillRect/>
          </a:stretch>
        </p:blipFill>
        <p:spPr bwMode="auto">
          <a:xfrm>
            <a:off x="228600" y="2590800"/>
            <a:ext cx="2079625" cy="175260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2209800" y="2971800"/>
            <a:ext cx="6934200" cy="1042988"/>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228600" y="4648200"/>
            <a:ext cx="2079625" cy="1700213"/>
          </a:xfrm>
          <a:prstGeom prst="rect">
            <a:avLst/>
          </a:prstGeom>
          <a:noFill/>
          <a:ln w="9525">
            <a:noFill/>
            <a:miter lim="800000"/>
            <a:headEnd/>
            <a:tailEnd/>
          </a:ln>
        </p:spPr>
      </p:pic>
      <p:pic>
        <p:nvPicPr>
          <p:cNvPr id="7" name="Picture 3"/>
          <p:cNvPicPr>
            <a:picLocks noChangeAspect="1" noChangeArrowheads="1"/>
          </p:cNvPicPr>
          <p:nvPr/>
        </p:nvPicPr>
        <p:blipFill>
          <a:blip r:embed="rId5" cstate="print"/>
          <a:srcRect/>
          <a:stretch>
            <a:fillRect/>
          </a:stretch>
        </p:blipFill>
        <p:spPr bwMode="auto">
          <a:xfrm>
            <a:off x="2133600" y="5105400"/>
            <a:ext cx="7010400" cy="938213"/>
          </a:xfrm>
          <a:prstGeom prst="rect">
            <a:avLst/>
          </a:prstGeom>
          <a:noFill/>
          <a:ln w="9525">
            <a:noFill/>
            <a:miter lim="800000"/>
            <a:headEnd/>
            <a:tailEnd/>
          </a:ln>
        </p:spPr>
      </p:pic>
    </p:spTree>
  </p:cSld>
  <p:clrMapOvr>
    <a:masterClrMapping/>
  </p:clrMapOvr>
  <p:transition advClick="0" advTm="2054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p:cTn id="13" dur="3000" fill="hold"/>
                                        <p:tgtEl>
                                          <p:spTgt spid="25"/>
                                        </p:tgtEl>
                                        <p:attrNameLst>
                                          <p:attrName>ppt_w</p:attrName>
                                        </p:attrNameLst>
                                      </p:cBhvr>
                                      <p:tavLst>
                                        <p:tav tm="0">
                                          <p:val>
                                            <p:fltVal val="0"/>
                                          </p:val>
                                        </p:tav>
                                        <p:tav tm="100000">
                                          <p:val>
                                            <p:strVal val="#ppt_w"/>
                                          </p:val>
                                        </p:tav>
                                      </p:tavLst>
                                    </p:anim>
                                    <p:anim calcmode="lin" valueType="num">
                                      <p:cBhvr>
                                        <p:cTn id="14" dur="3000" fill="hold"/>
                                        <p:tgtEl>
                                          <p:spTgt spid="25"/>
                                        </p:tgtEl>
                                        <p:attrNameLst>
                                          <p:attrName>ppt_h</p:attrName>
                                        </p:attrNameLst>
                                      </p:cBhvr>
                                      <p:tavLst>
                                        <p:tav tm="0">
                                          <p:val>
                                            <p:fltVal val="0"/>
                                          </p:val>
                                        </p:tav>
                                        <p:tav tm="100000">
                                          <p:val>
                                            <p:strVal val="#ppt_h"/>
                                          </p:val>
                                        </p:tav>
                                      </p:tavLst>
                                    </p:anim>
                                    <p:animEffect transition="in" filter="fade">
                                      <p:cBhvr>
                                        <p:cTn id="15" dur="3000"/>
                                        <p:tgtEl>
                                          <p:spTgt spid="25"/>
                                        </p:tgtEl>
                                      </p:cBhvr>
                                    </p:animEffect>
                                  </p:childTnLst>
                                </p:cTn>
                              </p:par>
                            </p:childTnLst>
                          </p:cTn>
                        </p:par>
                        <p:par>
                          <p:cTn id="16" fill="hold">
                            <p:stCondLst>
                              <p:cond delay="35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3000" fill="hold"/>
                                        <p:tgtEl>
                                          <p:spTgt spid="4"/>
                                        </p:tgtEl>
                                        <p:attrNameLst>
                                          <p:attrName>ppt_w</p:attrName>
                                        </p:attrNameLst>
                                      </p:cBhvr>
                                      <p:tavLst>
                                        <p:tav tm="0">
                                          <p:val>
                                            <p:fltVal val="0"/>
                                          </p:val>
                                        </p:tav>
                                        <p:tav tm="100000">
                                          <p:val>
                                            <p:strVal val="#ppt_w"/>
                                          </p:val>
                                        </p:tav>
                                      </p:tavLst>
                                    </p:anim>
                                    <p:anim calcmode="lin" valueType="num">
                                      <p:cBhvr>
                                        <p:cTn id="20" dur="3000" fill="hold"/>
                                        <p:tgtEl>
                                          <p:spTgt spid="4"/>
                                        </p:tgtEl>
                                        <p:attrNameLst>
                                          <p:attrName>ppt_h</p:attrName>
                                        </p:attrNameLst>
                                      </p:cBhvr>
                                      <p:tavLst>
                                        <p:tav tm="0">
                                          <p:val>
                                            <p:fltVal val="0"/>
                                          </p:val>
                                        </p:tav>
                                        <p:tav tm="100000">
                                          <p:val>
                                            <p:strVal val="#ppt_h"/>
                                          </p:val>
                                        </p:tav>
                                      </p:tavLst>
                                    </p:anim>
                                    <p:animEffect transition="in" filter="fade">
                                      <p:cBhvr>
                                        <p:cTn id="21" dur="3000"/>
                                        <p:tgtEl>
                                          <p:spTgt spid="4"/>
                                        </p:tgtEl>
                                      </p:cBhvr>
                                    </p:animEffect>
                                  </p:childTnLst>
                                </p:cTn>
                              </p:par>
                            </p:childTnLst>
                          </p:cTn>
                        </p:par>
                        <p:par>
                          <p:cTn id="22" fill="hold">
                            <p:stCondLst>
                              <p:cond delay="65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3000" fill="hold"/>
                                        <p:tgtEl>
                                          <p:spTgt spid="5"/>
                                        </p:tgtEl>
                                        <p:attrNameLst>
                                          <p:attrName>ppt_w</p:attrName>
                                        </p:attrNameLst>
                                      </p:cBhvr>
                                      <p:tavLst>
                                        <p:tav tm="0">
                                          <p:val>
                                            <p:fltVal val="0"/>
                                          </p:val>
                                        </p:tav>
                                        <p:tav tm="100000">
                                          <p:val>
                                            <p:strVal val="#ppt_w"/>
                                          </p:val>
                                        </p:tav>
                                      </p:tavLst>
                                    </p:anim>
                                    <p:anim calcmode="lin" valueType="num">
                                      <p:cBhvr>
                                        <p:cTn id="26" dur="3000" fill="hold"/>
                                        <p:tgtEl>
                                          <p:spTgt spid="5"/>
                                        </p:tgtEl>
                                        <p:attrNameLst>
                                          <p:attrName>ppt_h</p:attrName>
                                        </p:attrNameLst>
                                      </p:cBhvr>
                                      <p:tavLst>
                                        <p:tav tm="0">
                                          <p:val>
                                            <p:fltVal val="0"/>
                                          </p:val>
                                        </p:tav>
                                        <p:tav tm="100000">
                                          <p:val>
                                            <p:strVal val="#ppt_h"/>
                                          </p:val>
                                        </p:tav>
                                      </p:tavLst>
                                    </p:anim>
                                    <p:animEffect transition="in" filter="fade">
                                      <p:cBhvr>
                                        <p:cTn id="27" dur="3000"/>
                                        <p:tgtEl>
                                          <p:spTgt spid="5"/>
                                        </p:tgtEl>
                                      </p:cBhvr>
                                    </p:animEffect>
                                  </p:childTnLst>
                                </p:cTn>
                              </p:par>
                            </p:childTnLst>
                          </p:cTn>
                        </p:par>
                        <p:par>
                          <p:cTn id="28" fill="hold">
                            <p:stCondLst>
                              <p:cond delay="9500"/>
                            </p:stCondLst>
                            <p:childTnLst>
                              <p:par>
                                <p:cTn id="29" presetID="53" presetClass="entr" presetSubtype="16"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3000" fill="hold"/>
                                        <p:tgtEl>
                                          <p:spTgt spid="6"/>
                                        </p:tgtEl>
                                        <p:attrNameLst>
                                          <p:attrName>ppt_w</p:attrName>
                                        </p:attrNameLst>
                                      </p:cBhvr>
                                      <p:tavLst>
                                        <p:tav tm="0">
                                          <p:val>
                                            <p:fltVal val="0"/>
                                          </p:val>
                                        </p:tav>
                                        <p:tav tm="100000">
                                          <p:val>
                                            <p:strVal val="#ppt_w"/>
                                          </p:val>
                                        </p:tav>
                                      </p:tavLst>
                                    </p:anim>
                                    <p:anim calcmode="lin" valueType="num">
                                      <p:cBhvr>
                                        <p:cTn id="32" dur="3000" fill="hold"/>
                                        <p:tgtEl>
                                          <p:spTgt spid="6"/>
                                        </p:tgtEl>
                                        <p:attrNameLst>
                                          <p:attrName>ppt_h</p:attrName>
                                        </p:attrNameLst>
                                      </p:cBhvr>
                                      <p:tavLst>
                                        <p:tav tm="0">
                                          <p:val>
                                            <p:fltVal val="0"/>
                                          </p:val>
                                        </p:tav>
                                        <p:tav tm="100000">
                                          <p:val>
                                            <p:strVal val="#ppt_h"/>
                                          </p:val>
                                        </p:tav>
                                      </p:tavLst>
                                    </p:anim>
                                    <p:animEffect transition="in" filter="fade">
                                      <p:cBhvr>
                                        <p:cTn id="33" dur="3000"/>
                                        <p:tgtEl>
                                          <p:spTgt spid="6"/>
                                        </p:tgtEl>
                                      </p:cBhvr>
                                    </p:animEffect>
                                  </p:childTnLst>
                                </p:cTn>
                              </p:par>
                            </p:childTnLst>
                          </p:cTn>
                        </p:par>
                        <p:par>
                          <p:cTn id="34" fill="hold">
                            <p:stCondLst>
                              <p:cond delay="12500"/>
                            </p:stCondLst>
                            <p:childTnLst>
                              <p:par>
                                <p:cTn id="35" presetID="53" presetClass="entr" presetSubtype="16"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3000" fill="hold"/>
                                        <p:tgtEl>
                                          <p:spTgt spid="7"/>
                                        </p:tgtEl>
                                        <p:attrNameLst>
                                          <p:attrName>ppt_w</p:attrName>
                                        </p:attrNameLst>
                                      </p:cBhvr>
                                      <p:tavLst>
                                        <p:tav tm="0">
                                          <p:val>
                                            <p:fltVal val="0"/>
                                          </p:val>
                                        </p:tav>
                                        <p:tav tm="100000">
                                          <p:val>
                                            <p:strVal val="#ppt_w"/>
                                          </p:val>
                                        </p:tav>
                                      </p:tavLst>
                                    </p:anim>
                                    <p:anim calcmode="lin" valueType="num">
                                      <p:cBhvr>
                                        <p:cTn id="38" dur="3000" fill="hold"/>
                                        <p:tgtEl>
                                          <p:spTgt spid="7"/>
                                        </p:tgtEl>
                                        <p:attrNameLst>
                                          <p:attrName>ppt_h</p:attrName>
                                        </p:attrNameLst>
                                      </p:cBhvr>
                                      <p:tavLst>
                                        <p:tav tm="0">
                                          <p:val>
                                            <p:fltVal val="0"/>
                                          </p:val>
                                        </p:tav>
                                        <p:tav tm="100000">
                                          <p:val>
                                            <p:strVal val="#ppt_h"/>
                                          </p:val>
                                        </p:tav>
                                      </p:tavLst>
                                    </p:anim>
                                    <p:animEffect transition="in" filter="fade">
                                      <p:cBhvr>
                                        <p:cTn id="39"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Выноска-облако 4"/>
          <p:cNvSpPr/>
          <p:nvPr/>
        </p:nvSpPr>
        <p:spPr>
          <a:xfrm>
            <a:off x="457200" y="76200"/>
            <a:ext cx="8229600" cy="2133600"/>
          </a:xfrm>
          <a:prstGeom prst="cloudCallout">
            <a:avLst>
              <a:gd name="adj1" fmla="val -16476"/>
              <a:gd name="adj2" fmla="val 3771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 name="Заголовок 1"/>
          <p:cNvSpPr>
            <a:spLocks noGrp="1"/>
          </p:cNvSpPr>
          <p:nvPr>
            <p:ph type="title" idx="4294967295"/>
          </p:nvPr>
        </p:nvSpPr>
        <p:spPr>
          <a:xfrm>
            <a:off x="1447800" y="304800"/>
            <a:ext cx="6477000" cy="1068388"/>
          </a:xfrm>
        </p:spPr>
        <p:txBody>
          <a:bodyPr anchor="t">
            <a:normAutofit fontScale="90000"/>
          </a:bodyPr>
          <a:lstStyle/>
          <a:p>
            <a:pPr eaLnBrk="1" hangingPunct="1">
              <a:defRPr/>
            </a:pPr>
            <a:r>
              <a:rPr lang="ru-RU" sz="3600" b="1" dirty="0" smtClean="0"/>
              <a:t> </a:t>
            </a:r>
            <a:r>
              <a:rPr lang="ru-RU" sz="2800" b="1" dirty="0" smtClean="0"/>
              <a:t>РАЗВИТИЕ ВОСПРИЯТИЯ СЕНСОРНЫХ ЭТАЛОНОВ ВКЛЮЧАЕТ В СЕБЯ ДВА ОСНОВНЫХ КОМПОНЕНТА:</a:t>
            </a:r>
            <a:br>
              <a:rPr lang="ru-RU" sz="2800" b="1" dirty="0" smtClean="0"/>
            </a:br>
            <a:endParaRPr lang="ru-RU" sz="2800" b="1" dirty="0" smtClean="0"/>
          </a:p>
        </p:txBody>
      </p:sp>
      <p:sp>
        <p:nvSpPr>
          <p:cNvPr id="17412" name="Текст 2"/>
          <p:cNvSpPr>
            <a:spLocks noGrp="1"/>
          </p:cNvSpPr>
          <p:nvPr>
            <p:ph type="body" idx="4294967295"/>
          </p:nvPr>
        </p:nvSpPr>
        <p:spPr>
          <a:xfrm>
            <a:off x="381000" y="1633538"/>
            <a:ext cx="7696200" cy="4386262"/>
          </a:xfrm>
        </p:spPr>
        <p:txBody>
          <a:bodyPr anchor="b"/>
          <a:lstStyle/>
          <a:p>
            <a:pPr marL="0" indent="0" eaLnBrk="1" hangingPunct="1">
              <a:spcBef>
                <a:spcPct val="0"/>
              </a:spcBef>
              <a:buFont typeface="Wingdings" pitchFamily="2" charset="2"/>
              <a:buNone/>
              <a:defRPr/>
            </a:pPr>
            <a:endParaRPr lang="ru-RU" sz="2000" smtClean="0">
              <a:solidFill>
                <a:srgbClr val="B95C00"/>
              </a:solidFill>
            </a:endParaRPr>
          </a:p>
        </p:txBody>
      </p:sp>
      <p:sp>
        <p:nvSpPr>
          <p:cNvPr id="6" name="Капля 5"/>
          <p:cNvSpPr/>
          <p:nvPr/>
        </p:nvSpPr>
        <p:spPr>
          <a:xfrm>
            <a:off x="457200" y="2743200"/>
            <a:ext cx="3429000" cy="3200400"/>
          </a:xfrm>
          <a:prstGeom prst="teardrop">
            <a:avLst>
              <a:gd name="adj" fmla="val 14117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FFFF00"/>
                </a:solidFill>
                <a:effectLst>
                  <a:outerShdw blurRad="38100" dist="38100" dir="2700000" algn="tl">
                    <a:srgbClr val="000000">
                      <a:alpha val="43137"/>
                    </a:srgbClr>
                  </a:outerShdw>
                </a:effectLst>
                <a:latin typeface="Calibri" pitchFamily="34" charset="0"/>
              </a:rPr>
              <a:t>формирование и совершенствование представлений о разновидностях свойств предметов, выполняющих функцию сенсорных эталонов;</a:t>
            </a:r>
          </a:p>
        </p:txBody>
      </p:sp>
      <p:sp>
        <p:nvSpPr>
          <p:cNvPr id="7" name="Капля 6"/>
          <p:cNvSpPr/>
          <p:nvPr/>
        </p:nvSpPr>
        <p:spPr>
          <a:xfrm>
            <a:off x="4373563" y="2743200"/>
            <a:ext cx="3352800" cy="3200400"/>
          </a:xfrm>
          <a:prstGeom prst="teardrop">
            <a:avLst>
              <a:gd name="adj" fmla="val 12721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rgbClr val="B95C00"/>
                </a:solidFill>
                <a:latin typeface="Calibri" pitchFamily="34" charset="0"/>
              </a:rPr>
              <a:t>     </a:t>
            </a:r>
            <a:r>
              <a:rPr lang="ru-RU" dirty="0">
                <a:solidFill>
                  <a:srgbClr val="FF00FF"/>
                </a:solidFill>
                <a:latin typeface="Calibri" pitchFamily="34" charset="0"/>
              </a:rPr>
              <a:t> </a:t>
            </a:r>
            <a:r>
              <a:rPr lang="ru-RU" b="1" dirty="0">
                <a:solidFill>
                  <a:srgbClr val="FFFF00"/>
                </a:solidFill>
                <a:effectLst>
                  <a:outerShdw blurRad="38100" dist="38100" dir="2700000" algn="tl">
                    <a:srgbClr val="000000">
                      <a:alpha val="43137"/>
                    </a:srgbClr>
                  </a:outerShdw>
                </a:effectLst>
                <a:latin typeface="Calibri" pitchFamily="34" charset="0"/>
              </a:rPr>
              <a:t>формирование и совершенствование самих перцептивных</a:t>
            </a:r>
            <a:r>
              <a:rPr lang="ru-RU" b="1" dirty="0">
                <a:solidFill>
                  <a:srgbClr val="FFFF00"/>
                </a:solidFill>
                <a:effectLst>
                  <a:outerShdw blurRad="38100" dist="38100" dir="2700000" algn="tl">
                    <a:srgbClr val="000000">
                      <a:alpha val="43137"/>
                    </a:srgbClr>
                  </a:outerShdw>
                </a:effectLst>
              </a:rPr>
              <a:t> </a:t>
            </a:r>
            <a:r>
              <a:rPr lang="ru-RU" b="1" dirty="0">
                <a:solidFill>
                  <a:srgbClr val="FFFF00"/>
                </a:solidFill>
                <a:effectLst>
                  <a:outerShdw blurRad="38100" dist="38100" dir="2700000" algn="tl">
                    <a:srgbClr val="000000">
                      <a:alpha val="43137"/>
                    </a:srgbClr>
                  </a:outerShdw>
                </a:effectLst>
                <a:latin typeface="Calibri" pitchFamily="34" charset="0"/>
              </a:rPr>
              <a:t>действий, необходимых для использования эталонов при анализе свойств реальных предметов.</a:t>
            </a:r>
            <a:br>
              <a:rPr lang="ru-RU" b="1" dirty="0">
                <a:solidFill>
                  <a:srgbClr val="FFFF00"/>
                </a:solidFill>
                <a:effectLst>
                  <a:outerShdw blurRad="38100" dist="38100" dir="2700000" algn="tl">
                    <a:srgbClr val="000000">
                      <a:alpha val="43137"/>
                    </a:srgbClr>
                  </a:outerShdw>
                </a:effectLst>
                <a:latin typeface="Calibri" pitchFamily="34" charset="0"/>
              </a:rPr>
            </a:br>
            <a:endParaRPr lang="ru-RU" b="1" dirty="0">
              <a:solidFill>
                <a:srgbClr val="FFFF00"/>
              </a:solidFill>
              <a:effectLst>
                <a:outerShdw blurRad="38100" dist="38100" dir="2700000" algn="tl">
                  <a:srgbClr val="000000">
                    <a:alpha val="43137"/>
                  </a:srgbClr>
                </a:outerShdw>
              </a:effectLst>
              <a:latin typeface="Calibri" pitchFamily="34" charset="0"/>
            </a:endParaRPr>
          </a:p>
        </p:txBody>
      </p:sp>
    </p:spTree>
  </p:cSld>
  <p:clrMapOvr>
    <a:masterClrMapping/>
  </p:clrMapOvr>
  <p:transition advClick="0" advTm="1525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ppt_x</p:attrName>
                                        </p:attrNameLst>
                                      </p:cBhvr>
                                      <p:tavLst>
                                        <p:tav tm="0">
                                          <p:val>
                                            <p:strVal val="#ppt_x"/>
                                          </p:val>
                                        </p:tav>
                                        <p:tav tm="100000">
                                          <p:val>
                                            <p:strVal val="#ppt_x"/>
                                          </p:val>
                                        </p:tav>
                                      </p:tavLst>
                                    </p:anim>
                                    <p:anim calcmode="lin" valueType="num">
                                      <p:cBhvr>
                                        <p:cTn id="9" dur="20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ppt_x</p:attrName>
                                        </p:attrNameLst>
                                      </p:cBhvr>
                                      <p:tavLst>
                                        <p:tav tm="0">
                                          <p:val>
                                            <p:strVal val="#ppt_x"/>
                                          </p:val>
                                        </p:tav>
                                        <p:tav tm="100000">
                                          <p:val>
                                            <p:strVal val="#ppt_x"/>
                                          </p:val>
                                        </p:tav>
                                      </p:tavLst>
                                    </p:anim>
                                    <p:anim calcmode="lin" valueType="num">
                                      <p:cBhvr>
                                        <p:cTn id="14" dur="2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anim calcmode="lin" valueType="num">
                                      <p:cBhvr>
                                        <p:cTn id="19" dur="2000" fill="hold"/>
                                        <p:tgtEl>
                                          <p:spTgt spid="6"/>
                                        </p:tgtEl>
                                        <p:attrNameLst>
                                          <p:attrName>ppt_x</p:attrName>
                                        </p:attrNameLst>
                                      </p:cBhvr>
                                      <p:tavLst>
                                        <p:tav tm="0">
                                          <p:val>
                                            <p:strVal val="#ppt_x"/>
                                          </p:val>
                                        </p:tav>
                                        <p:tav tm="100000">
                                          <p:val>
                                            <p:strVal val="#ppt_x"/>
                                          </p:val>
                                        </p:tav>
                                      </p:tavLst>
                                    </p:anim>
                                    <p:anim calcmode="lin" valueType="num">
                                      <p:cBhvr>
                                        <p:cTn id="20" dur="2000" fill="hold"/>
                                        <p:tgtEl>
                                          <p:spTgt spid="6"/>
                                        </p:tgtEl>
                                        <p:attrNameLst>
                                          <p:attrName>ppt_y</p:attrName>
                                        </p:attrNameLst>
                                      </p:cBhvr>
                                      <p:tavLst>
                                        <p:tav tm="0">
                                          <p:val>
                                            <p:strVal val="#ppt_y-.1"/>
                                          </p:val>
                                        </p:tav>
                                        <p:tav tm="100000">
                                          <p:val>
                                            <p:strVal val="#ppt_y"/>
                                          </p:val>
                                        </p:tav>
                                      </p:tavLst>
                                    </p:anim>
                                  </p:childTnLst>
                                </p:cTn>
                              </p:par>
                            </p:childTnLst>
                          </p:cTn>
                        </p:par>
                        <p:par>
                          <p:cTn id="21" fill="hold">
                            <p:stCondLst>
                              <p:cond delay="4000"/>
                            </p:stCondLst>
                            <p:childTnLst>
                              <p:par>
                                <p:cTn id="22" presetID="47"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anim calcmode="lin" valueType="num">
                                      <p:cBhvr>
                                        <p:cTn id="25" dur="2000" fill="hold"/>
                                        <p:tgtEl>
                                          <p:spTgt spid="7"/>
                                        </p:tgtEl>
                                        <p:attrNameLst>
                                          <p:attrName>ppt_x</p:attrName>
                                        </p:attrNameLst>
                                      </p:cBhvr>
                                      <p:tavLst>
                                        <p:tav tm="0">
                                          <p:val>
                                            <p:strVal val="#ppt_x"/>
                                          </p:val>
                                        </p:tav>
                                        <p:tav tm="100000">
                                          <p:val>
                                            <p:strVal val="#ppt_x"/>
                                          </p:val>
                                        </p:tav>
                                      </p:tavLst>
                                    </p:anim>
                                    <p:anim calcmode="lin" valueType="num">
                                      <p:cBhvr>
                                        <p:cTn id="26"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6" grpId="0" animBg="1"/>
      <p:bldP spid="7" grpId="0" animBg="1"/>
    </p:bldLst>
  </p:timing>
</p:sld>
</file>

<file path=ppt/theme/theme1.xml><?xml version="1.0" encoding="utf-8"?>
<a:theme xmlns:a="http://schemas.openxmlformats.org/drawingml/2006/main" name="Точки">
  <a:themeElements>
    <a:clrScheme name="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Точк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очки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Точки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Точки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очки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Точки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Точки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Точки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Точки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Точки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Trek</Template>
  <TotalTime>644</TotalTime>
  <Words>204</Words>
  <Application>Microsoft Office PowerPoint</Application>
  <PresentationFormat>Экран (4:3)</PresentationFormat>
  <Paragraphs>47</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Wingdings</vt:lpstr>
      <vt:lpstr>Calibri</vt:lpstr>
      <vt:lpstr>Точки</vt:lpstr>
      <vt:lpstr>Развитие сенсорных способностей дошкольников посредством  танцевально – игровой деятельности</vt:lpstr>
      <vt:lpstr>Слайд 2</vt:lpstr>
      <vt:lpstr>  СЕНСОРНОЕ ВОСПИТАНИЕ, направленное на формирование полноценного восприятия окружающей действительности, служит основой познания мира, первой ступенью которого является чувственный опыт. Успешность умственного, физического, эстетического воспитания зависит от уровня сенсорного развития детей, т.е от того, насколько совершенно ребенок слышит, видит, осязает окружающее. Cенсорное развитие связано не только с формированием умственных способностей ребенка, развитием его речи, оно оказывает сильнейшее влияние на становление эстетических и нравственных чувств. Воспринимая красоту, ребенок становится чутким ценителем прекрасного. А для этого необходимо развивать его вкус на лучших образцах музыки, танцев, живописи, живого художественного слова. </vt:lpstr>
      <vt:lpstr> ЗАДАЧИ  СЕНСОРНОГО  РАЗВИТИЯ  ДЕТЕЙ ПОСРЕДСТВОМ ТАНЦЕВАЛЬНО – ИГРОВОЙ ДЕЯТЕЛЬНОСТИ</vt:lpstr>
      <vt:lpstr>СЕНСОРНОЕ ВОСПРИЯТИЕ ДЕТЕЙ ПОСРЕДСТВОМ ТАНЦЕВАЛЬНО-ИГРОВОЙ ДЕЯТЕЛЬНОСТИ ОСУЩЕСТВЛЯЕТСЯ ЧЕРЕЗ РАЗНЫЕ ФОРМЫ РАБОТЫ:</vt:lpstr>
      <vt:lpstr>Праздники, развлечения!</vt:lpstr>
      <vt:lpstr>Слайд 7</vt:lpstr>
      <vt:lpstr>Слайд 8</vt:lpstr>
      <vt:lpstr> РАЗВИТИЕ ВОСПРИЯТИЯ СЕНСОРНЫХ ЭТАЛОНОВ ВКЛЮЧАЕТ В СЕБЯ ДВА ОСНОВНЫХ КОМПОНЕНТА: </vt:lpstr>
      <vt:lpstr>ПРОФИЛЬ ВОСПРИЯТИЯ МОЖНО ОПРЕДЕЛИТЬ СЛЕДУЮЩИМ ОБРАЗОМ:</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работы по сенсорному развитию с детьми раннего дошкольного возраста</dc:title>
  <cp:lastModifiedBy>UserXP</cp:lastModifiedBy>
  <cp:revision>66</cp:revision>
  <dcterms:modified xsi:type="dcterms:W3CDTF">2013-08-09T09:45:29Z</dcterms:modified>
</cp:coreProperties>
</file>