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8" r:id="rId2"/>
    <p:sldId id="261" r:id="rId3"/>
    <p:sldId id="256" r:id="rId4"/>
    <p:sldId id="257" r:id="rId5"/>
    <p:sldId id="259" r:id="rId6"/>
    <p:sldId id="260" r:id="rId7"/>
    <p:sldId id="291" r:id="rId8"/>
    <p:sldId id="262" r:id="rId9"/>
    <p:sldId id="265" r:id="rId10"/>
    <p:sldId id="292" r:id="rId11"/>
    <p:sldId id="266" r:id="rId12"/>
    <p:sldId id="276" r:id="rId13"/>
    <p:sldId id="300" r:id="rId14"/>
    <p:sldId id="280" r:id="rId15"/>
    <p:sldId id="293" r:id="rId16"/>
    <p:sldId id="277" r:id="rId17"/>
    <p:sldId id="294" r:id="rId18"/>
    <p:sldId id="282" r:id="rId19"/>
    <p:sldId id="296" r:id="rId20"/>
    <p:sldId id="298" r:id="rId21"/>
    <p:sldId id="299" r:id="rId22"/>
    <p:sldId id="288" r:id="rId23"/>
    <p:sldId id="286" r:id="rId24"/>
    <p:sldId id="272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1CC0E-6C54-4A37-8297-C0E64DFD257E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0E6A8-DD09-4250-B3DF-51A6F6A81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ны и шаблоны\a454f3a7c5a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29B881-B57F-488A-B149-B99F3119D56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BBF98-234D-47E8-81E6-7F2CD06A1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29B881-B57F-488A-B149-B99F3119D56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BBF98-234D-47E8-81E6-7F2CD06A1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29B881-B57F-488A-B149-B99F3119D56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BBF98-234D-47E8-81E6-7F2CD06A1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29B881-B57F-488A-B149-B99F3119D56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BBF98-234D-47E8-81E6-7F2CD06A1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ru-RU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ru-RU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29B881-B57F-488A-B149-B99F3119D56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BBF98-234D-47E8-81E6-7F2CD06A1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29B881-B57F-488A-B149-B99F3119D56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BBF98-234D-47E8-81E6-7F2CD06A1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29B881-B57F-488A-B149-B99F3119D56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BBF98-234D-47E8-81E6-7F2CD06A1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29B881-B57F-488A-B149-B99F3119D56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BBF98-234D-47E8-81E6-7F2CD06A1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29B881-B57F-488A-B149-B99F3119D56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BBF98-234D-47E8-81E6-7F2CD06A1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29B881-B57F-488A-B149-B99F3119D56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BBF98-234D-47E8-81E6-7F2CD06A1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29B881-B57F-488A-B149-B99F3119D56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BBF98-234D-47E8-81E6-7F2CD06A1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29B881-B57F-488A-B149-B99F3119D56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BBF98-234D-47E8-81E6-7F2CD06A1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9999">
              <a:schemeClr val="accent3">
                <a:lumMod val="60000"/>
                <a:lumOff val="4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D29B881-B57F-488A-B149-B99F3119D56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2EBBF98-234D-47E8-81E6-7F2CD06A1F0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2" descr="D:\фоны и шаблоны\a454f3a7c5ac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85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Fonovaya_muzyka_dlya_togo_chtoby_brodit_po_gruppe_-_(iPlayer.fm).mp3" TargetMode="Externa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0"/>
            <a:ext cx="3563888" cy="292494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Пухова </a:t>
            </a:r>
            <a:b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Нина </a:t>
            </a:r>
            <a:b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Александровна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2" descr="G:\фото\IMG_27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0"/>
            <a:ext cx="4639444" cy="31409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414908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«Дети должны жить в мире красоты, игры, сказки, музыки, рисунка, фантазии, творчества». </a:t>
            </a:r>
          </a:p>
          <a:p>
            <a:pPr algn="r"/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В. А. Сухомлинский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Fonovaya_muzyka_dlya_togo_chtoby_brodit_po_gruppe_-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60848"/>
            <a:ext cx="8229600" cy="1935088"/>
          </a:xfrm>
        </p:spPr>
        <p:txBody>
          <a:bodyPr/>
          <a:lstStyle/>
          <a:p>
            <a:r>
              <a:rPr lang="ru-RU" sz="6000" dirty="0" smtClean="0">
                <a:latin typeface="Constantia" pitchFamily="18" charset="0"/>
              </a:rPr>
              <a:t>Развивающая среда</a:t>
            </a:r>
            <a:br>
              <a:rPr lang="ru-RU" sz="6000" dirty="0" smtClean="0">
                <a:latin typeface="Constantia" pitchFamily="18" charset="0"/>
              </a:rPr>
            </a:br>
            <a:r>
              <a:rPr lang="ru-RU" sz="6000" dirty="0" smtClean="0">
                <a:latin typeface="Constantia" pitchFamily="18" charset="0"/>
              </a:rPr>
              <a:t> в группе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G:\радуга\Фото для выступления\Детский сад\Детский сад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295920" cy="3971940"/>
          </a:xfrm>
          <a:prstGeom prst="rect">
            <a:avLst/>
          </a:prstGeom>
          <a:noFill/>
        </p:spPr>
      </p:pic>
      <p:pic>
        <p:nvPicPr>
          <p:cNvPr id="10243" name="Picture 3" descr="G:\Фото детей\IMG_30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573016"/>
            <a:ext cx="4095779" cy="3071834"/>
          </a:xfrm>
          <a:prstGeom prst="rect">
            <a:avLst/>
          </a:prstGeom>
          <a:noFill/>
        </p:spPr>
      </p:pic>
      <p:pic>
        <p:nvPicPr>
          <p:cNvPr id="10244" name="Picture 4" descr="G:\Фото детей\IMG_31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912" y="836712"/>
            <a:ext cx="5052053" cy="37890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99695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Уголок природы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3068960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Занимательная математика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581128"/>
            <a:ext cx="334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Наш театр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0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1216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для успешного развития ребенка необходимо объединение усилий педагогов, специалистов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07" name="Picture 3" descr="G:\Фото детей\DSCN59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132856"/>
            <a:ext cx="4248163" cy="3186122"/>
          </a:xfrm>
          <a:prstGeom prst="rect">
            <a:avLst/>
          </a:prstGeom>
          <a:noFill/>
        </p:spPr>
      </p:pic>
      <p:pic>
        <p:nvPicPr>
          <p:cNvPr id="21508" name="Picture 4" descr="G:\Фото детей\DSCN59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2204864"/>
            <a:ext cx="4048121" cy="3036091"/>
          </a:xfrm>
          <a:prstGeom prst="rect">
            <a:avLst/>
          </a:prstGeom>
          <a:noFill/>
        </p:spPr>
      </p:pic>
      <p:pic>
        <p:nvPicPr>
          <p:cNvPr id="21509" name="Picture 5" descr="G:\Фото детей\DSCN60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3000372"/>
            <a:ext cx="5143504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15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215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КНИГА ОТЗЫВОВ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лнце 4"/>
          <p:cNvSpPr/>
          <p:nvPr/>
        </p:nvSpPr>
        <p:spPr>
          <a:xfrm>
            <a:off x="2195736" y="0"/>
            <a:ext cx="6696744" cy="3573016"/>
          </a:xfrm>
          <a:prstGeom prst="sun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Book Antiqua" pitchFamily="18" charset="0"/>
                <a:cs typeface="Aharoni" pitchFamily="2" charset="-79"/>
              </a:rPr>
              <a:t>Вид проекта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Book Antiqua" pitchFamily="18" charset="0"/>
                <a:cs typeface="Aharoni" pitchFamily="2" charset="-79"/>
              </a:rPr>
              <a:t>познавательно-исследовательский, групповой, среднесрочный.</a:t>
            </a:r>
            <a:endParaRPr lang="ru-RU" sz="2000" b="1" dirty="0">
              <a:solidFill>
                <a:schemeClr val="tx1"/>
              </a:solidFill>
              <a:latin typeface="Book Antiqua" pitchFamily="18" charset="0"/>
              <a:cs typeface="Aharoni" pitchFamily="2" charset="-79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55576" y="4005064"/>
            <a:ext cx="8229600" cy="2664296"/>
          </a:xfrm>
          <a:prstGeom prst="horizontalScroll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atin typeface="Book Antiqua" pitchFamily="18" charset="0"/>
              </a:rPr>
              <a:t>Актуальность:</a:t>
            </a:r>
            <a:br>
              <a:rPr lang="ru-RU" sz="2000" b="1" dirty="0" smtClean="0">
                <a:latin typeface="Book Antiqua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Book Antiqua" pitchFamily="18" charset="0"/>
              </a:rPr>
              <a:t>Дети  в  недостаточной степени имеют представления о первоцветах, почему их так называют, о том, где и как они растут. Не всегда точно и полно могут объяснить значение знакомых слов, подобрать к существительным прилагательные и глаголы. Рассказы детей недостаточно полны</a:t>
            </a:r>
            <a:endParaRPr lang="ru-RU" sz="2000" b="1" dirty="0">
              <a:solidFill>
                <a:prstClr val="black"/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0" y="0"/>
            <a:ext cx="3203848" cy="190543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80000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Book Antiqua" pitchFamily="18" charset="0"/>
                <a:ea typeface="BatangChe" pitchFamily="49" charset="-127"/>
              </a:rPr>
              <a:t>Участниками проекта: воспитатели,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Book Antiqua" pitchFamily="18" charset="0"/>
                <a:ea typeface="BatangChe" pitchFamily="49" charset="-127"/>
              </a:rPr>
              <a:t>дети, родители.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F18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0" y="0"/>
            <a:ext cx="1214446" cy="6669360"/>
          </a:xfrm>
          <a:prstGeom prst="verticalScroll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wordArt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10" dirty="0">
              <a:ln w="12700">
                <a:solidFill>
                  <a:srgbClr val="26263A"/>
                </a:solidFill>
                <a:round/>
                <a:headEnd/>
                <a:tailEnd/>
              </a:ln>
              <a:solidFill>
                <a:srgbClr val="7F18F0"/>
              </a:solidFill>
              <a:effectLst>
                <a:outerShdw dist="53882" dir="2700000" algn="ctr" rotWithShape="0">
                  <a:srgbClr val="CBCBCB"/>
                </a:outerShdw>
              </a:effectLst>
              <a:latin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2700">
                  <a:solidFill>
                    <a:srgbClr val="26263A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Times New Roman"/>
              </a:rPr>
              <a:t>ОСНОВНЫЕ ЗАДАЧИ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0" y="260648"/>
            <a:ext cx="7059488" cy="936104"/>
          </a:xfrm>
          <a:prstGeom prst="rect">
            <a:avLst/>
          </a:prstGeom>
          <a:solidFill>
            <a:srgbClr val="E2DCC8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/>
            <a:r>
              <a:rPr lang="ru-RU" sz="2800" b="1" dirty="0" smtClean="0"/>
              <a:t>Закрепить представление о весне </a:t>
            </a:r>
          </a:p>
          <a:p>
            <a:pPr lvl="0" algn="ctr"/>
            <a:r>
              <a:rPr lang="ru-RU" sz="2800" b="1" dirty="0" smtClean="0"/>
              <a:t>и её приметах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7704" y="1340768"/>
            <a:ext cx="7056784" cy="1296144"/>
          </a:xfrm>
          <a:prstGeom prst="rect">
            <a:avLst/>
          </a:prstGeom>
          <a:solidFill>
            <a:srgbClr val="E2DCC8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/>
            <a:r>
              <a:rPr lang="ru-RU" sz="2800" b="1" dirty="0" smtClean="0"/>
              <a:t>Развитие познавательных способностей</a:t>
            </a:r>
          </a:p>
          <a:p>
            <a:pPr lvl="0" algn="ctr"/>
            <a:r>
              <a:rPr lang="ru-RU" sz="2800" b="1" dirty="0" smtClean="0"/>
              <a:t> детей в процессе совместной </a:t>
            </a:r>
          </a:p>
          <a:p>
            <a:pPr lvl="0" algn="ctr"/>
            <a:r>
              <a:rPr lang="ru-RU" sz="2800" b="1" dirty="0" smtClean="0"/>
              <a:t>исследовательской деятельности.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7704" y="2780928"/>
            <a:ext cx="7059488" cy="1224136"/>
          </a:xfrm>
          <a:prstGeom prst="rect">
            <a:avLst/>
          </a:prstGeom>
          <a:solidFill>
            <a:srgbClr val="E2DCC8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/>
            <a:r>
              <a:rPr lang="ru-RU" sz="2800" b="1" dirty="0" smtClean="0"/>
              <a:t>Закрепить и систематизировать</a:t>
            </a:r>
          </a:p>
          <a:p>
            <a:pPr lvl="0" algn="ctr"/>
            <a:r>
              <a:rPr lang="ru-RU" sz="2800" b="1" dirty="0" smtClean="0"/>
              <a:t> знания детей о садовых и полевых цветах.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907704" y="4221088"/>
            <a:ext cx="7056784" cy="864096"/>
          </a:xfrm>
          <a:prstGeom prst="rect">
            <a:avLst/>
          </a:prstGeom>
          <a:solidFill>
            <a:srgbClr val="E2DCC8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/>
            <a:r>
              <a:rPr lang="ru-RU" sz="2800" b="1" dirty="0" smtClean="0"/>
              <a:t>Воспитывать  любовь </a:t>
            </a:r>
          </a:p>
          <a:p>
            <a:pPr lvl="0" algn="ctr"/>
            <a:r>
              <a:rPr lang="ru-RU" sz="2800" b="1" dirty="0" smtClean="0"/>
              <a:t>и бережное отношение к природе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79712" y="5373216"/>
            <a:ext cx="6984776" cy="864096"/>
          </a:xfrm>
          <a:prstGeom prst="rect">
            <a:avLst/>
          </a:prstGeom>
          <a:solidFill>
            <a:srgbClr val="E2DCC8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/>
            <a:r>
              <a:rPr lang="ru-RU" sz="2800" b="1" dirty="0" smtClean="0"/>
              <a:t>Активизировать совместную </a:t>
            </a:r>
          </a:p>
          <a:p>
            <a:pPr lvl="0" algn="ctr"/>
            <a:r>
              <a:rPr lang="ru-RU" sz="2800" b="1" dirty="0" smtClean="0"/>
              <a:t>деятельность родителей и детей</a:t>
            </a:r>
          </a:p>
        </p:txBody>
      </p:sp>
      <p:sp>
        <p:nvSpPr>
          <p:cNvPr id="11" name="Нашивка 10"/>
          <p:cNvSpPr/>
          <p:nvPr/>
        </p:nvSpPr>
        <p:spPr>
          <a:xfrm>
            <a:off x="1187624" y="548680"/>
            <a:ext cx="428625" cy="428625"/>
          </a:xfrm>
          <a:prstGeom prst="chevron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1187624" y="1844824"/>
            <a:ext cx="428625" cy="428625"/>
          </a:xfrm>
          <a:prstGeom prst="chevron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1187624" y="3140968"/>
            <a:ext cx="428625" cy="428625"/>
          </a:xfrm>
          <a:prstGeom prst="chevron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1259632" y="4509120"/>
            <a:ext cx="428625" cy="428625"/>
          </a:xfrm>
          <a:prstGeom prst="chevron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1259632" y="5733256"/>
            <a:ext cx="428625" cy="428625"/>
          </a:xfrm>
          <a:prstGeom prst="chevron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Первоцветы </a:t>
            </a:r>
            <a:endParaRPr lang="ru-RU" dirty="0"/>
          </a:p>
        </p:txBody>
      </p:sp>
      <p:pic>
        <p:nvPicPr>
          <p:cNvPr id="22530" name="Picture 2" descr="G:\Фото детей\DSCN43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501008"/>
            <a:ext cx="3936438" cy="2952328"/>
          </a:xfrm>
          <a:prstGeom prst="rect">
            <a:avLst/>
          </a:prstGeom>
          <a:noFill/>
        </p:spPr>
      </p:pic>
      <p:pic>
        <p:nvPicPr>
          <p:cNvPr id="22531" name="Picture 3" descr="G:\Фото детей\DSCN43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0"/>
            <a:ext cx="4132099" cy="3099074"/>
          </a:xfrm>
          <a:prstGeom prst="rect">
            <a:avLst/>
          </a:prstGeom>
          <a:noFill/>
        </p:spPr>
      </p:pic>
      <p:pic>
        <p:nvPicPr>
          <p:cNvPr id="22532" name="Picture 4" descr="G:\Фото детей\DSCN43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3501008"/>
            <a:ext cx="4001066" cy="3000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6016" y="6093296"/>
            <a:ext cx="3536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Наблюдения за цветами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2564904"/>
            <a:ext cx="4006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познавательные беседы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573016"/>
            <a:ext cx="3940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a typeface="Calibri"/>
                <a:cs typeface="Arial" pitchFamily="34" charset="0"/>
              </a:rPr>
              <a:t>Составляли рассказ</a:t>
            </a:r>
          </a:p>
          <a:p>
            <a:r>
              <a:rPr lang="ru-RU" sz="2400" b="1" dirty="0" smtClean="0">
                <a:solidFill>
                  <a:schemeClr val="bg1"/>
                </a:solidFill>
                <a:ea typeface="Calibri"/>
                <a:cs typeface="Arial" pitchFamily="34" charset="0"/>
              </a:rPr>
              <a:t> по картине</a:t>
            </a:r>
            <a:endParaRPr lang="ru-RU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25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25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5181600"/>
            <a:ext cx="8305800" cy="141626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воспитатель: Пухова Н.А.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МДОУ </a:t>
            </a:r>
            <a:r>
              <a:rPr lang="ru-RU" sz="2400" b="1" dirty="0" err="1" smtClean="0">
                <a:solidFill>
                  <a:schemeClr val="bg1"/>
                </a:solidFill>
              </a:rPr>
              <a:t>д</a:t>
            </a:r>
            <a:r>
              <a:rPr lang="ru-RU" sz="2400" b="1" dirty="0" smtClean="0">
                <a:solidFill>
                  <a:schemeClr val="bg1"/>
                </a:solidFill>
              </a:rPr>
              <a:t>/с «Космос»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/>
          </a:bodyPr>
          <a:lstStyle/>
          <a:p>
            <a:pPr algn="l"/>
            <a:r>
              <a:rPr lang="ru-RU" sz="9600" b="0" dirty="0" smtClean="0">
                <a:solidFill>
                  <a:srgbClr val="7BCF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Первоцветы</a:t>
            </a:r>
            <a:endParaRPr lang="ru-RU" sz="9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0542"/>
            <a:ext cx="2599618" cy="249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0542"/>
            <a:ext cx="3429000" cy="257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9107" y="152400"/>
            <a:ext cx="3604827" cy="259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3717" y="0"/>
            <a:ext cx="2930283" cy="346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0"/>
            <a:ext cx="2664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Приход весны – природное явление, к которому неравнодушны все – от мала до велика. </a:t>
            </a:r>
            <a:endParaRPr lang="ru-RU" sz="1600" b="1" dirty="0" smtClean="0"/>
          </a:p>
          <a:p>
            <a:r>
              <a:rPr lang="ru-RU" sz="1600" b="1" dirty="0" smtClean="0"/>
              <a:t>И</a:t>
            </a:r>
            <a:r>
              <a:rPr lang="ru-RU" sz="1600" b="1" dirty="0"/>
              <a:t>, наверное, самое волнующее событие пробуждения природы – появление первоцветов. </a:t>
            </a:r>
            <a:endParaRPr lang="ru-RU" sz="1600" b="1" dirty="0" smtClean="0"/>
          </a:p>
          <a:p>
            <a:r>
              <a:rPr lang="ru-RU" sz="1600" b="1" dirty="0" smtClean="0"/>
              <a:t>Эти </a:t>
            </a:r>
            <a:r>
              <a:rPr lang="ru-RU" sz="1600" b="1" dirty="0"/>
              <a:t>чудо - растения распускаются буквально на глазах: еще кое – где лежит снег, степь укрыта прошлогодней пожухлой травой, а на пригорках, в </a:t>
            </a:r>
            <a:r>
              <a:rPr lang="ru-RU" sz="1600" b="1" dirty="0" smtClean="0"/>
              <a:t>лесу </a:t>
            </a:r>
            <a:r>
              <a:rPr lang="ru-RU" sz="1600" b="1" dirty="0"/>
              <a:t>подставляют весеннему солнцу свои нежные головки подснежники. </a:t>
            </a:r>
          </a:p>
        </p:txBody>
      </p:sp>
      <p:pic>
        <p:nvPicPr>
          <p:cNvPr id="6" name="Picture 2" descr="Первоцветы, Маленький голубой гиацин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9251"/>
            <a:ext cx="3888432" cy="226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64088" y="4869160"/>
            <a:ext cx="3312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+mj-lt"/>
              </a:rPr>
              <a:t>Первоцвет </a:t>
            </a:r>
            <a:r>
              <a:rPr lang="ru-RU" sz="2000" b="1" dirty="0">
                <a:latin typeface="+mj-lt"/>
              </a:rPr>
              <a:t>– это род растений, относящихся к семейству первоцветных. </a:t>
            </a:r>
            <a:endParaRPr lang="ru-RU" sz="20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8" descr="Безымянный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2" t="-101" r="757" b="11937"/>
          <a:stretch>
            <a:fillRect/>
          </a:stretch>
        </p:blipFill>
        <p:spPr bwMode="auto">
          <a:xfrm>
            <a:off x="0" y="-3173"/>
            <a:ext cx="9144000" cy="686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7" name="Text Box 89"/>
          <p:cNvSpPr txBox="1">
            <a:spLocks noChangeArrowheads="1"/>
          </p:cNvSpPr>
          <p:nvPr/>
        </p:nvSpPr>
        <p:spPr bwMode="auto">
          <a:xfrm>
            <a:off x="0" y="188641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800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гостях у </a:t>
            </a:r>
          </a:p>
          <a:p>
            <a:pPr algn="ctr">
              <a:defRPr/>
            </a:pPr>
            <a:r>
              <a:rPr lang="ru-RU" sz="8800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сказки</a:t>
            </a:r>
          </a:p>
        </p:txBody>
      </p:sp>
      <p:sp>
        <p:nvSpPr>
          <p:cNvPr id="2138" name="Text Box 90"/>
          <p:cNvSpPr txBox="1">
            <a:spLocks noChangeArrowheads="1"/>
          </p:cNvSpPr>
          <p:nvPr/>
        </p:nvSpPr>
        <p:spPr bwMode="auto">
          <a:xfrm>
            <a:off x="3000375" y="3857625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ru-RU" i="1" dirty="0">
              <a:ln>
                <a:solidFill>
                  <a:sysClr val="windowText" lastClr="000000"/>
                </a:solidFill>
              </a:ln>
              <a:solidFill>
                <a:srgbClr val="A4FAF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фотогр\Фото0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260648"/>
            <a:ext cx="8125947" cy="6094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067944" y="0"/>
            <a:ext cx="5076056" cy="3356992"/>
          </a:xfrm>
          <a:prstGeom prst="sun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Виды </a:t>
            </a:r>
            <a:r>
              <a:rPr lang="ru-RU" sz="2000" b="1" dirty="0" smtClean="0">
                <a:solidFill>
                  <a:schemeClr val="tx1"/>
                </a:solidFill>
              </a:rPr>
              <a:t>проекта: творческий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395536" y="1052736"/>
            <a:ext cx="3816424" cy="216024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Актуальность: отсутствие интереса к чтению художественной литературы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971600" y="3933056"/>
            <a:ext cx="3563888" cy="18002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Продолжительность :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  недели 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4788024" y="3501008"/>
            <a:ext cx="4355976" cy="208310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800000"/>
              </a:solidFill>
              <a:latin typeface="Georgia" pitchFamily="18" charset="0"/>
            </a:endParaRP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Участниками проекта также были : воспитатели, дети, родители.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F18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0" y="0"/>
            <a:ext cx="1214446" cy="6669360"/>
          </a:xfrm>
          <a:prstGeom prst="verticalScroll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wordArt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10" dirty="0">
              <a:ln w="12700">
                <a:solidFill>
                  <a:srgbClr val="26263A"/>
                </a:solidFill>
                <a:round/>
                <a:headEnd/>
                <a:tailEnd/>
              </a:ln>
              <a:solidFill>
                <a:srgbClr val="7F18F0"/>
              </a:solidFill>
              <a:effectLst>
                <a:outerShdw dist="53882" dir="2700000" algn="ctr" rotWithShape="0">
                  <a:srgbClr val="CBCBCB"/>
                </a:outerShdw>
              </a:effectLst>
              <a:latin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Arial Black" pitchFamily="34" charset="0"/>
              </a:rPr>
              <a:t>Цель проекта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0" y="260648"/>
            <a:ext cx="7059488" cy="1296144"/>
          </a:xfrm>
          <a:prstGeom prst="rect">
            <a:avLst/>
          </a:prstGeom>
          <a:solidFill>
            <a:srgbClr val="E2DCC8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/>
            <a:r>
              <a:rPr lang="ru-RU" sz="2800" b="1" dirty="0" smtClean="0"/>
              <a:t>Расширение представлений </a:t>
            </a:r>
          </a:p>
          <a:p>
            <a:pPr lvl="0" algn="ctr"/>
            <a:r>
              <a:rPr lang="ru-RU" sz="2800" b="1" dirty="0" smtClean="0"/>
              <a:t>родителей о роли книг в воспитании ребенка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7704" y="1988840"/>
            <a:ext cx="7056784" cy="1944216"/>
          </a:xfrm>
          <a:prstGeom prst="rect">
            <a:avLst/>
          </a:prstGeom>
          <a:solidFill>
            <a:srgbClr val="E2DCC8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/>
            <a:r>
              <a:rPr lang="ru-RU" sz="2800" b="1" dirty="0" smtClean="0"/>
              <a:t>Развитие интереса у детей к чтению</a:t>
            </a:r>
          </a:p>
          <a:p>
            <a:pPr lvl="0" algn="ctr"/>
            <a:r>
              <a:rPr lang="ru-RU" sz="2800" b="1" dirty="0" smtClean="0"/>
              <a:t> художественной литературы,</a:t>
            </a:r>
          </a:p>
          <a:p>
            <a:pPr lvl="0" algn="ctr"/>
            <a:r>
              <a:rPr lang="ru-RU" sz="2800" b="1" dirty="0" smtClean="0"/>
              <a:t>  творческих способностей.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35696" y="4221088"/>
            <a:ext cx="7059488" cy="2016224"/>
          </a:xfrm>
          <a:prstGeom prst="rect">
            <a:avLst/>
          </a:prstGeom>
          <a:solidFill>
            <a:srgbClr val="E2DCC8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/>
            <a:r>
              <a:rPr lang="ru-RU" sz="2800" b="1" dirty="0" smtClean="0"/>
              <a:t>Воспитание бережного отношение к книгам.</a:t>
            </a:r>
          </a:p>
        </p:txBody>
      </p:sp>
      <p:sp>
        <p:nvSpPr>
          <p:cNvPr id="11" name="Нашивка 10"/>
          <p:cNvSpPr/>
          <p:nvPr/>
        </p:nvSpPr>
        <p:spPr>
          <a:xfrm>
            <a:off x="1187624" y="764704"/>
            <a:ext cx="428625" cy="428625"/>
          </a:xfrm>
          <a:prstGeom prst="chevron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1187624" y="2636912"/>
            <a:ext cx="428625" cy="428625"/>
          </a:xfrm>
          <a:prstGeom prst="chevron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1259632" y="4797152"/>
            <a:ext cx="428625" cy="428625"/>
          </a:xfrm>
          <a:prstGeom prst="chevron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:\DCIM\100CANON\IMG_29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5055886" cy="3791914"/>
          </a:xfrm>
          <a:prstGeom prst="rect">
            <a:avLst/>
          </a:prstGeom>
          <a:noFill/>
        </p:spPr>
      </p:pic>
      <p:pic>
        <p:nvPicPr>
          <p:cNvPr id="29699" name="Picture 3" descr="H:\DCIM\100CANON\IMG_29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56289" y="2852936"/>
            <a:ext cx="4816207" cy="3612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96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Фото детей\IMG_3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655219" cy="4873625"/>
          </a:xfrm>
          <a:prstGeom prst="rect">
            <a:avLst/>
          </a:prstGeom>
          <a:noFill/>
        </p:spPr>
      </p:pic>
      <p:pic>
        <p:nvPicPr>
          <p:cNvPr id="27651" name="Picture 3" descr="G:\Фото детей\IMG_30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05245" y="2928934"/>
            <a:ext cx="5238755" cy="3929066"/>
          </a:xfrm>
          <a:prstGeom prst="rect">
            <a:avLst/>
          </a:prstGeom>
          <a:noFill/>
        </p:spPr>
      </p:pic>
      <p:pic>
        <p:nvPicPr>
          <p:cNvPr id="27652" name="Picture 4" descr="H:\DCIM\100CANON\IMG_30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71876"/>
            <a:ext cx="4381499" cy="3286124"/>
          </a:xfrm>
          <a:prstGeom prst="rect">
            <a:avLst/>
          </a:prstGeom>
          <a:noFill/>
        </p:spPr>
      </p:pic>
      <p:pic>
        <p:nvPicPr>
          <p:cNvPr id="27653" name="Picture 5" descr="H:\DCIM\100CANON\IMG_302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27509" y="0"/>
            <a:ext cx="4416491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76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76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76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G:\Фото детей\IMG_3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0"/>
            <a:ext cx="4629166" cy="3471874"/>
          </a:xfrm>
          <a:prstGeom prst="rect">
            <a:avLst/>
          </a:prstGeom>
          <a:noFill/>
        </p:spPr>
      </p:pic>
      <p:pic>
        <p:nvPicPr>
          <p:cNvPr id="17411" name="Picture 3" descr="G:\Фото детей\IMG_31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857364"/>
            <a:ext cx="4143371" cy="3107528"/>
          </a:xfrm>
          <a:prstGeom prst="rect">
            <a:avLst/>
          </a:prstGeom>
          <a:noFill/>
        </p:spPr>
      </p:pic>
      <p:pic>
        <p:nvPicPr>
          <p:cNvPr id="17412" name="Picture 4" descr="G:\Фото детей\IMG_31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571744"/>
            <a:ext cx="3500462" cy="4667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74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174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174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 детей\109NIKON\DSCN6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290"/>
            <a:ext cx="6034617" cy="4311673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14400" y="5000636"/>
            <a:ext cx="82296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400" i="1" dirty="0" smtClean="0">
              <a:ea typeface="+mj-ea"/>
              <a:cs typeface="+mj-cs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«… от пятилетнего ребенка до меня только шаг. А от новорожденного до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пятилетнего страшное расстояние»</a:t>
            </a:r>
            <a:r>
              <a:rPr lang="ru-RU" sz="2400" i="1" dirty="0" smtClean="0"/>
              <a:t> Л.Н. Толстой 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85728"/>
            <a:ext cx="7100910" cy="285752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G:\фото\IMG_3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260648"/>
            <a:ext cx="3502724" cy="4670299"/>
          </a:xfrm>
          <a:prstGeom prst="rect">
            <a:avLst/>
          </a:prstGeom>
          <a:noFill/>
        </p:spPr>
      </p:pic>
      <p:pic>
        <p:nvPicPr>
          <p:cNvPr id="2051" name="Picture 3" descr="G:\фото\IMG_31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83494" y="188641"/>
            <a:ext cx="4416489" cy="3168351"/>
          </a:xfrm>
          <a:prstGeom prst="rect">
            <a:avLst/>
          </a:prstGeom>
          <a:noFill/>
        </p:spPr>
      </p:pic>
      <p:pic>
        <p:nvPicPr>
          <p:cNvPr id="1026" name="Picture 2" descr="K:\DCIM\Camera\IMG_20140301_1622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3429000"/>
            <a:ext cx="4248472" cy="3173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4249612" cy="322637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 моей педагогической деятельности –научить детей тому, что хорошо умею делать сама,  заразить их своим мастерством, ощутить радость общения с ребенком.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7" name="Picture 3" descr="G:\фото\IMG_31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4476781" cy="3357586"/>
          </a:xfrm>
          <a:prstGeom prst="rect">
            <a:avLst/>
          </a:prstGeom>
          <a:noFill/>
        </p:spPr>
      </p:pic>
      <p:pic>
        <p:nvPicPr>
          <p:cNvPr id="1028" name="Picture 4" descr="G:\Фото детей\109NIKON\DSCN60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3" y="3643315"/>
            <a:ext cx="4286247" cy="3214685"/>
          </a:xfrm>
          <a:prstGeom prst="rect">
            <a:avLst/>
          </a:prstGeom>
          <a:noFill/>
        </p:spPr>
      </p:pic>
      <p:pic>
        <p:nvPicPr>
          <p:cNvPr id="1030" name="Picture 6" descr="G:\Фото детей\DSCN59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696892"/>
            <a:ext cx="4214810" cy="3161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99592" y="5157192"/>
            <a:ext cx="8244408" cy="120076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 кружка: развитие у детей творческих способностей, фантазии и воображения, чувства и понимания прекрасного, воспитания интереса и любви к искусству.</a:t>
            </a:r>
            <a:endParaRPr lang="ru-RU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:\DCIM\100CANON\IMG_31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42852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602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43438" y="207354"/>
            <a:ext cx="4105026" cy="3078770"/>
          </a:xfrm>
        </p:spPr>
      </p:pic>
      <p:pic>
        <p:nvPicPr>
          <p:cNvPr id="4100" name="Picture 4" descr="G:\фотогр\IMG_17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429000"/>
            <a:ext cx="4129220" cy="3096914"/>
          </a:xfrm>
          <a:prstGeom prst="rect">
            <a:avLst/>
          </a:prstGeom>
          <a:noFill/>
        </p:spPr>
      </p:pic>
      <p:pic>
        <p:nvPicPr>
          <p:cNvPr id="4101" name="Picture 5" descr="G:\фотогр\IMG_17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42852"/>
            <a:ext cx="4191029" cy="3143272"/>
          </a:xfrm>
          <a:prstGeom prst="rect">
            <a:avLst/>
          </a:prstGeom>
          <a:noFill/>
        </p:spPr>
      </p:pic>
      <p:pic>
        <p:nvPicPr>
          <p:cNvPr id="4102" name="Picture 6" descr="G:\Фото детей\IMG_31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3501008"/>
            <a:ext cx="4214841" cy="3096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/>
          <a:lstStyle/>
          <a:p>
            <a:r>
              <a:rPr lang="ru-RU" sz="6600" dirty="0" smtClean="0">
                <a:latin typeface="Constantia" pitchFamily="18" charset="0"/>
              </a:rPr>
              <a:t>Оформление </a:t>
            </a:r>
            <a:br>
              <a:rPr lang="ru-RU" sz="6600" dirty="0" smtClean="0">
                <a:latin typeface="Constantia" pitchFamily="18" charset="0"/>
              </a:rPr>
            </a:br>
            <a:r>
              <a:rPr lang="ru-RU" sz="6600" dirty="0" smtClean="0">
                <a:latin typeface="Constantia" pitchFamily="18" charset="0"/>
              </a:rPr>
              <a:t>детского сада</a:t>
            </a:r>
            <a:endParaRPr lang="ru-RU" sz="6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:\радуга\Фото для выступления\Детский сад\Детский сад (3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0"/>
            <a:ext cx="4629164" cy="3471873"/>
          </a:xfrm>
          <a:prstGeom prst="rect">
            <a:avLst/>
          </a:prstGeom>
          <a:noFill/>
        </p:spPr>
      </p:pic>
      <p:pic>
        <p:nvPicPr>
          <p:cNvPr id="6148" name="Picture 4" descr="G:\радуга\Фото для выступления\Детский сад\Детский сад (74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374994"/>
            <a:ext cx="4644008" cy="3483006"/>
          </a:xfrm>
          <a:prstGeom prst="rect">
            <a:avLst/>
          </a:prstGeom>
          <a:noFill/>
        </p:spPr>
      </p:pic>
      <p:pic>
        <p:nvPicPr>
          <p:cNvPr id="6149" name="Picture 5" descr="G:\радуга\Фото для выступления\Детский сад\Детский сад (23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356992"/>
            <a:ext cx="4195557" cy="3146668"/>
          </a:xfrm>
          <a:prstGeom prst="rect">
            <a:avLst/>
          </a:prstGeom>
          <a:noFill/>
        </p:spPr>
      </p:pic>
      <p:pic>
        <p:nvPicPr>
          <p:cNvPr id="6150" name="Picture 6" descr="G:\радуга\Фото для выступления\Детский сад\Детский сад (21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61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61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nstantia" pitchFamily="18" charset="0"/>
              </a:rPr>
              <a:t>Оформление </a:t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участка</a:t>
            </a:r>
            <a:endParaRPr lang="ru-RU" dirty="0"/>
          </a:p>
        </p:txBody>
      </p:sp>
      <p:pic>
        <p:nvPicPr>
          <p:cNvPr id="9218" name="Picture 2" descr="G:\IMG_20130809_094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913338" cy="3900502"/>
          </a:xfrm>
          <a:prstGeom prst="rect">
            <a:avLst/>
          </a:prstGeom>
          <a:noFill/>
        </p:spPr>
      </p:pic>
      <p:pic>
        <p:nvPicPr>
          <p:cNvPr id="9219" name="Picture 3" descr="G:\IMG_20130809_0941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4152" y="0"/>
            <a:ext cx="2769848" cy="3708392"/>
          </a:xfrm>
          <a:prstGeom prst="rect">
            <a:avLst/>
          </a:prstGeom>
          <a:noFill/>
        </p:spPr>
      </p:pic>
      <p:pic>
        <p:nvPicPr>
          <p:cNvPr id="9220" name="Picture 4" descr="G:\IMG_20130809_0942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3861048"/>
            <a:ext cx="3538806" cy="2643182"/>
          </a:xfrm>
          <a:prstGeom prst="rect">
            <a:avLst/>
          </a:prstGeom>
          <a:noFill/>
        </p:spPr>
      </p:pic>
      <p:pic>
        <p:nvPicPr>
          <p:cNvPr id="6" name="Picture 2" descr="G:\радуга\Фото для выступления\Детский сад\Детский сад (42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689648"/>
            <a:ext cx="422446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G:\радуга\Фото для выступления\Детский сад\Детский сад (39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37013" y="3717032"/>
            <a:ext cx="3806987" cy="2855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30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300"/>
                            </p:stCondLst>
                            <p:childTnLst>
                              <p:par>
                                <p:cTn id="4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300"/>
                            </p:stCondLst>
                            <p:childTnLst>
                              <p:par>
                                <p:cTn id="5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888</TotalTime>
  <Words>269</Words>
  <Application>Microsoft Office PowerPoint</Application>
  <PresentationFormat>Экран (4:3)</PresentationFormat>
  <Paragraphs>66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Тема2</vt:lpstr>
      <vt:lpstr>Пухова  Нина  Александровна</vt:lpstr>
      <vt:lpstr>Слайд 2</vt:lpstr>
      <vt:lpstr> </vt:lpstr>
      <vt:lpstr>   Цель моей педагогической деятельности –научить детей тому, что хорошо умею делать сама,  заразить их своим мастерством, ощутить радость общения с ребенком.   </vt:lpstr>
      <vt:lpstr>  Цель кружка: развитие у детей творческих способностей, фантазии и воображения, чувства и понимания прекрасного, воспитания интереса и любви к искусству.</vt:lpstr>
      <vt:lpstr>Слайд 6</vt:lpstr>
      <vt:lpstr>Оформление  детского сада</vt:lpstr>
      <vt:lpstr>Слайд 8</vt:lpstr>
      <vt:lpstr>Оформление  участка</vt:lpstr>
      <vt:lpstr>Развивающая среда  в группе</vt:lpstr>
      <vt:lpstr>Слайд 11</vt:lpstr>
      <vt:lpstr>для успешного развития ребенка необходимо объединение усилий педагогов, специалистов </vt:lpstr>
      <vt:lpstr>КНИГА ОТЗЫВОВ</vt:lpstr>
      <vt:lpstr>Актуальность: Дети  в  недостаточной степени имеют представления о первоцветах, почему их так называют, о том, где и как они растут. Не всегда точно и полно могут объяснить значение знакомых слов, подобрать к существительным прилагательные и глаголы. Рассказы детей недостаточно полны</vt:lpstr>
      <vt:lpstr>Слайд 15</vt:lpstr>
      <vt:lpstr>Первоцветы </vt:lpstr>
      <vt:lpstr>Первоцветы</vt:lpstr>
      <vt:lpstr>Слайд 18</vt:lpstr>
      <vt:lpstr>Слайд 19</vt:lpstr>
      <vt:lpstr>Виды проекта: творческий</vt:lpstr>
      <vt:lpstr>Слайд 21</vt:lpstr>
      <vt:lpstr>Слайд 22</vt:lpstr>
      <vt:lpstr>Слайд 23</vt:lpstr>
      <vt:lpstr>Слайд 24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Admin</cp:lastModifiedBy>
  <cp:revision>83</cp:revision>
  <dcterms:created xsi:type="dcterms:W3CDTF">2014-03-01T11:17:31Z</dcterms:created>
  <dcterms:modified xsi:type="dcterms:W3CDTF">2014-03-09T08:47:01Z</dcterms:modified>
</cp:coreProperties>
</file>