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8" r:id="rId2"/>
    <p:sldId id="261" r:id="rId3"/>
    <p:sldId id="262" r:id="rId4"/>
    <p:sldId id="258" r:id="rId5"/>
    <p:sldId id="263" r:id="rId6"/>
    <p:sldId id="259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64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72CF84-31B8-4D8F-96BB-32072F0D3945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489EB5-0928-44DE-9F9F-1D524E5A08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5724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Детский сад и семья в едином образовательном пространстве</a:t>
            </a:r>
            <a:endParaRPr lang="ru-RU" sz="6600" i="1" dirty="0">
              <a:ln>
                <a:solidFill>
                  <a:srgbClr val="002060"/>
                </a:solidFill>
              </a:ln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71546"/>
            <a:ext cx="74295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u="sng" dirty="0" smtClean="0">
                <a:solidFill>
                  <a:srgbClr val="0070C0"/>
                </a:solidFill>
              </a:rPr>
              <a:t>«Ребёнок – зеркало семьи:   </a:t>
            </a:r>
            <a:r>
              <a:rPr lang="ru-RU" sz="4400" dirty="0" smtClean="0">
                <a:solidFill>
                  <a:srgbClr val="0070C0"/>
                </a:solidFill>
              </a:rPr>
              <a:t>	как в капле воды 	отражается солнце, так в 	детях отражается 	нравственная чистота 	матери и отца» </a:t>
            </a:r>
          </a:p>
          <a:p>
            <a:r>
              <a:rPr lang="ru-RU" sz="4400" dirty="0" smtClean="0">
                <a:solidFill>
                  <a:srgbClr val="0070C0"/>
                </a:solidFill>
              </a:rPr>
              <a:t>                В.А. Сухомлинский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736"/>
            <a:ext cx="7143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9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5786" y="642918"/>
            <a:ext cx="73581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«От того, как прошло детство, кто вёл ребёнка за руку в детские годы, что вошло в его разум и сердце из окружающего мира – от этого в  решающей степени зависит, каким человеком станет сегодняшний малыш.» </a:t>
            </a:r>
          </a:p>
          <a:p>
            <a:pPr algn="r"/>
            <a:r>
              <a:rPr lang="ru-RU" sz="4000" i="1" dirty="0" smtClean="0">
                <a:solidFill>
                  <a:srgbClr val="002060"/>
                </a:solidFill>
              </a:rPr>
              <a:t>В.А. Сухомлинский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 flipV="1">
            <a:off x="1214414" y="185736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928670"/>
            <a:ext cx="77153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/>
              <a:t>Проблема вовлечения родителей в единое пространство решается в трёх направлениях:</a:t>
            </a:r>
          </a:p>
          <a:p>
            <a:pPr marL="514350" indent="-514350">
              <a:buAutoNum type="arabicPlain"/>
            </a:pPr>
            <a:r>
              <a:rPr lang="ru-RU" sz="2800" dirty="0" smtClean="0"/>
              <a:t>Работа с коллективом ДОУ по организации                 взаимодействия с семьёй, ознакомление        педагогов с системой новых форм работы с родителями</a:t>
            </a:r>
          </a:p>
          <a:p>
            <a:pPr marL="514350" indent="-514350">
              <a:buAutoNum type="arabicPlain"/>
            </a:pPr>
            <a:r>
              <a:rPr lang="ru-RU" sz="2800" dirty="0" smtClean="0"/>
              <a:t>Повышение педагогической культуры родителей</a:t>
            </a:r>
          </a:p>
          <a:p>
            <a:pPr marL="514350" indent="-514350">
              <a:buAutoNum type="arabicPlain"/>
            </a:pPr>
            <a:r>
              <a:rPr lang="ru-RU" sz="2800" dirty="0" smtClean="0"/>
              <a:t>Вовлечение родителей в деятельность ДОУ, совместная  работа по обмену опытом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57224" y="785794"/>
            <a:ext cx="75724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/>
              <a:t>Основные задачи работы:</a:t>
            </a:r>
          </a:p>
          <a:p>
            <a:pPr algn="ctr"/>
            <a:endParaRPr lang="ru-RU" sz="2000" u="sng" dirty="0" smtClean="0"/>
          </a:p>
          <a:p>
            <a:r>
              <a:rPr lang="ru-RU" sz="2800" dirty="0"/>
              <a:t>1</a:t>
            </a:r>
            <a:r>
              <a:rPr lang="ru-RU" sz="2800" dirty="0" smtClean="0"/>
              <a:t>   Установить партнёрские отношения с семьёй   каждого воспитанника; объединить усилия для развития и воспитания детей;</a:t>
            </a:r>
          </a:p>
          <a:p>
            <a:r>
              <a:rPr lang="ru-RU" sz="2800" dirty="0" smtClean="0"/>
              <a:t>2  Создать атмосферу взаимопонимания , общности интересов, эмоциональной </a:t>
            </a:r>
            <a:r>
              <a:rPr lang="ru-RU" sz="2800" dirty="0" err="1" smtClean="0"/>
              <a:t>взаимоподдержки</a:t>
            </a:r>
            <a:r>
              <a:rPr lang="ru-RU" sz="2800" dirty="0" smtClean="0"/>
              <a:t>;</a:t>
            </a:r>
          </a:p>
          <a:p>
            <a:r>
              <a:rPr lang="ru-RU" sz="2400" dirty="0" smtClean="0"/>
              <a:t>3</a:t>
            </a:r>
            <a:r>
              <a:rPr lang="ru-RU" sz="2800" dirty="0" smtClean="0"/>
              <a:t>   Активизировать и обогащать воспитательные  умения родителей; поддерживать их уверенность в собственных педагогических возможностях.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857232"/>
            <a:ext cx="74295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/>
              <a:t>Принципы взаимодействия с родителями:</a:t>
            </a:r>
          </a:p>
          <a:p>
            <a:pPr algn="ctr"/>
            <a:endParaRPr lang="ru-RU" sz="2800" u="sng" dirty="0" smtClean="0"/>
          </a:p>
          <a:p>
            <a:r>
              <a:rPr lang="ru-RU" sz="4000" dirty="0" smtClean="0"/>
              <a:t>1 </a:t>
            </a:r>
            <a:r>
              <a:rPr lang="ru-RU" sz="3600" dirty="0" smtClean="0"/>
              <a:t> Доброжелательный стиль       общения педагогов с родителями;</a:t>
            </a:r>
          </a:p>
          <a:p>
            <a:r>
              <a:rPr lang="ru-RU" sz="3600" dirty="0" smtClean="0"/>
              <a:t>2  Индивидуальный подход;</a:t>
            </a:r>
          </a:p>
          <a:p>
            <a:r>
              <a:rPr lang="ru-RU" sz="3200" dirty="0" smtClean="0"/>
              <a:t>3</a:t>
            </a:r>
            <a:r>
              <a:rPr lang="ru-RU" sz="3600" dirty="0" smtClean="0"/>
              <a:t>  Сотрудничество, а не наставничество;</a:t>
            </a:r>
          </a:p>
          <a:p>
            <a:r>
              <a:rPr lang="ru-RU" sz="3200" dirty="0" smtClean="0"/>
              <a:t>4</a:t>
            </a:r>
            <a:r>
              <a:rPr lang="ru-RU" sz="3600" dirty="0" smtClean="0"/>
              <a:t>  Готовимся серьёзно;</a:t>
            </a:r>
          </a:p>
          <a:p>
            <a:r>
              <a:rPr lang="ru-RU" sz="3200" dirty="0" smtClean="0"/>
              <a:t>5</a:t>
            </a:r>
            <a:r>
              <a:rPr lang="ru-RU" sz="3600" dirty="0" smtClean="0"/>
              <a:t>  Динамичность</a:t>
            </a:r>
            <a:endParaRPr lang="ru-RU" sz="36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928670"/>
            <a:ext cx="72866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Работу по вовлечению родителей в совместную деятельность ДОУ целесообразно вести по четырём направлениям:</a:t>
            </a:r>
          </a:p>
          <a:p>
            <a:pPr marL="514350" indent="-514350"/>
            <a:r>
              <a:rPr lang="ru-RU" sz="2800" u="sng" dirty="0" smtClean="0">
                <a:solidFill>
                  <a:srgbClr val="002060"/>
                </a:solidFill>
              </a:rPr>
              <a:t>1  Информационно – аналитическое</a:t>
            </a:r>
          </a:p>
          <a:p>
            <a:pPr marL="514350" indent="-514350"/>
            <a:r>
              <a:rPr lang="ru-RU" sz="2800" b="1" dirty="0" smtClean="0"/>
              <a:t>Цель:</a:t>
            </a:r>
            <a:r>
              <a:rPr lang="ru-RU" sz="2400" dirty="0" smtClean="0"/>
              <a:t> изучение семьи, выяснение образовательных потребностей родителей, установление контакта с её членами, согласование воспитательных воздействий на ребёнка, анализ особенности структуры родственных связей каждого ребёнка, специфики  семьи и семейного воспитания дошкольника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857232"/>
            <a:ext cx="76438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2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u="sng" dirty="0" err="1" smtClean="0">
                <a:solidFill>
                  <a:srgbClr val="002060"/>
                </a:solidFill>
              </a:rPr>
              <a:t>Психолого</a:t>
            </a:r>
            <a:r>
              <a:rPr lang="ru-RU" sz="2800" u="sng" dirty="0" smtClean="0">
                <a:solidFill>
                  <a:srgbClr val="002060"/>
                </a:solidFill>
              </a:rPr>
              <a:t> – педагогическое</a:t>
            </a:r>
          </a:p>
          <a:p>
            <a:r>
              <a:rPr lang="ru-RU" sz="2800" dirty="0" smtClean="0"/>
              <a:t>Цель:  обогащение родителей знаниями     	в вопросах воспитания детей 	дошкольного </a:t>
            </a:r>
            <a:r>
              <a:rPr lang="ru-RU" sz="2800" dirty="0" smtClean="0"/>
              <a:t> возраста</a:t>
            </a:r>
            <a:r>
              <a:rPr lang="ru-RU" sz="2800" dirty="0" smtClean="0"/>
              <a:t>, совместная 	работа специалистов </a:t>
            </a:r>
            <a:r>
              <a:rPr lang="ru-RU" sz="2800" dirty="0" smtClean="0"/>
              <a:t>ДОУ</a:t>
            </a:r>
            <a:r>
              <a:rPr lang="ru-RU" sz="2800" dirty="0" smtClean="0"/>
              <a:t>, 	обеспечивающая педагогическое 	сопровождение семьи на всех </a:t>
            </a:r>
            <a:r>
              <a:rPr lang="ru-RU" sz="2800" dirty="0" smtClean="0"/>
              <a:t>этапах </a:t>
            </a:r>
            <a:r>
              <a:rPr lang="ru-RU" sz="2800" dirty="0" smtClean="0"/>
              <a:t>	дошкольного детства, что </a:t>
            </a:r>
            <a:r>
              <a:rPr lang="ru-RU" sz="2800" dirty="0" smtClean="0"/>
              <a:t>делает </a:t>
            </a:r>
            <a:r>
              <a:rPr lang="ru-RU" sz="2800" dirty="0" smtClean="0"/>
              <a:t>	родителей действительно 	</a:t>
            </a:r>
            <a:r>
              <a:rPr lang="ru-RU" sz="2800" dirty="0" err="1" smtClean="0"/>
              <a:t>равноответственными</a:t>
            </a:r>
            <a:r>
              <a:rPr lang="ru-RU" sz="2800" dirty="0" smtClean="0"/>
              <a:t> участниками 	образовательного процесса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142984"/>
            <a:ext cx="778674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3  </a:t>
            </a:r>
            <a:r>
              <a:rPr lang="ru-RU" sz="2800" u="sng" dirty="0" smtClean="0">
                <a:solidFill>
                  <a:srgbClr val="002060"/>
                </a:solidFill>
              </a:rPr>
              <a:t>Наглядно – информационное</a:t>
            </a:r>
          </a:p>
          <a:p>
            <a:r>
              <a:rPr lang="ru-RU" sz="2800" dirty="0" smtClean="0"/>
              <a:t>Цель:  </a:t>
            </a:r>
            <a:r>
              <a:rPr lang="ru-RU" sz="2800" dirty="0"/>
              <a:t>о</a:t>
            </a:r>
            <a:r>
              <a:rPr lang="ru-RU" sz="2800" dirty="0" smtClean="0"/>
              <a:t>знакомление родителей с 	работой  	дошкольного  </a:t>
            </a:r>
            <a:r>
              <a:rPr lang="ru-RU" sz="2800" dirty="0" smtClean="0"/>
              <a:t>учреждения</a:t>
            </a:r>
            <a:r>
              <a:rPr lang="ru-RU" sz="2800" dirty="0" smtClean="0"/>
              <a:t>, 	особенностями </a:t>
            </a:r>
            <a:r>
              <a:rPr lang="ru-RU" sz="2800" dirty="0" smtClean="0"/>
              <a:t>воспитания </a:t>
            </a:r>
            <a:r>
              <a:rPr lang="ru-RU" sz="2800" dirty="0" smtClean="0"/>
              <a:t>детей. 	Формировать у </a:t>
            </a:r>
            <a:r>
              <a:rPr lang="ru-RU" sz="2800" dirty="0" smtClean="0"/>
              <a:t>родителей </a:t>
            </a:r>
            <a:r>
              <a:rPr lang="ru-RU" sz="2800" dirty="0" smtClean="0"/>
              <a:t>знаний о 	воспитании и развитии детей</a:t>
            </a:r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8581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4 </a:t>
            </a:r>
            <a:r>
              <a:rPr lang="ru-RU" sz="2800" u="sng" dirty="0" err="1" smtClean="0">
                <a:solidFill>
                  <a:srgbClr val="002060"/>
                </a:solidFill>
              </a:rPr>
              <a:t>Досуговое</a:t>
            </a:r>
            <a:r>
              <a:rPr lang="ru-RU" sz="2800" u="sng" dirty="0" smtClean="0">
                <a:solidFill>
                  <a:srgbClr val="002060"/>
                </a:solidFill>
              </a:rPr>
              <a:t> направление</a:t>
            </a:r>
          </a:p>
          <a:p>
            <a:pPr algn="ctr"/>
            <a:endParaRPr lang="ru-RU" sz="2800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/>
              <a:t>Включает: 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праздники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развлечения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спортивные досуги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совместные проекты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спектакли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совместные походы</a:t>
            </a:r>
          </a:p>
          <a:p>
            <a:pPr algn="ctr">
              <a:buFontTx/>
              <a:buChar char="-"/>
            </a:pPr>
            <a:r>
              <a:rPr lang="ru-RU" sz="2800" dirty="0" smtClean="0"/>
              <a:t> экскурсии</a:t>
            </a:r>
          </a:p>
          <a:p>
            <a:pPr>
              <a:buFontTx/>
              <a:buChar char="-"/>
            </a:pPr>
            <a:endParaRPr lang="ru-RU" sz="2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279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33</cp:revision>
  <dcterms:created xsi:type="dcterms:W3CDTF">2012-02-12T09:04:16Z</dcterms:created>
  <dcterms:modified xsi:type="dcterms:W3CDTF">2012-02-19T14:31:17Z</dcterms:modified>
</cp:coreProperties>
</file>