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7" r:id="rId2"/>
    <p:sldId id="267" r:id="rId3"/>
    <p:sldId id="256" r:id="rId4"/>
    <p:sldId id="271" r:id="rId5"/>
    <p:sldId id="273" r:id="rId6"/>
    <p:sldId id="276" r:id="rId7"/>
    <p:sldId id="279" r:id="rId8"/>
    <p:sldId id="282" r:id="rId9"/>
    <p:sldId id="284" r:id="rId10"/>
    <p:sldId id="286" r:id="rId11"/>
    <p:sldId id="287" r:id="rId12"/>
    <p:sldId id="288" r:id="rId13"/>
    <p:sldId id="289" r:id="rId14"/>
    <p:sldId id="290" r:id="rId15"/>
    <p:sldId id="292" r:id="rId16"/>
    <p:sldId id="295" r:id="rId17"/>
    <p:sldId id="294" r:id="rId18"/>
    <p:sldId id="297" r:id="rId19"/>
    <p:sldId id="296" r:id="rId20"/>
    <p:sldId id="299" r:id="rId21"/>
    <p:sldId id="300" r:id="rId22"/>
    <p:sldId id="301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FA663-C7AA-4AA4-A59B-1B61469A4E3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30C06-100B-47FD-813F-7B8BCA53B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B61-54B3-4038-9862-B740A94DD91D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656C-B88B-4236-AD4B-334A6EFEB80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0C0-E73D-4825-A4BA-878D0DA612BB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A6BDE7-34A2-4D32-88ED-673028E38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0C0-E73D-4825-A4BA-878D0DA612BB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BDE7-34A2-4D32-88ED-673028E38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0C0-E73D-4825-A4BA-878D0DA612BB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BDE7-34A2-4D32-88ED-673028E38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14C6-D5B6-4269-A4E3-3C683315D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0C0-E73D-4825-A4BA-878D0DA612BB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A6BDE7-34A2-4D32-88ED-673028E38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0C0-E73D-4825-A4BA-878D0DA612BB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BDE7-34A2-4D32-88ED-673028E381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0C0-E73D-4825-A4BA-878D0DA612BB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BDE7-34A2-4D32-88ED-673028E38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0C0-E73D-4825-A4BA-878D0DA612BB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A6BDE7-34A2-4D32-88ED-673028E381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0C0-E73D-4825-A4BA-878D0DA612BB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BDE7-34A2-4D32-88ED-673028E38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0C0-E73D-4825-A4BA-878D0DA612BB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BDE7-34A2-4D32-88ED-673028E38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0C0-E73D-4825-A4BA-878D0DA612BB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BDE7-34A2-4D32-88ED-673028E38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0C0-E73D-4825-A4BA-878D0DA612BB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BDE7-34A2-4D32-88ED-673028E381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D820C0-E73D-4825-A4BA-878D0DA612BB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A6BDE7-34A2-4D32-88ED-673028E381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1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2.gif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3.gif"/><Relationship Id="rId18" Type="http://schemas.openxmlformats.org/officeDocument/2006/relationships/image" Target="../media/image18.jpe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3.gif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image" Target="../media/image6.png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19" Type="http://schemas.openxmlformats.org/officeDocument/2006/relationships/image" Target="../media/image19.gif"/><Relationship Id="rId4" Type="http://schemas.openxmlformats.org/officeDocument/2006/relationships/image" Target="../media/image5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21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3.gif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1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609600" y="1828800"/>
            <a:ext cx="257175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1295400" y="1828800"/>
            <a:ext cx="280988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2133600" y="1828800"/>
            <a:ext cx="257175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2895600" y="1828800"/>
            <a:ext cx="333375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078" name="WordArt 9"/>
          <p:cNvSpPr>
            <a:spLocks noChangeArrowheads="1" noChangeShapeType="1" noTextEdit="1"/>
          </p:cNvSpPr>
          <p:nvPr/>
        </p:nvSpPr>
        <p:spPr bwMode="auto">
          <a:xfrm>
            <a:off x="3810000" y="1828800"/>
            <a:ext cx="257175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079" name="WordArt 10"/>
          <p:cNvSpPr>
            <a:spLocks noChangeArrowheads="1" noChangeShapeType="1" noTextEdit="1"/>
          </p:cNvSpPr>
          <p:nvPr/>
        </p:nvSpPr>
        <p:spPr bwMode="auto">
          <a:xfrm>
            <a:off x="4648200" y="1828800"/>
            <a:ext cx="257175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3080" name="WordArt 11"/>
          <p:cNvSpPr>
            <a:spLocks noChangeArrowheads="1" noChangeShapeType="1" noTextEdit="1"/>
          </p:cNvSpPr>
          <p:nvPr/>
        </p:nvSpPr>
        <p:spPr bwMode="auto">
          <a:xfrm>
            <a:off x="5410200" y="1828800"/>
            <a:ext cx="333375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3081" name="WordArt 12"/>
          <p:cNvSpPr>
            <a:spLocks noChangeArrowheads="1" noChangeShapeType="1" noTextEdit="1"/>
          </p:cNvSpPr>
          <p:nvPr/>
        </p:nvSpPr>
        <p:spPr bwMode="auto">
          <a:xfrm>
            <a:off x="6096000" y="1828800"/>
            <a:ext cx="257175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3082" name="WordArt 13"/>
          <p:cNvSpPr>
            <a:spLocks noChangeArrowheads="1" noChangeShapeType="1" noTextEdit="1"/>
          </p:cNvSpPr>
          <p:nvPr/>
        </p:nvSpPr>
        <p:spPr bwMode="auto">
          <a:xfrm>
            <a:off x="6934200" y="1828800"/>
            <a:ext cx="333375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3083" name="WordArt 14"/>
          <p:cNvSpPr>
            <a:spLocks noChangeArrowheads="1" noChangeShapeType="1" noTextEdit="1"/>
          </p:cNvSpPr>
          <p:nvPr/>
        </p:nvSpPr>
        <p:spPr bwMode="auto">
          <a:xfrm>
            <a:off x="7772400" y="1828800"/>
            <a:ext cx="59055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785813" y="285750"/>
            <a:ext cx="2286000" cy="17145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813" y="357188"/>
            <a:ext cx="2286000" cy="150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1+3</a:t>
            </a:r>
            <a:endParaRPr lang="ru-RU" sz="720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5" y="1643063"/>
            <a:ext cx="2286000" cy="150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5-1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688" y="4643438"/>
            <a:ext cx="2286000" cy="150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0070C0"/>
                </a:solidFill>
                <a:cs typeface="Arial" pitchFamily="34" charset="0"/>
              </a:rPr>
              <a:t>3+2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14750" y="2071688"/>
            <a:ext cx="2286000" cy="150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7030A0"/>
                </a:solidFill>
                <a:cs typeface="Arial" pitchFamily="34" charset="0"/>
              </a:rPr>
              <a:t>5+3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6188" y="357188"/>
            <a:ext cx="2286000" cy="150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7030A0"/>
                </a:solidFill>
                <a:cs typeface="Arial" pitchFamily="34" charset="0"/>
              </a:rPr>
              <a:t>8+1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38" y="3000375"/>
            <a:ext cx="2286000" cy="150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1+7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4375" y="4714875"/>
            <a:ext cx="2286000" cy="150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2+2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86188" y="3429000"/>
            <a:ext cx="2286000" cy="150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7030A0"/>
                </a:solidFill>
                <a:cs typeface="Arial" pitchFamily="34" charset="0"/>
              </a:rPr>
              <a:t>8-6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14750" y="4786313"/>
            <a:ext cx="2286000" cy="150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7030A0"/>
                </a:solidFill>
                <a:cs typeface="Arial" pitchFamily="34" charset="0"/>
              </a:rPr>
              <a:t>7-2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72250" y="3143250"/>
            <a:ext cx="2286000" cy="150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0070C0"/>
                </a:solidFill>
                <a:cs typeface="Arial" pitchFamily="34" charset="0"/>
              </a:rPr>
              <a:t>6-2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72250" y="1571625"/>
            <a:ext cx="2286000" cy="150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0070C0"/>
                </a:solidFill>
                <a:cs typeface="Arial" pitchFamily="34" charset="0"/>
              </a:rPr>
              <a:t>6-3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72250" y="214313"/>
            <a:ext cx="2286000" cy="150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0070C0"/>
                </a:solidFill>
                <a:cs typeface="Arial" pitchFamily="34" charset="0"/>
              </a:rPr>
              <a:t>5+4</a:t>
            </a:r>
          </a:p>
        </p:txBody>
      </p:sp>
      <p:sp>
        <p:nvSpPr>
          <p:cNvPr id="20" name="Овал 19"/>
          <p:cNvSpPr/>
          <p:nvPr/>
        </p:nvSpPr>
        <p:spPr>
          <a:xfrm>
            <a:off x="642938" y="2928938"/>
            <a:ext cx="2286000" cy="17145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14375" y="4643438"/>
            <a:ext cx="2286000" cy="17145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14750" y="285750"/>
            <a:ext cx="2286000" cy="17145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14750" y="1928813"/>
            <a:ext cx="2286000" cy="17145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00813" y="0"/>
            <a:ext cx="2286000" cy="17145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72250" y="4572000"/>
            <a:ext cx="2286000" cy="17145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78" name="Picture 2" descr="http://mirsmesharikov.ucoz.ru/_bl/0/332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9144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8000"/>
                </a:solidFill>
              </a:rPr>
              <a:t>СЛОЖЕНИЕ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152400" y="2819400"/>
            <a:ext cx="22860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048000" y="2819400"/>
            <a:ext cx="18288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81000" y="30480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1066800" y="30480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1752600" y="30480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498725" y="2936875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5562600" y="2819400"/>
            <a:ext cx="2514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222625" y="3268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3352800" y="30480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4038600" y="30480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953000" y="2903538"/>
            <a:ext cx="48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=</a:t>
            </a:r>
          </a:p>
        </p:txBody>
      </p:sp>
      <p:sp>
        <p:nvSpPr>
          <p:cNvPr id="599054" name="AutoShape 14"/>
          <p:cNvSpPr>
            <a:spLocks noChangeArrowheads="1"/>
          </p:cNvSpPr>
          <p:nvPr/>
        </p:nvSpPr>
        <p:spPr bwMode="auto">
          <a:xfrm>
            <a:off x="5638800" y="30480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599055" name="AutoShape 15"/>
          <p:cNvSpPr>
            <a:spLocks noChangeArrowheads="1"/>
          </p:cNvSpPr>
          <p:nvPr/>
        </p:nvSpPr>
        <p:spPr bwMode="auto">
          <a:xfrm>
            <a:off x="6096000" y="30480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599056" name="AutoShape 16"/>
          <p:cNvSpPr>
            <a:spLocks noChangeArrowheads="1"/>
          </p:cNvSpPr>
          <p:nvPr/>
        </p:nvSpPr>
        <p:spPr bwMode="auto">
          <a:xfrm>
            <a:off x="6553200" y="30480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599057" name="Oval 17"/>
          <p:cNvSpPr>
            <a:spLocks noChangeArrowheads="1"/>
          </p:cNvSpPr>
          <p:nvPr/>
        </p:nvSpPr>
        <p:spPr bwMode="auto">
          <a:xfrm>
            <a:off x="7010400" y="30480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599058" name="Oval 18"/>
          <p:cNvSpPr>
            <a:spLocks noChangeArrowheads="1"/>
          </p:cNvSpPr>
          <p:nvPr/>
        </p:nvSpPr>
        <p:spPr bwMode="auto">
          <a:xfrm>
            <a:off x="7467600" y="30480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599067" name="Rectangle 27"/>
          <p:cNvSpPr>
            <a:spLocks noChangeArrowheads="1"/>
          </p:cNvSpPr>
          <p:nvPr/>
        </p:nvSpPr>
        <p:spPr bwMode="auto">
          <a:xfrm>
            <a:off x="0" y="190500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ru-RU" sz="3200" b="1">
                <a:solidFill>
                  <a:srgbClr val="008000"/>
                </a:solidFill>
                <a:latin typeface="Tahoma" pitchFamily="34" charset="0"/>
              </a:rPr>
              <a:t> слагаемое</a:t>
            </a:r>
          </a:p>
        </p:txBody>
      </p:sp>
      <p:sp>
        <p:nvSpPr>
          <p:cNvPr id="599068" name="Rectangle 28"/>
          <p:cNvSpPr>
            <a:spLocks noChangeArrowheads="1"/>
          </p:cNvSpPr>
          <p:nvPr/>
        </p:nvSpPr>
        <p:spPr bwMode="auto">
          <a:xfrm>
            <a:off x="2743200" y="205740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ahoma" pitchFamily="34" charset="0"/>
              </a:rPr>
              <a:t>2 </a:t>
            </a:r>
            <a:r>
              <a:rPr lang="ru-RU" sz="3200" b="1">
                <a:solidFill>
                  <a:srgbClr val="008000"/>
                </a:solidFill>
                <a:latin typeface="Tahoma" pitchFamily="34" charset="0"/>
              </a:rPr>
              <a:t>слагаемое</a:t>
            </a:r>
          </a:p>
        </p:txBody>
      </p:sp>
      <p:sp>
        <p:nvSpPr>
          <p:cNvPr id="599069" name="Rectangle 29"/>
          <p:cNvSpPr>
            <a:spLocks noChangeArrowheads="1"/>
          </p:cNvSpPr>
          <p:nvPr/>
        </p:nvSpPr>
        <p:spPr bwMode="auto">
          <a:xfrm>
            <a:off x="6019800" y="1905000"/>
            <a:ext cx="1490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  <a:latin typeface="Tahoma" pitchFamily="34" charset="0"/>
              </a:rPr>
              <a:t>сумма</a:t>
            </a:r>
          </a:p>
        </p:txBody>
      </p:sp>
      <p:pic>
        <p:nvPicPr>
          <p:cNvPr id="22" name="Picture 2" descr="http://mirsmesharikov.ucoz.ru/_bl/0/332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256"/>
            <a:ext cx="2928958" cy="221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9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9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9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9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9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9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9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9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54" grpId="0" animBg="1" autoUpdateAnimBg="0"/>
      <p:bldP spid="599055" grpId="0" animBg="1" autoUpdateAnimBg="0"/>
      <p:bldP spid="599056" grpId="0" animBg="1" autoUpdateAnimBg="0"/>
      <p:bldP spid="599057" grpId="0" animBg="1" autoUpdateAnimBg="0"/>
      <p:bldP spid="599058" grpId="0" animBg="1" autoUpdateAnimBg="0"/>
      <p:bldP spid="599067" grpId="0" autoUpdateAnimBg="0"/>
      <p:bldP spid="599068" grpId="0" autoUpdateAnimBg="0"/>
      <p:bldP spid="59906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ПРАВИЛО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3"/>
            <a:ext cx="8686800" cy="4160854"/>
          </a:xfrm>
        </p:spPr>
        <p:txBody>
          <a:bodyPr/>
          <a:lstStyle/>
          <a:p>
            <a:endParaRPr lang="ru-RU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 СЛАГАЕМЫЕ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– ЭТО ЧАСТИ</a:t>
            </a:r>
            <a:r>
              <a:rPr lang="ru-RU" b="1" dirty="0" smtClean="0">
                <a:solidFill>
                  <a:srgbClr val="008000"/>
                </a:solidFill>
              </a:rPr>
              <a:t>, ИЗ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008000"/>
                </a:solidFill>
              </a:rPr>
              <a:t>   КОТОРЫХ СОСТОИТ СУММА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  <a:latin typeface="Arial Black" pitchFamily="34" charset="0"/>
              </a:rPr>
              <a:t> СУММА </a:t>
            </a:r>
            <a:r>
              <a:rPr lang="ru-RU" b="1" dirty="0" smtClean="0">
                <a:solidFill>
                  <a:srgbClr val="008000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ЭТО ЦЕЛОЕ</a:t>
            </a:r>
            <a:r>
              <a:rPr lang="ru-RU" b="1" dirty="0" smtClean="0">
                <a:solidFill>
                  <a:srgbClr val="008000"/>
                </a:solidFill>
              </a:rPr>
              <a:t>, СОСТОИТ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008000"/>
                </a:solidFill>
              </a:rPr>
              <a:t>   ИЗ ЧАСТЕЙ – СЛАГАЕМЫХ</a:t>
            </a:r>
          </a:p>
        </p:txBody>
      </p:sp>
      <p:pic>
        <p:nvPicPr>
          <p:cNvPr id="4" name="Picture 2" descr="http://mirsmesharikov.ucoz.ru/_bl/0/332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256"/>
            <a:ext cx="2928958" cy="221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8000"/>
                </a:solidFill>
              </a:rPr>
              <a:t>ВЫЧИТАНИЕ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52400" y="3429000"/>
            <a:ext cx="22860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3048000" y="3429000"/>
            <a:ext cx="18288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228600" y="3657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1066800" y="3657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905000" y="3657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008000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590800" y="3505200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5562600" y="3429000"/>
            <a:ext cx="2514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3222625" y="3878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34827" name="Rectangle 16"/>
          <p:cNvSpPr>
            <a:spLocks noChangeArrowheads="1"/>
          </p:cNvSpPr>
          <p:nvPr/>
        </p:nvSpPr>
        <p:spPr bwMode="auto">
          <a:xfrm>
            <a:off x="4953000" y="3513138"/>
            <a:ext cx="48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34828" name="AutoShape 17"/>
          <p:cNvSpPr>
            <a:spLocks noChangeArrowheads="1"/>
          </p:cNvSpPr>
          <p:nvPr/>
        </p:nvSpPr>
        <p:spPr bwMode="auto">
          <a:xfrm>
            <a:off x="5867400" y="3657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34829" name="AutoShape 18"/>
          <p:cNvSpPr>
            <a:spLocks noChangeArrowheads="1"/>
          </p:cNvSpPr>
          <p:nvPr/>
        </p:nvSpPr>
        <p:spPr bwMode="auto">
          <a:xfrm>
            <a:off x="6324600" y="3657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34830" name="AutoShape 19"/>
          <p:cNvSpPr>
            <a:spLocks noChangeArrowheads="1"/>
          </p:cNvSpPr>
          <p:nvPr/>
        </p:nvSpPr>
        <p:spPr bwMode="auto">
          <a:xfrm>
            <a:off x="6781800" y="3657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34831" name="Rectangle 52"/>
          <p:cNvSpPr>
            <a:spLocks noChangeArrowheads="1"/>
          </p:cNvSpPr>
          <p:nvPr/>
        </p:nvSpPr>
        <p:spPr bwMode="auto">
          <a:xfrm>
            <a:off x="0" y="2640013"/>
            <a:ext cx="2757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  <a:latin typeface="Tahoma" pitchFamily="34" charset="0"/>
              </a:rPr>
              <a:t>уменьшаемое</a:t>
            </a:r>
          </a:p>
        </p:txBody>
      </p:sp>
      <p:sp>
        <p:nvSpPr>
          <p:cNvPr id="34832" name="Rectangle 53"/>
          <p:cNvSpPr>
            <a:spLocks noChangeArrowheads="1"/>
          </p:cNvSpPr>
          <p:nvPr/>
        </p:nvSpPr>
        <p:spPr bwMode="auto">
          <a:xfrm>
            <a:off x="2819400" y="2667000"/>
            <a:ext cx="2460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  <a:latin typeface="Tahoma" pitchFamily="34" charset="0"/>
              </a:rPr>
              <a:t>вычитаемое</a:t>
            </a:r>
          </a:p>
        </p:txBody>
      </p:sp>
      <p:sp>
        <p:nvSpPr>
          <p:cNvPr id="34833" name="Rectangle 54"/>
          <p:cNvSpPr>
            <a:spLocks noChangeArrowheads="1"/>
          </p:cNvSpPr>
          <p:nvPr/>
        </p:nvSpPr>
        <p:spPr bwMode="auto">
          <a:xfrm>
            <a:off x="5715000" y="2667000"/>
            <a:ext cx="2068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  <a:latin typeface="Tahoma" pitchFamily="34" charset="0"/>
              </a:rPr>
              <a:t>разность</a:t>
            </a:r>
          </a:p>
        </p:txBody>
      </p:sp>
      <p:sp>
        <p:nvSpPr>
          <p:cNvPr id="34834" name="AutoShape 55"/>
          <p:cNvSpPr>
            <a:spLocks noChangeArrowheads="1"/>
          </p:cNvSpPr>
          <p:nvPr/>
        </p:nvSpPr>
        <p:spPr bwMode="auto">
          <a:xfrm>
            <a:off x="685800" y="3657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34835" name="AutoShape 56"/>
          <p:cNvSpPr>
            <a:spLocks noChangeArrowheads="1"/>
          </p:cNvSpPr>
          <p:nvPr/>
        </p:nvSpPr>
        <p:spPr bwMode="auto">
          <a:xfrm>
            <a:off x="1447800" y="3657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34836" name="AutoShape 57"/>
          <p:cNvSpPr>
            <a:spLocks noChangeArrowheads="1"/>
          </p:cNvSpPr>
          <p:nvPr/>
        </p:nvSpPr>
        <p:spPr bwMode="auto">
          <a:xfrm>
            <a:off x="3810000" y="3657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008000"/>
              </a:solidFill>
            </a:endParaRPr>
          </a:p>
        </p:txBody>
      </p:sp>
      <p:sp>
        <p:nvSpPr>
          <p:cNvPr id="34837" name="AutoShape 58"/>
          <p:cNvSpPr>
            <a:spLocks noChangeArrowheads="1"/>
          </p:cNvSpPr>
          <p:nvPr/>
        </p:nvSpPr>
        <p:spPr bwMode="auto">
          <a:xfrm>
            <a:off x="7239000" y="3657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34838" name="Line 78"/>
          <p:cNvSpPr>
            <a:spLocks noChangeShapeType="1"/>
          </p:cNvSpPr>
          <p:nvPr/>
        </p:nvSpPr>
        <p:spPr bwMode="auto">
          <a:xfrm>
            <a:off x="2286000" y="3733800"/>
            <a:ext cx="1600200" cy="0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4843" name="Text Box 93"/>
          <p:cNvSpPr txBox="1">
            <a:spLocks noChangeArrowheads="1"/>
          </p:cNvSpPr>
          <p:nvPr/>
        </p:nvSpPr>
        <p:spPr bwMode="auto">
          <a:xfrm>
            <a:off x="2590800" y="3505200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4844" name="Text Box 95"/>
          <p:cNvSpPr txBox="1">
            <a:spLocks noChangeArrowheads="1"/>
          </p:cNvSpPr>
          <p:nvPr/>
        </p:nvSpPr>
        <p:spPr bwMode="auto">
          <a:xfrm>
            <a:off x="3222625" y="3878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34845" name="Rectangle 96"/>
          <p:cNvSpPr>
            <a:spLocks noChangeArrowheads="1"/>
          </p:cNvSpPr>
          <p:nvPr/>
        </p:nvSpPr>
        <p:spPr bwMode="auto">
          <a:xfrm>
            <a:off x="4953000" y="3513138"/>
            <a:ext cx="48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34846" name="AutoShape 101"/>
          <p:cNvSpPr>
            <a:spLocks noChangeArrowheads="1"/>
          </p:cNvSpPr>
          <p:nvPr/>
        </p:nvSpPr>
        <p:spPr bwMode="auto">
          <a:xfrm>
            <a:off x="1447800" y="3657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pic>
        <p:nvPicPr>
          <p:cNvPr id="31" name="Picture 2" descr="http://mirsmesharikov.ucoz.ru/_bl/0/332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643446"/>
            <a:ext cx="2928958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ПРАВИЛО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8000"/>
                </a:solidFill>
              </a:rPr>
              <a:t>  Если из </a:t>
            </a:r>
            <a:r>
              <a:rPr lang="ru-RU" sz="4400" b="1" dirty="0" smtClean="0">
                <a:solidFill>
                  <a:srgbClr val="FF0000"/>
                </a:solidFill>
              </a:rPr>
              <a:t>целого</a:t>
            </a:r>
          </a:p>
          <a:p>
            <a:pPr>
              <a:buFontTx/>
              <a:buNone/>
            </a:pPr>
            <a:r>
              <a:rPr lang="ru-RU" sz="4400" b="1" dirty="0" smtClean="0">
                <a:solidFill>
                  <a:srgbClr val="008000"/>
                </a:solidFill>
              </a:rPr>
              <a:t>  вычитаем </a:t>
            </a:r>
            <a:r>
              <a:rPr lang="ru-RU" sz="4400" b="1" dirty="0" smtClean="0">
                <a:solidFill>
                  <a:srgbClr val="FF0000"/>
                </a:solidFill>
              </a:rPr>
              <a:t>одну </a:t>
            </a:r>
            <a:r>
              <a:rPr lang="ru-RU" sz="4400" b="1" dirty="0" smtClean="0">
                <a:solidFill>
                  <a:srgbClr val="008000"/>
                </a:solidFill>
              </a:rPr>
              <a:t>часть,</a:t>
            </a:r>
          </a:p>
          <a:p>
            <a:pPr>
              <a:buFontTx/>
              <a:buNone/>
            </a:pPr>
            <a:r>
              <a:rPr lang="ru-RU" sz="4400" b="1" dirty="0" smtClean="0">
                <a:solidFill>
                  <a:srgbClr val="008000"/>
                </a:solidFill>
              </a:rPr>
              <a:t>  то останется  </a:t>
            </a:r>
            <a:r>
              <a:rPr lang="ru-RU" sz="4400" b="1" dirty="0" smtClean="0">
                <a:solidFill>
                  <a:srgbClr val="FF0000"/>
                </a:solidFill>
              </a:rPr>
              <a:t>другая</a:t>
            </a:r>
            <a:r>
              <a:rPr lang="ru-RU" sz="4400" b="1" dirty="0" smtClean="0">
                <a:solidFill>
                  <a:srgbClr val="008000"/>
                </a:solidFill>
              </a:rPr>
              <a:t> часть.</a:t>
            </a:r>
            <a:r>
              <a:rPr lang="ru-RU" sz="4400" dirty="0" smtClean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4" name="Picture 2" descr="http://mirsmesharikov.ucoz.ru/_bl/0/332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357694"/>
            <a:ext cx="2928958" cy="221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7750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Какое действие нужно сделать?</a:t>
            </a:r>
          </a:p>
        </p:txBody>
      </p:sp>
      <p:sp>
        <p:nvSpPr>
          <p:cNvPr id="36867" name="Rectangle 7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6868" name="Rectangle 7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6869" name="Rectangle 7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6870" name="Rectangle 75"/>
          <p:cNvSpPr>
            <a:spLocks noChangeArrowheads="1"/>
          </p:cNvSpPr>
          <p:nvPr/>
        </p:nvSpPr>
        <p:spPr bwMode="auto">
          <a:xfrm>
            <a:off x="4479925" y="3048000"/>
            <a:ext cx="1841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  <a:latin typeface="Tahoma" pitchFamily="34" charset="0"/>
            </a:endParaRPr>
          </a:p>
          <a:p>
            <a:endParaRPr lang="ru-RU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6871" name="Rectangle 76"/>
          <p:cNvSpPr>
            <a:spLocks noChangeArrowheads="1"/>
          </p:cNvSpPr>
          <p:nvPr/>
        </p:nvSpPr>
        <p:spPr bwMode="auto">
          <a:xfrm>
            <a:off x="4479925" y="3048000"/>
            <a:ext cx="1841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  <a:latin typeface="Tahoma" pitchFamily="34" charset="0"/>
            </a:endParaRPr>
          </a:p>
          <a:p>
            <a:endParaRPr lang="ru-RU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6872" name="AutoShape 77"/>
          <p:cNvSpPr>
            <a:spLocks noChangeArrowheads="1"/>
          </p:cNvSpPr>
          <p:nvPr/>
        </p:nvSpPr>
        <p:spPr bwMode="auto">
          <a:xfrm>
            <a:off x="0" y="1752600"/>
            <a:ext cx="2667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36873" name="AutoShape 78"/>
          <p:cNvSpPr>
            <a:spLocks noChangeArrowheads="1"/>
          </p:cNvSpPr>
          <p:nvPr/>
        </p:nvSpPr>
        <p:spPr bwMode="auto">
          <a:xfrm>
            <a:off x="3048000" y="1752600"/>
            <a:ext cx="16002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36874" name="AutoShape 79"/>
          <p:cNvSpPr>
            <a:spLocks noChangeArrowheads="1"/>
          </p:cNvSpPr>
          <p:nvPr/>
        </p:nvSpPr>
        <p:spPr bwMode="auto">
          <a:xfrm>
            <a:off x="5257800" y="1676400"/>
            <a:ext cx="3886200" cy="130651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Text Box 80"/>
          <p:cNvSpPr txBox="1">
            <a:spLocks noChangeArrowheads="1"/>
          </p:cNvSpPr>
          <p:nvPr/>
        </p:nvSpPr>
        <p:spPr bwMode="auto">
          <a:xfrm>
            <a:off x="4572000" y="1841500"/>
            <a:ext cx="619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C0099"/>
                </a:solidFill>
              </a:rPr>
              <a:t>=</a:t>
            </a:r>
          </a:p>
        </p:txBody>
      </p:sp>
      <p:sp>
        <p:nvSpPr>
          <p:cNvPr id="36876" name="AutoShape 81"/>
          <p:cNvSpPr>
            <a:spLocks noChangeArrowheads="1"/>
          </p:cNvSpPr>
          <p:nvPr/>
        </p:nvSpPr>
        <p:spPr bwMode="auto">
          <a:xfrm>
            <a:off x="3505200" y="3733800"/>
            <a:ext cx="18288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36877" name="AutoShape 82"/>
          <p:cNvSpPr>
            <a:spLocks noChangeArrowheads="1"/>
          </p:cNvSpPr>
          <p:nvPr/>
        </p:nvSpPr>
        <p:spPr bwMode="auto">
          <a:xfrm>
            <a:off x="6019800" y="3733800"/>
            <a:ext cx="2849563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Text Box 83"/>
          <p:cNvSpPr txBox="1">
            <a:spLocks noChangeArrowheads="1"/>
          </p:cNvSpPr>
          <p:nvPr/>
        </p:nvSpPr>
        <p:spPr bwMode="auto">
          <a:xfrm>
            <a:off x="8615363" y="4165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36879" name="Rectangle 84"/>
          <p:cNvSpPr>
            <a:spLocks noChangeArrowheads="1"/>
          </p:cNvSpPr>
          <p:nvPr/>
        </p:nvSpPr>
        <p:spPr bwMode="auto">
          <a:xfrm>
            <a:off x="5410200" y="3886200"/>
            <a:ext cx="48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36880" name="AutoShape 85"/>
          <p:cNvSpPr>
            <a:spLocks noChangeArrowheads="1"/>
          </p:cNvSpPr>
          <p:nvPr/>
        </p:nvSpPr>
        <p:spPr bwMode="auto">
          <a:xfrm>
            <a:off x="0" y="3733800"/>
            <a:ext cx="295275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36881" name="Text Box 86"/>
          <p:cNvSpPr txBox="1">
            <a:spLocks noChangeArrowheads="1"/>
          </p:cNvSpPr>
          <p:nvPr/>
        </p:nvSpPr>
        <p:spPr bwMode="auto">
          <a:xfrm>
            <a:off x="8615363" y="4165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36882" name="Lock"/>
          <p:cNvSpPr>
            <a:spLocks noEditPoints="1" noChangeArrowheads="1"/>
          </p:cNvSpPr>
          <p:nvPr/>
        </p:nvSpPr>
        <p:spPr bwMode="auto">
          <a:xfrm>
            <a:off x="0" y="1905000"/>
            <a:ext cx="6096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3" name="Lock"/>
          <p:cNvSpPr>
            <a:spLocks noEditPoints="1" noChangeArrowheads="1"/>
          </p:cNvSpPr>
          <p:nvPr/>
        </p:nvSpPr>
        <p:spPr bwMode="auto">
          <a:xfrm>
            <a:off x="609600" y="1905000"/>
            <a:ext cx="6096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4" name="Lock"/>
          <p:cNvSpPr>
            <a:spLocks noEditPoints="1" noChangeArrowheads="1"/>
          </p:cNvSpPr>
          <p:nvPr/>
        </p:nvSpPr>
        <p:spPr bwMode="auto">
          <a:xfrm>
            <a:off x="1295400" y="1905000"/>
            <a:ext cx="6096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5" name="Lock"/>
          <p:cNvSpPr>
            <a:spLocks noEditPoints="1" noChangeArrowheads="1"/>
          </p:cNvSpPr>
          <p:nvPr/>
        </p:nvSpPr>
        <p:spPr bwMode="auto">
          <a:xfrm>
            <a:off x="1981200" y="1905000"/>
            <a:ext cx="6096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6" name="Litebulb"/>
          <p:cNvSpPr>
            <a:spLocks noEditPoints="1" noChangeArrowheads="1"/>
          </p:cNvSpPr>
          <p:nvPr/>
        </p:nvSpPr>
        <p:spPr bwMode="auto">
          <a:xfrm>
            <a:off x="2971800" y="2133600"/>
            <a:ext cx="776288" cy="7858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7" name="Litebulb"/>
          <p:cNvSpPr>
            <a:spLocks noEditPoints="1" noChangeArrowheads="1"/>
          </p:cNvSpPr>
          <p:nvPr/>
        </p:nvSpPr>
        <p:spPr bwMode="auto">
          <a:xfrm>
            <a:off x="3810000" y="2133600"/>
            <a:ext cx="776288" cy="7858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8" name="Litebulb"/>
          <p:cNvSpPr>
            <a:spLocks noEditPoints="1" noChangeArrowheads="1"/>
          </p:cNvSpPr>
          <p:nvPr/>
        </p:nvSpPr>
        <p:spPr bwMode="auto">
          <a:xfrm>
            <a:off x="3505200" y="1752600"/>
            <a:ext cx="776288" cy="7858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9" name="Lock"/>
          <p:cNvSpPr>
            <a:spLocks noEditPoints="1" noChangeArrowheads="1"/>
          </p:cNvSpPr>
          <p:nvPr/>
        </p:nvSpPr>
        <p:spPr bwMode="auto">
          <a:xfrm>
            <a:off x="5334000" y="1981200"/>
            <a:ext cx="6096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0" name="Lock"/>
          <p:cNvSpPr>
            <a:spLocks noEditPoints="1" noChangeArrowheads="1"/>
          </p:cNvSpPr>
          <p:nvPr/>
        </p:nvSpPr>
        <p:spPr bwMode="auto">
          <a:xfrm>
            <a:off x="5943600" y="1981200"/>
            <a:ext cx="6096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1" name="Lock"/>
          <p:cNvSpPr>
            <a:spLocks noEditPoints="1" noChangeArrowheads="1"/>
          </p:cNvSpPr>
          <p:nvPr/>
        </p:nvSpPr>
        <p:spPr bwMode="auto">
          <a:xfrm>
            <a:off x="6553200" y="1905000"/>
            <a:ext cx="6096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2" name="Lock"/>
          <p:cNvSpPr>
            <a:spLocks noEditPoints="1" noChangeArrowheads="1"/>
          </p:cNvSpPr>
          <p:nvPr/>
        </p:nvSpPr>
        <p:spPr bwMode="auto">
          <a:xfrm>
            <a:off x="7086600" y="2057400"/>
            <a:ext cx="6096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3" name="Litebulb"/>
          <p:cNvSpPr>
            <a:spLocks noEditPoints="1" noChangeArrowheads="1"/>
          </p:cNvSpPr>
          <p:nvPr/>
        </p:nvSpPr>
        <p:spPr bwMode="auto">
          <a:xfrm>
            <a:off x="7696200" y="2286000"/>
            <a:ext cx="776288" cy="7858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4" name="Litebulb"/>
          <p:cNvSpPr>
            <a:spLocks noEditPoints="1" noChangeArrowheads="1"/>
          </p:cNvSpPr>
          <p:nvPr/>
        </p:nvSpPr>
        <p:spPr bwMode="auto">
          <a:xfrm>
            <a:off x="8367713" y="2209800"/>
            <a:ext cx="776287" cy="7858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5" name="Litebulb"/>
          <p:cNvSpPr>
            <a:spLocks noEditPoints="1" noChangeArrowheads="1"/>
          </p:cNvSpPr>
          <p:nvPr/>
        </p:nvSpPr>
        <p:spPr bwMode="auto">
          <a:xfrm>
            <a:off x="7924800" y="1676400"/>
            <a:ext cx="776288" cy="7858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6896" name="Picture 101" descr="C:\Program Files\Common Files\Microsoft Shared\Clipart\cagcat50\NA0086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0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7" name="Picture 102" descr="C:\Program Files\Common Files\Microsoft Shared\Clipart\cagcat50\NA0086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0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8" name="Picture 104" descr="C:\Program Files\Common Files\Microsoft Shared\Clipart\cagcat50\NA0086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733800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9" name="Picture 105" descr="C:\Program Files\Common Files\Microsoft Shared\Clipart\cagcat50\NA0086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810000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0" name="Picture 106" descr="C:\Program Files\Common Files\Microsoft Shared\Clipart\cagcat50\NA0086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810000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1" name="Picture 105" descr="C:\Program Files\Common Files\Microsoft Shared\Clipart\cagcat50\NA0086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3810000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/>
          </p:nvPr>
        </p:nvGraphicFramePr>
        <p:xfrm>
          <a:off x="500034" y="2357430"/>
          <a:ext cx="7543824" cy="402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982"/>
                <a:gridCol w="571504"/>
                <a:gridCol w="714380"/>
                <a:gridCol w="785818"/>
                <a:gridCol w="785818"/>
                <a:gridCol w="714380"/>
                <a:gridCol w="642942"/>
              </a:tblGrid>
              <a:tr h="135732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Уменьшаемое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</a:t>
                      </a:r>
                      <a:endParaRPr lang="ru-RU" sz="5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</a:t>
                      </a:r>
                    </a:p>
                    <a:p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4</a:t>
                      </a:r>
                      <a:endParaRPr lang="ru-RU" sz="5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</a:t>
                      </a:r>
                    </a:p>
                    <a:p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</a:t>
                      </a:r>
                      <a:endParaRPr lang="ru-RU" sz="5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</a:t>
                      </a:r>
                      <a:endParaRPr lang="ru-RU" sz="5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Black" pitchFamily="34" charset="0"/>
                        </a:rPr>
                        <a:t>Вычитаемое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5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</a:t>
                      </a:r>
                      <a:endParaRPr lang="ru-RU" sz="5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Arial Black" pitchFamily="34" charset="0"/>
                        </a:rPr>
                        <a:t>1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Arial Black" pitchFamily="34" charset="0"/>
                        </a:rPr>
                        <a:t>2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Arial Black" pitchFamily="34" charset="0"/>
                        </a:rPr>
                        <a:t>1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Arial Black" pitchFamily="34" charset="0"/>
                        </a:rPr>
                        <a:t>4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Разность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Arial Black" pitchFamily="34" charset="0"/>
                        </a:rPr>
                        <a:t>4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Arial Black" pitchFamily="34" charset="0"/>
                        </a:rPr>
                        <a:t>2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Arial Black" pitchFamily="34" charset="0"/>
                        </a:rPr>
                        <a:t>3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Arial Black" pitchFamily="34" charset="0"/>
                        </a:rPr>
                        <a:t>1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Arial Black" pitchFamily="34" charset="0"/>
                        </a:rPr>
                        <a:t>5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Arial Black" pitchFamily="34" charset="0"/>
                        </a:rPr>
                        <a:t>1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mirsmesharikov.ucoz.ru/_bl/0/332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928958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пал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863601"/>
            <a:ext cx="1576387" cy="3208342"/>
          </a:xfrm>
          <a:prstGeom prst="rect">
            <a:avLst/>
          </a:prstGeom>
          <a:noFill/>
        </p:spPr>
      </p:pic>
      <p:pic>
        <p:nvPicPr>
          <p:cNvPr id="30726" name="Picture 6" descr="пал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05813">
            <a:off x="3627438" y="188913"/>
            <a:ext cx="2160587" cy="4173537"/>
          </a:xfrm>
          <a:prstGeom prst="rect">
            <a:avLst/>
          </a:prstGeom>
          <a:noFill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496"/>
            <a:ext cx="58054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3716338" y="3571876"/>
            <a:ext cx="4365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Сложения и вычитания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40" name="Picture 20" descr="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1071602" y="2003425"/>
            <a:ext cx="6254750" cy="4854575"/>
          </a:xfrm>
          <a:prstGeom prst="rect">
            <a:avLst/>
          </a:prstGeom>
          <a:noFill/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286644" y="214290"/>
            <a:ext cx="1212850" cy="1139825"/>
            <a:chOff x="1746" y="1423"/>
            <a:chExt cx="764" cy="718"/>
          </a:xfrm>
        </p:grpSpPr>
        <p:pic>
          <p:nvPicPr>
            <p:cNvPr id="10" name="Picture 30" descr="утка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30" y="1423"/>
              <a:ext cx="480" cy="406"/>
            </a:xfrm>
            <a:prstGeom prst="rect">
              <a:avLst/>
            </a:prstGeom>
            <a:noFill/>
          </p:spPr>
        </p:pic>
        <p:pic>
          <p:nvPicPr>
            <p:cNvPr id="11" name="Picture 31" descr="утка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46" y="1735"/>
              <a:ext cx="480" cy="406"/>
            </a:xfrm>
            <a:prstGeom prst="rect">
              <a:avLst/>
            </a:prstGeom>
            <a:noFill/>
          </p:spPr>
        </p:pic>
      </p:grpSp>
      <p:pic>
        <p:nvPicPr>
          <p:cNvPr id="14" name="Picture 47" descr="http://mirsmesharikov.ucoz.ru/_bl/0/045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143512"/>
            <a:ext cx="1289050" cy="124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8"/>
          <p:cNvSpPr txBox="1">
            <a:spLocks noChangeArrowheads="1"/>
          </p:cNvSpPr>
          <p:nvPr/>
        </p:nvSpPr>
        <p:spPr bwMode="auto">
          <a:xfrm flipV="1">
            <a:off x="0" y="1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1752600" y="3200400"/>
            <a:ext cx="5410200" cy="2895600"/>
          </a:xfrm>
          <a:prstGeom prst="cloudCallout">
            <a:avLst>
              <a:gd name="adj1" fmla="val 18778"/>
              <a:gd name="adj2" fmla="val 516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Привет! Меня </a:t>
            </a:r>
            <a:r>
              <a:rPr lang="ru-RU" b="1" dirty="0" smtClean="0"/>
              <a:t>зовут </a:t>
            </a:r>
            <a:r>
              <a:rPr lang="ru-RU" b="1" dirty="0" err="1" smtClean="0"/>
              <a:t>Нюша</a:t>
            </a:r>
            <a:r>
              <a:rPr lang="ru-RU" b="1" dirty="0" smtClean="0"/>
              <a:t>! </a:t>
            </a:r>
            <a:r>
              <a:rPr lang="ru-RU" b="1" dirty="0"/>
              <a:t>Помоги мне выполнить </a:t>
            </a:r>
            <a:r>
              <a:rPr lang="ru-RU" b="1" dirty="0" smtClean="0"/>
              <a:t>задания</a:t>
            </a:r>
            <a:endParaRPr lang="ru-RU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2" name="Picture 4" descr="http://mirsmesharikov.ucoz.ru/_bl/0/837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00306"/>
            <a:ext cx="421484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4428 L 0.00417 -0.47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643563" y="3714750"/>
            <a:ext cx="1143000" cy="2511425"/>
          </a:xfrm>
        </p:spPr>
        <p:txBody>
          <a:bodyPr/>
          <a:lstStyle/>
          <a:p>
            <a:r>
              <a:rPr lang="ru-RU" sz="9600" smtClean="0"/>
              <a:t>?</a:t>
            </a:r>
          </a:p>
        </p:txBody>
      </p:sp>
      <p:pic>
        <p:nvPicPr>
          <p:cNvPr id="24579" name="Picture 20" descr="сканирование0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00000" contrast="96000"/>
          </a:blip>
          <a:srcRect/>
          <a:stretch>
            <a:fillRect/>
          </a:stretch>
        </p:blipFill>
        <p:spPr bwMode="auto">
          <a:xfrm rot="969800">
            <a:off x="3278188" y="4030663"/>
            <a:ext cx="2530475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66838" y="-214338"/>
            <a:ext cx="6286500" cy="63674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ru-RU" sz="4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4 5 6 7 8 9</a:t>
            </a: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3 5 6 7 8 9 …</a:t>
            </a:r>
            <a:b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44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1 2 3 4 5 6 7 8 </a:t>
            </a:r>
            <a:r>
              <a:rPr lang="ru-RU" sz="44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9…</a:t>
            </a:r>
            <a:br>
              <a:rPr lang="ru-RU" sz="44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 </a:t>
            </a:r>
            <a:r>
              <a:rPr lang="ru-RU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5 6 7 8 9</a:t>
            </a:r>
          </a:p>
        </p:txBody>
      </p:sp>
      <p:pic>
        <p:nvPicPr>
          <p:cNvPr id="61442" name="Picture 2" descr="http://mirsmesharikov.ucoz.ru/_bl/0/323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286256"/>
            <a:ext cx="2214578" cy="1785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38175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09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2133600" y="1143000"/>
            <a:ext cx="533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2971800" y="1143000"/>
            <a:ext cx="762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Ш</a:t>
            </a:r>
          </a:p>
        </p:txBody>
      </p:sp>
      <p:sp>
        <p:nvSpPr>
          <p:cNvPr id="13318" name="WordArt 7"/>
          <p:cNvSpPr>
            <a:spLocks noChangeArrowheads="1" noChangeShapeType="1" noTextEdit="1"/>
          </p:cNvSpPr>
          <p:nvPr/>
        </p:nvSpPr>
        <p:spPr bwMode="auto">
          <a:xfrm>
            <a:off x="3962400" y="1143000"/>
            <a:ext cx="685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3319" name="WordArt 8"/>
          <p:cNvSpPr>
            <a:spLocks noChangeArrowheads="1" noChangeShapeType="1" noTextEdit="1"/>
          </p:cNvSpPr>
          <p:nvPr/>
        </p:nvSpPr>
        <p:spPr bwMode="auto">
          <a:xfrm>
            <a:off x="4724400" y="1143000"/>
            <a:ext cx="609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3320" name="WordArt 9"/>
          <p:cNvSpPr>
            <a:spLocks noChangeArrowheads="1" noChangeShapeType="1" noTextEdit="1"/>
          </p:cNvSpPr>
          <p:nvPr/>
        </p:nvSpPr>
        <p:spPr bwMode="auto">
          <a:xfrm>
            <a:off x="5410200" y="1143000"/>
            <a:ext cx="638175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3321" name="WordArt 10"/>
          <p:cNvSpPr>
            <a:spLocks noChangeArrowheads="1" noChangeShapeType="1" noTextEdit="1"/>
          </p:cNvSpPr>
          <p:nvPr/>
        </p:nvSpPr>
        <p:spPr bwMode="auto">
          <a:xfrm>
            <a:off x="6248400" y="1143000"/>
            <a:ext cx="609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3322" name="WordArt 11"/>
          <p:cNvSpPr>
            <a:spLocks noChangeArrowheads="1" noChangeShapeType="1" noTextEdit="1"/>
          </p:cNvSpPr>
          <p:nvPr/>
        </p:nvSpPr>
        <p:spPr bwMode="auto">
          <a:xfrm>
            <a:off x="7010400" y="1143000"/>
            <a:ext cx="685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3323" name="WordArt 12"/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6195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Monotype Corsiva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пал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863600"/>
            <a:ext cx="1576387" cy="3813175"/>
          </a:xfrm>
          <a:prstGeom prst="rect">
            <a:avLst/>
          </a:prstGeom>
          <a:noFill/>
        </p:spPr>
      </p:pic>
      <p:pic>
        <p:nvPicPr>
          <p:cNvPr id="30726" name="Picture 6" descr="пал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05813">
            <a:off x="3627438" y="188913"/>
            <a:ext cx="2160587" cy="4173537"/>
          </a:xfrm>
          <a:prstGeom prst="rect">
            <a:avLst/>
          </a:prstGeom>
          <a:noFill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643182"/>
            <a:ext cx="5805487" cy="247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3716338" y="3500438"/>
            <a:ext cx="43656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Математических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рассказов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0" name="Picture 20" descr="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1071602" y="2003425"/>
            <a:ext cx="6254750" cy="4854575"/>
          </a:xfrm>
          <a:prstGeom prst="rect">
            <a:avLst/>
          </a:prstGeom>
          <a:noFill/>
        </p:spPr>
      </p:pic>
      <p:pic>
        <p:nvPicPr>
          <p:cNvPr id="9" name="Picture 42" descr="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215206" y="2714620"/>
            <a:ext cx="1042988" cy="1077912"/>
          </a:xfrm>
          <a:prstGeom prst="rect">
            <a:avLst/>
          </a:prstGeom>
          <a:noFill/>
        </p:spPr>
      </p:pic>
      <p:pic>
        <p:nvPicPr>
          <p:cNvPr id="10" name="Picture 56" descr="http://mirsmesharikov.ucoz.ru/_bl/0/1375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5072074"/>
            <a:ext cx="1609755" cy="142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8"/>
          <p:cNvSpPr txBox="1">
            <a:spLocks noChangeArrowheads="1"/>
          </p:cNvSpPr>
          <p:nvPr/>
        </p:nvSpPr>
        <p:spPr bwMode="auto">
          <a:xfrm flipV="1">
            <a:off x="0" y="1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1752600" y="3200400"/>
            <a:ext cx="5410200" cy="2895600"/>
          </a:xfrm>
          <a:prstGeom prst="cloudCallout">
            <a:avLst>
              <a:gd name="adj1" fmla="val 18778"/>
              <a:gd name="adj2" fmla="val 516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Привет! </a:t>
            </a:r>
            <a:r>
              <a:rPr lang="ru-RU" b="1" dirty="0" smtClean="0"/>
              <a:t>Меня зовут </a:t>
            </a:r>
            <a:r>
              <a:rPr lang="ru-RU" b="1" dirty="0" err="1" smtClean="0"/>
              <a:t>Крош</a:t>
            </a:r>
            <a:r>
              <a:rPr lang="ru-RU" b="1" dirty="0" smtClean="0"/>
              <a:t>! Составь по картинкам рассказы</a:t>
            </a:r>
            <a:endParaRPr lang="ru-RU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4" name="Picture 2" descr="http://mirsmesharikov.ucoz.ru/_bl/0/3706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500066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4428 L 0.00417 -0.47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6553200" cy="792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908050"/>
            <a:ext cx="6985000" cy="55435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B_Fly1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40487">
            <a:off x="4475163" y="127635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_Fly1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545794">
            <a:off x="6511142" y="1485758"/>
            <a:ext cx="1708150" cy="22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B_Fly29.gif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 rot="7816497">
            <a:off x="2466585" y="1376133"/>
            <a:ext cx="1135063" cy="2038672"/>
          </a:xfrm>
        </p:spPr>
      </p:pic>
      <p:pic>
        <p:nvPicPr>
          <p:cNvPr id="7" name="Рисунок 6" descr="B_Fly2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0788">
            <a:off x="1894289" y="1590962"/>
            <a:ext cx="1519237" cy="120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_Fly1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8" y="3071813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_Fly07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500563"/>
            <a:ext cx="1928813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 descr="79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0" y="4786322"/>
            <a:ext cx="1643054" cy="164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 descr="79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1" y="5072063"/>
            <a:ext cx="250033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B_Fly1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071810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lue-curve-wallpapers_8352_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572560" cy="6429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j04339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642918"/>
            <a:ext cx="1423991" cy="1423991"/>
          </a:xfrm>
          <a:prstGeom prst="rect">
            <a:avLst/>
          </a:prstGeom>
        </p:spPr>
      </p:pic>
      <p:pic>
        <p:nvPicPr>
          <p:cNvPr id="7" name="Рисунок 6" descr="j04339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928802"/>
            <a:ext cx="1423991" cy="1423991"/>
          </a:xfrm>
          <a:prstGeom prst="rect">
            <a:avLst/>
          </a:prstGeom>
        </p:spPr>
      </p:pic>
      <p:pic>
        <p:nvPicPr>
          <p:cNvPr id="8" name="Рисунок 7" descr="j04339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642918"/>
            <a:ext cx="1423991" cy="1423991"/>
          </a:xfrm>
          <a:prstGeom prst="rect">
            <a:avLst/>
          </a:prstGeom>
        </p:spPr>
      </p:pic>
      <p:pic>
        <p:nvPicPr>
          <p:cNvPr id="9" name="Рисунок 8" descr="j04339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785926"/>
            <a:ext cx="1423991" cy="1423991"/>
          </a:xfrm>
          <a:prstGeom prst="rect">
            <a:avLst/>
          </a:prstGeom>
        </p:spPr>
      </p:pic>
      <p:pic>
        <p:nvPicPr>
          <p:cNvPr id="10" name="Рисунок 9" descr="j04339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00042"/>
            <a:ext cx="1423991" cy="14239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2357422" y="4214818"/>
            <a:ext cx="642942" cy="485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3714744" y="4214818"/>
            <a:ext cx="642942" cy="485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4929190" y="4214818"/>
            <a:ext cx="642942" cy="485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14678" y="4429132"/>
            <a:ext cx="35719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00562" y="4357694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500562" y="4500570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 flipH="1">
            <a:off x="2428860" y="5143512"/>
            <a:ext cx="642942" cy="485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3714744" y="5143512"/>
            <a:ext cx="642942" cy="485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4929190" y="5143512"/>
            <a:ext cx="642942" cy="485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14678" y="5357826"/>
            <a:ext cx="35719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178959" y="5322107"/>
            <a:ext cx="35719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500562" y="5214950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500562" y="5357826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86248" y="1214422"/>
            <a:ext cx="10615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29190" y="4071942"/>
            <a:ext cx="6328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85984" y="4071942"/>
            <a:ext cx="726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43306" y="4071942"/>
            <a:ext cx="726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4" grpId="0"/>
      <p:bldP spid="32" grpId="0"/>
      <p:bldP spid="3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рыб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400" y="6007100"/>
            <a:ext cx="604838" cy="311150"/>
          </a:xfrm>
          <a:prstGeom prst="rect">
            <a:avLst/>
          </a:prstGeom>
          <a:noFill/>
        </p:spPr>
      </p:pic>
      <p:pic>
        <p:nvPicPr>
          <p:cNvPr id="157699" name="Picture 3" descr="полё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82900" y="0"/>
            <a:ext cx="685800" cy="54927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0350" y="4095750"/>
            <a:ext cx="1752600" cy="1111250"/>
            <a:chOff x="47" y="3161"/>
            <a:chExt cx="1104" cy="700"/>
          </a:xfrm>
        </p:grpSpPr>
        <p:pic>
          <p:nvPicPr>
            <p:cNvPr id="157701" name="Picture 5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878128">
              <a:off x="530" y="3258"/>
              <a:ext cx="428" cy="576"/>
            </a:xfrm>
            <a:prstGeom prst="rect">
              <a:avLst/>
            </a:prstGeom>
            <a:noFill/>
          </p:spPr>
        </p:pic>
        <p:pic>
          <p:nvPicPr>
            <p:cNvPr id="15770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47" y="3647"/>
              <a:ext cx="110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7703" name="Picture 7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67" y="3161"/>
              <a:ext cx="429" cy="576"/>
            </a:xfrm>
            <a:prstGeom prst="rect">
              <a:avLst/>
            </a:prstGeom>
            <a:noFill/>
          </p:spPr>
        </p:pic>
      </p:grpSp>
      <p:pic>
        <p:nvPicPr>
          <p:cNvPr id="157704" name="Picture 8" descr="Изображение 73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184650"/>
            <a:ext cx="565150" cy="720725"/>
          </a:xfrm>
          <a:prstGeom prst="rect">
            <a:avLst/>
          </a:prstGeom>
          <a:noFill/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86438" y="139700"/>
            <a:ext cx="3286125" cy="1714500"/>
            <a:chOff x="1632" y="576"/>
            <a:chExt cx="2070" cy="1080"/>
          </a:xfrm>
        </p:grpSpPr>
        <p:pic>
          <p:nvPicPr>
            <p:cNvPr id="157706" name="Picture 10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576"/>
              <a:ext cx="630" cy="900"/>
            </a:xfrm>
            <a:prstGeom prst="rect">
              <a:avLst/>
            </a:prstGeom>
            <a:noFill/>
          </p:spPr>
        </p:pic>
        <p:pic>
          <p:nvPicPr>
            <p:cNvPr id="157707" name="Picture 11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878128">
              <a:off x="2544" y="672"/>
              <a:ext cx="596" cy="852"/>
            </a:xfrm>
            <a:prstGeom prst="rect">
              <a:avLst/>
            </a:prstGeom>
            <a:noFill/>
          </p:spPr>
        </p:pic>
        <p:pic>
          <p:nvPicPr>
            <p:cNvPr id="157708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2" y="1104"/>
              <a:ext cx="1960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7709" name="Picture 13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016" y="672"/>
              <a:ext cx="596" cy="852"/>
            </a:xfrm>
            <a:prstGeom prst="rect">
              <a:avLst/>
            </a:prstGeom>
            <a:noFill/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 flipH="1">
            <a:off x="3194050" y="184150"/>
            <a:ext cx="1905000" cy="723900"/>
            <a:chOff x="1632" y="576"/>
            <a:chExt cx="2070" cy="1080"/>
          </a:xfrm>
        </p:grpSpPr>
        <p:pic>
          <p:nvPicPr>
            <p:cNvPr id="157711" name="Picture 15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576"/>
              <a:ext cx="630" cy="900"/>
            </a:xfrm>
            <a:prstGeom prst="rect">
              <a:avLst/>
            </a:prstGeom>
            <a:noFill/>
          </p:spPr>
        </p:pic>
        <p:pic>
          <p:nvPicPr>
            <p:cNvPr id="157712" name="Picture 16" descr="пальма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878128">
              <a:off x="2544" y="672"/>
              <a:ext cx="596" cy="852"/>
            </a:xfrm>
            <a:prstGeom prst="rect">
              <a:avLst/>
            </a:prstGeom>
            <a:noFill/>
          </p:spPr>
        </p:pic>
        <p:pic>
          <p:nvPicPr>
            <p:cNvPr id="157713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2" y="1104"/>
              <a:ext cx="1960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7714" name="Picture 18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016" y="672"/>
              <a:ext cx="596" cy="852"/>
            </a:xfrm>
            <a:prstGeom prst="rect">
              <a:avLst/>
            </a:prstGeom>
            <a:noFill/>
          </p:spPr>
        </p:pic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0" y="939800"/>
            <a:ext cx="1981200" cy="1333500"/>
            <a:chOff x="1632" y="576"/>
            <a:chExt cx="2070" cy="1080"/>
          </a:xfrm>
        </p:grpSpPr>
        <p:pic>
          <p:nvPicPr>
            <p:cNvPr id="157717" name="Picture 21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576"/>
              <a:ext cx="630" cy="900"/>
            </a:xfrm>
            <a:prstGeom prst="rect">
              <a:avLst/>
            </a:prstGeom>
            <a:noFill/>
          </p:spPr>
        </p:pic>
        <p:pic>
          <p:nvPicPr>
            <p:cNvPr id="157718" name="Picture 22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878128">
              <a:off x="2544" y="672"/>
              <a:ext cx="596" cy="852"/>
            </a:xfrm>
            <a:prstGeom prst="rect">
              <a:avLst/>
            </a:prstGeom>
            <a:noFill/>
          </p:spPr>
        </p:pic>
        <p:pic>
          <p:nvPicPr>
            <p:cNvPr id="157719" name="Picture 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2" y="1104"/>
              <a:ext cx="1960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7720" name="Picture 24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016" y="672"/>
              <a:ext cx="596" cy="852"/>
            </a:xfrm>
            <a:prstGeom prst="rect">
              <a:avLst/>
            </a:prstGeom>
            <a:noFill/>
          </p:spPr>
        </p:pic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571736" y="2643182"/>
            <a:ext cx="1022350" cy="933450"/>
            <a:chOff x="3334" y="739"/>
            <a:chExt cx="567" cy="514"/>
          </a:xfrm>
        </p:grpSpPr>
        <p:pic>
          <p:nvPicPr>
            <p:cNvPr id="157722" name="Picture 26" descr="03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73" y="938"/>
              <a:ext cx="528" cy="315"/>
            </a:xfrm>
            <a:prstGeom prst="rect">
              <a:avLst/>
            </a:prstGeom>
            <a:noFill/>
          </p:spPr>
        </p:pic>
        <p:pic>
          <p:nvPicPr>
            <p:cNvPr id="157723" name="Picture 27" descr="03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3334" y="739"/>
              <a:ext cx="528" cy="315"/>
            </a:xfrm>
            <a:prstGeom prst="rect">
              <a:avLst/>
            </a:prstGeom>
            <a:noFill/>
          </p:spPr>
        </p:pic>
      </p:grpSp>
      <p:pic>
        <p:nvPicPr>
          <p:cNvPr id="157724" name="Picture 28" descr="11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2127250" y="4184650"/>
            <a:ext cx="763587" cy="630237"/>
          </a:xfrm>
          <a:prstGeom prst="rect">
            <a:avLst/>
          </a:prstGeom>
          <a:noFill/>
        </p:spPr>
      </p:pic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727200" y="317500"/>
            <a:ext cx="1212850" cy="1139825"/>
            <a:chOff x="1746" y="1423"/>
            <a:chExt cx="764" cy="718"/>
          </a:xfrm>
        </p:grpSpPr>
        <p:pic>
          <p:nvPicPr>
            <p:cNvPr id="157726" name="Picture 30" descr="утка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30" y="1423"/>
              <a:ext cx="480" cy="406"/>
            </a:xfrm>
            <a:prstGeom prst="rect">
              <a:avLst/>
            </a:prstGeom>
            <a:noFill/>
          </p:spPr>
        </p:pic>
        <p:pic>
          <p:nvPicPr>
            <p:cNvPr id="157727" name="Picture 31" descr="утка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46" y="1735"/>
              <a:ext cx="480" cy="406"/>
            </a:xfrm>
            <a:prstGeom prst="rect">
              <a:avLst/>
            </a:prstGeom>
            <a:noFill/>
          </p:spPr>
        </p:pic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016250" y="2762250"/>
            <a:ext cx="3048000" cy="1600200"/>
            <a:chOff x="3696" y="2988"/>
            <a:chExt cx="2024" cy="980"/>
          </a:xfrm>
        </p:grpSpPr>
        <p:pic>
          <p:nvPicPr>
            <p:cNvPr id="157729" name="Picture 33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878128">
              <a:off x="4320" y="2988"/>
              <a:ext cx="596" cy="852"/>
            </a:xfrm>
            <a:prstGeom prst="rect">
              <a:avLst/>
            </a:prstGeom>
            <a:noFill/>
          </p:spPr>
        </p:pic>
        <p:pic>
          <p:nvPicPr>
            <p:cNvPr id="157730" name="Picture 34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6" y="3024"/>
              <a:ext cx="630" cy="900"/>
            </a:xfrm>
            <a:prstGeom prst="rect">
              <a:avLst/>
            </a:prstGeom>
            <a:noFill/>
          </p:spPr>
        </p:pic>
        <p:pic>
          <p:nvPicPr>
            <p:cNvPr id="157731" name="Picture 35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128" y="3024"/>
              <a:ext cx="596" cy="852"/>
            </a:xfrm>
            <a:prstGeom prst="rect">
              <a:avLst/>
            </a:prstGeom>
            <a:noFill/>
          </p:spPr>
        </p:pic>
        <p:pic>
          <p:nvPicPr>
            <p:cNvPr id="157732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96" y="3552"/>
              <a:ext cx="202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7736" name="Picture 40" descr="11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94350" y="5340350"/>
            <a:ext cx="762000" cy="754062"/>
          </a:xfrm>
          <a:prstGeom prst="rect">
            <a:avLst/>
          </a:prstGeom>
          <a:noFill/>
        </p:spPr>
      </p:pic>
      <p:pic>
        <p:nvPicPr>
          <p:cNvPr id="157738" name="Picture 42" descr="1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7181850" y="684213"/>
            <a:ext cx="1042988" cy="1077912"/>
          </a:xfrm>
          <a:prstGeom prst="rect">
            <a:avLst/>
          </a:prstGeom>
          <a:noFill/>
        </p:spPr>
      </p:pic>
      <p:pic>
        <p:nvPicPr>
          <p:cNvPr id="157739" name="Picture 43" descr="Ins1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27800" y="3784600"/>
            <a:ext cx="1079500" cy="1079500"/>
          </a:xfrm>
          <a:prstGeom prst="rect">
            <a:avLst/>
          </a:prstGeom>
          <a:noFill/>
        </p:spPr>
      </p:pic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6661150" y="3829050"/>
            <a:ext cx="2142950" cy="1311275"/>
            <a:chOff x="1539" y="576"/>
            <a:chExt cx="2239" cy="1062"/>
          </a:xfrm>
        </p:grpSpPr>
        <p:pic>
          <p:nvPicPr>
            <p:cNvPr id="42" name="Picture 21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576"/>
              <a:ext cx="630" cy="900"/>
            </a:xfrm>
            <a:prstGeom prst="rect">
              <a:avLst/>
            </a:prstGeom>
            <a:noFill/>
          </p:spPr>
        </p:pic>
        <p:pic>
          <p:nvPicPr>
            <p:cNvPr id="43" name="Picture 22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878128">
              <a:off x="2544" y="672"/>
              <a:ext cx="596" cy="852"/>
            </a:xfrm>
            <a:prstGeom prst="rect">
              <a:avLst/>
            </a:prstGeom>
            <a:noFill/>
          </p:spPr>
        </p:pic>
        <p:pic>
          <p:nvPicPr>
            <p:cNvPr id="44" name="Picture 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39" y="1008"/>
              <a:ext cx="2239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24" descr="пальм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016" y="672"/>
              <a:ext cx="596" cy="852"/>
            </a:xfrm>
            <a:prstGeom prst="rect">
              <a:avLst/>
            </a:prstGeom>
            <a:noFill/>
          </p:spPr>
        </p:pic>
      </p:grpSp>
      <p:pic>
        <p:nvPicPr>
          <p:cNvPr id="157741" name="Picture 45" descr="http://mirsmesharikov.ucoz.ru/_bl/0/49046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0350" y="5357826"/>
            <a:ext cx="1822450" cy="15001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7743" name="Picture 47" descr="http://mirsmesharikov.ucoz.ru/_bl/0/04582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71900" y="1028700"/>
            <a:ext cx="1289050" cy="124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7745" name="Picture 49" descr="http://mirsmesharikov.ucoz.ru/_bl/0/86978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4800" y="2451100"/>
            <a:ext cx="1955800" cy="151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7749" name="Picture 53" descr="http://mirsmesharikov.ucoz.ru/_bl/0/92854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72330" y="5257800"/>
            <a:ext cx="1778000" cy="16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7750" name="Picture 54" descr="C:\Documents and Settings\nemo\Мои документы\Мои видеозаписи\Мои рисунки\downloadcontent57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28992" y="4429132"/>
            <a:ext cx="2214578" cy="1206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7752" name="Picture 56" descr="http://mirsmesharikov.ucoz.ru/_bl/0/13756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05649" y="2080066"/>
            <a:ext cx="1609755" cy="142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пал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863600"/>
            <a:ext cx="1576387" cy="3813175"/>
          </a:xfrm>
          <a:prstGeom prst="rect">
            <a:avLst/>
          </a:prstGeom>
          <a:noFill/>
        </p:spPr>
      </p:pic>
      <p:pic>
        <p:nvPicPr>
          <p:cNvPr id="30726" name="Picture 6" descr="пал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05813">
            <a:off x="3627438" y="188913"/>
            <a:ext cx="2160587" cy="4173537"/>
          </a:xfrm>
          <a:prstGeom prst="rect">
            <a:avLst/>
          </a:prstGeom>
          <a:noFill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159125"/>
            <a:ext cx="58054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3716338" y="3968750"/>
            <a:ext cx="436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УСТНЫЙ СЧЕТ</a:t>
            </a:r>
          </a:p>
        </p:txBody>
      </p:sp>
      <p:pic>
        <p:nvPicPr>
          <p:cNvPr id="30765" name="Picture 45" descr="Изображение 73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2438400"/>
            <a:ext cx="1271587" cy="1620838"/>
          </a:xfrm>
          <a:prstGeom prst="rect">
            <a:avLst/>
          </a:prstGeom>
          <a:noFill/>
        </p:spPr>
      </p:pic>
      <p:pic>
        <p:nvPicPr>
          <p:cNvPr id="30740" name="Picture 20" descr="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1143000" y="2003425"/>
            <a:ext cx="6254750" cy="4854575"/>
          </a:xfrm>
          <a:prstGeom prst="rect">
            <a:avLst/>
          </a:prstGeom>
          <a:noFill/>
        </p:spPr>
      </p:pic>
      <p:pic>
        <p:nvPicPr>
          <p:cNvPr id="8" name="Picture 45" descr="http://mirsmesharikov.ucoz.ru/_bl/0/4904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072074"/>
            <a:ext cx="1822450" cy="15001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57625" y="260350"/>
            <a:ext cx="5286375" cy="1339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i="1" smtClean="0">
                <a:solidFill>
                  <a:srgbClr val="00B050"/>
                </a:solidFill>
                <a:latin typeface="Arial Black" pitchFamily="34" charset="0"/>
              </a:rPr>
              <a:t>СКОЛЬКО?</a:t>
            </a:r>
            <a:r>
              <a:rPr lang="ru-RU" sz="4000" i="1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4000" i="1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4000" i="1" smtClean="0">
                <a:solidFill>
                  <a:srgbClr val="00B050"/>
                </a:solidFill>
                <a:latin typeface="Arial Black" pitchFamily="34" charset="0"/>
              </a:rPr>
              <a:t>Покажи нужную цифру</a:t>
            </a: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05000"/>
            <a:ext cx="4968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2555875" y="3429000"/>
            <a:ext cx="608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/>
              <a:t>3</a:t>
            </a:r>
          </a:p>
        </p:txBody>
      </p:sp>
      <p:pic>
        <p:nvPicPr>
          <p:cNvPr id="1026" name="Picture 2" descr="http://mirsmesharikov.ucoz.ru/_bl/0/797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5984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3313" y="260350"/>
            <a:ext cx="5043487" cy="171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>Сколько предметов нужно добавить, чтобы получилось данное число?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-18000" contrast="36000"/>
          </a:blip>
          <a:srcRect/>
          <a:stretch>
            <a:fillRect/>
          </a:stretch>
        </p:blipFill>
        <p:spPr>
          <a:xfrm>
            <a:off x="611188" y="2133600"/>
            <a:ext cx="7921625" cy="4391025"/>
          </a:xfrm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 bwMode="auto">
          <a:xfrm>
            <a:off x="5292725" y="2133600"/>
            <a:ext cx="32940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419475" y="6338888"/>
            <a:ext cx="2509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Сделай вывод</a:t>
            </a:r>
            <a:endParaRPr lang="ru-RU" sz="2800" b="1" dirty="0"/>
          </a:p>
        </p:txBody>
      </p:sp>
      <p:pic>
        <p:nvPicPr>
          <p:cNvPr id="10" name="Picture 2" descr="http://mirsmesharikov.ucoz.ru/_bl/0/797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5984" cy="2071678"/>
          </a:xfrm>
          <a:prstGeom prst="rect">
            <a:avLst/>
          </a:prstGeom>
          <a:noFill/>
        </p:spPr>
      </p:pic>
      <p:pic>
        <p:nvPicPr>
          <p:cNvPr id="11" name="Picture 2" descr="http://mirsmesharikov.ucoz.ru/_bl/0/797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285984" cy="20716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2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685800"/>
            <a:ext cx="93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33400"/>
            <a:ext cx="93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1413" y="1828800"/>
            <a:ext cx="1004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676400"/>
            <a:ext cx="1014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42" r="11594" b="8624"/>
          <a:stretch>
            <a:fillRect/>
          </a:stretch>
        </p:blipFill>
        <p:spPr bwMode="auto">
          <a:xfrm>
            <a:off x="152400" y="28956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3" name="Freeform 9"/>
          <p:cNvSpPr>
            <a:spLocks/>
          </p:cNvSpPr>
          <p:nvPr/>
        </p:nvSpPr>
        <p:spPr bwMode="auto">
          <a:xfrm>
            <a:off x="1544638" y="-49213"/>
            <a:ext cx="7651750" cy="3289301"/>
          </a:xfrm>
          <a:custGeom>
            <a:avLst/>
            <a:gdLst/>
            <a:ahLst/>
            <a:cxnLst>
              <a:cxn ang="0">
                <a:pos x="374" y="117"/>
              </a:cxn>
              <a:cxn ang="0">
                <a:pos x="506" y="140"/>
              </a:cxn>
              <a:cxn ang="0">
                <a:pos x="1105" y="241"/>
              </a:cxn>
              <a:cxn ang="0">
                <a:pos x="1424" y="350"/>
              </a:cxn>
              <a:cxn ang="0">
                <a:pos x="1518" y="381"/>
              </a:cxn>
              <a:cxn ang="0">
                <a:pos x="1627" y="412"/>
              </a:cxn>
              <a:cxn ang="0">
                <a:pos x="1938" y="459"/>
              </a:cxn>
              <a:cxn ang="0">
                <a:pos x="2102" y="537"/>
              </a:cxn>
              <a:cxn ang="0">
                <a:pos x="2304" y="630"/>
              </a:cxn>
              <a:cxn ang="0">
                <a:pos x="2444" y="693"/>
              </a:cxn>
              <a:cxn ang="0">
                <a:pos x="2755" y="809"/>
              </a:cxn>
              <a:cxn ang="0">
                <a:pos x="2880" y="879"/>
              </a:cxn>
              <a:cxn ang="0">
                <a:pos x="2966" y="926"/>
              </a:cxn>
              <a:cxn ang="0">
                <a:pos x="3261" y="1020"/>
              </a:cxn>
              <a:cxn ang="0">
                <a:pos x="3510" y="1160"/>
              </a:cxn>
              <a:cxn ang="0">
                <a:pos x="3783" y="1315"/>
              </a:cxn>
              <a:cxn ang="0">
                <a:pos x="3931" y="1393"/>
              </a:cxn>
              <a:cxn ang="0">
                <a:pos x="4048" y="1463"/>
              </a:cxn>
              <a:cxn ang="0">
                <a:pos x="4234" y="1580"/>
              </a:cxn>
              <a:cxn ang="0">
                <a:pos x="4367" y="1642"/>
              </a:cxn>
              <a:cxn ang="0">
                <a:pos x="4569" y="1806"/>
              </a:cxn>
              <a:cxn ang="0">
                <a:pos x="4694" y="1969"/>
              </a:cxn>
              <a:cxn ang="0">
                <a:pos x="4818" y="2055"/>
              </a:cxn>
              <a:cxn ang="0">
                <a:pos x="4818" y="1463"/>
              </a:cxn>
              <a:cxn ang="0">
                <a:pos x="4639" y="1308"/>
              </a:cxn>
              <a:cxn ang="0">
                <a:pos x="4445" y="1175"/>
              </a:cxn>
              <a:cxn ang="0">
                <a:pos x="4234" y="1027"/>
              </a:cxn>
              <a:cxn ang="0">
                <a:pos x="3861" y="903"/>
              </a:cxn>
              <a:cxn ang="0">
                <a:pos x="3658" y="786"/>
              </a:cxn>
              <a:cxn ang="0">
                <a:pos x="3510" y="724"/>
              </a:cxn>
              <a:cxn ang="0">
                <a:pos x="3277" y="646"/>
              </a:cxn>
              <a:cxn ang="0">
                <a:pos x="2966" y="529"/>
              </a:cxn>
              <a:cxn ang="0">
                <a:pos x="2771" y="459"/>
              </a:cxn>
              <a:cxn ang="0">
                <a:pos x="2499" y="373"/>
              </a:cxn>
              <a:cxn ang="0">
                <a:pos x="2156" y="288"/>
              </a:cxn>
              <a:cxn ang="0">
                <a:pos x="1876" y="194"/>
              </a:cxn>
              <a:cxn ang="0">
                <a:pos x="1666" y="148"/>
              </a:cxn>
              <a:cxn ang="0">
                <a:pos x="1113" y="39"/>
              </a:cxn>
              <a:cxn ang="0">
                <a:pos x="646" y="15"/>
              </a:cxn>
              <a:cxn ang="0">
                <a:pos x="23" y="8"/>
              </a:cxn>
              <a:cxn ang="0">
                <a:pos x="16" y="39"/>
              </a:cxn>
            </a:cxnLst>
            <a:rect l="0" t="0" r="r" b="b"/>
            <a:pathLst>
              <a:path w="4820" h="2072">
                <a:moveTo>
                  <a:pt x="16" y="39"/>
                </a:moveTo>
                <a:cubicBezTo>
                  <a:pt x="145" y="84"/>
                  <a:pt x="234" y="108"/>
                  <a:pt x="374" y="117"/>
                </a:cubicBezTo>
                <a:cubicBezTo>
                  <a:pt x="382" y="119"/>
                  <a:pt x="389" y="123"/>
                  <a:pt x="397" y="124"/>
                </a:cubicBezTo>
                <a:cubicBezTo>
                  <a:pt x="433" y="130"/>
                  <a:pt x="470" y="131"/>
                  <a:pt x="506" y="140"/>
                </a:cubicBezTo>
                <a:cubicBezTo>
                  <a:pt x="567" y="156"/>
                  <a:pt x="621" y="178"/>
                  <a:pt x="685" y="187"/>
                </a:cubicBezTo>
                <a:cubicBezTo>
                  <a:pt x="820" y="228"/>
                  <a:pt x="967" y="225"/>
                  <a:pt x="1105" y="241"/>
                </a:cubicBezTo>
                <a:cubicBezTo>
                  <a:pt x="1171" y="274"/>
                  <a:pt x="1235" y="299"/>
                  <a:pt x="1308" y="311"/>
                </a:cubicBezTo>
                <a:cubicBezTo>
                  <a:pt x="1346" y="331"/>
                  <a:pt x="1385" y="334"/>
                  <a:pt x="1424" y="350"/>
                </a:cubicBezTo>
                <a:cubicBezTo>
                  <a:pt x="1439" y="356"/>
                  <a:pt x="1455" y="361"/>
                  <a:pt x="1471" y="366"/>
                </a:cubicBezTo>
                <a:cubicBezTo>
                  <a:pt x="1487" y="371"/>
                  <a:pt x="1518" y="381"/>
                  <a:pt x="1518" y="381"/>
                </a:cubicBezTo>
                <a:cubicBezTo>
                  <a:pt x="1565" y="414"/>
                  <a:pt x="1516" y="389"/>
                  <a:pt x="1565" y="389"/>
                </a:cubicBezTo>
                <a:cubicBezTo>
                  <a:pt x="1602" y="389"/>
                  <a:pt x="1592" y="404"/>
                  <a:pt x="1627" y="412"/>
                </a:cubicBezTo>
                <a:cubicBezTo>
                  <a:pt x="1650" y="417"/>
                  <a:pt x="1674" y="417"/>
                  <a:pt x="1697" y="420"/>
                </a:cubicBezTo>
                <a:cubicBezTo>
                  <a:pt x="1771" y="439"/>
                  <a:pt x="1860" y="446"/>
                  <a:pt x="1938" y="459"/>
                </a:cubicBezTo>
                <a:cubicBezTo>
                  <a:pt x="1968" y="477"/>
                  <a:pt x="2000" y="499"/>
                  <a:pt x="2032" y="514"/>
                </a:cubicBezTo>
                <a:cubicBezTo>
                  <a:pt x="2054" y="525"/>
                  <a:pt x="2080" y="527"/>
                  <a:pt x="2102" y="537"/>
                </a:cubicBezTo>
                <a:cubicBezTo>
                  <a:pt x="2137" y="553"/>
                  <a:pt x="2166" y="572"/>
                  <a:pt x="2203" y="584"/>
                </a:cubicBezTo>
                <a:cubicBezTo>
                  <a:pt x="2242" y="610"/>
                  <a:pt x="2262" y="617"/>
                  <a:pt x="2304" y="630"/>
                </a:cubicBezTo>
                <a:cubicBezTo>
                  <a:pt x="2344" y="658"/>
                  <a:pt x="2362" y="664"/>
                  <a:pt x="2413" y="677"/>
                </a:cubicBezTo>
                <a:cubicBezTo>
                  <a:pt x="2424" y="680"/>
                  <a:pt x="2433" y="688"/>
                  <a:pt x="2444" y="693"/>
                </a:cubicBezTo>
                <a:cubicBezTo>
                  <a:pt x="2501" y="717"/>
                  <a:pt x="2593" y="750"/>
                  <a:pt x="2654" y="763"/>
                </a:cubicBezTo>
                <a:cubicBezTo>
                  <a:pt x="2692" y="781"/>
                  <a:pt x="2713" y="801"/>
                  <a:pt x="2755" y="809"/>
                </a:cubicBezTo>
                <a:cubicBezTo>
                  <a:pt x="2814" y="868"/>
                  <a:pt x="2730" y="790"/>
                  <a:pt x="2841" y="856"/>
                </a:cubicBezTo>
                <a:cubicBezTo>
                  <a:pt x="2854" y="864"/>
                  <a:pt x="2868" y="870"/>
                  <a:pt x="2880" y="879"/>
                </a:cubicBezTo>
                <a:cubicBezTo>
                  <a:pt x="2889" y="886"/>
                  <a:pt x="2894" y="897"/>
                  <a:pt x="2903" y="903"/>
                </a:cubicBezTo>
                <a:cubicBezTo>
                  <a:pt x="2911" y="908"/>
                  <a:pt x="2952" y="921"/>
                  <a:pt x="2966" y="926"/>
                </a:cubicBezTo>
                <a:cubicBezTo>
                  <a:pt x="3003" y="954"/>
                  <a:pt x="3033" y="950"/>
                  <a:pt x="3075" y="965"/>
                </a:cubicBezTo>
                <a:cubicBezTo>
                  <a:pt x="3143" y="989"/>
                  <a:pt x="3189" y="1011"/>
                  <a:pt x="3261" y="1020"/>
                </a:cubicBezTo>
                <a:cubicBezTo>
                  <a:pt x="3313" y="1035"/>
                  <a:pt x="3367" y="1055"/>
                  <a:pt x="3409" y="1090"/>
                </a:cubicBezTo>
                <a:cubicBezTo>
                  <a:pt x="3442" y="1117"/>
                  <a:pt x="3469" y="1146"/>
                  <a:pt x="3510" y="1160"/>
                </a:cubicBezTo>
                <a:cubicBezTo>
                  <a:pt x="3570" y="1203"/>
                  <a:pt x="3641" y="1226"/>
                  <a:pt x="3705" y="1261"/>
                </a:cubicBezTo>
                <a:cubicBezTo>
                  <a:pt x="3733" y="1276"/>
                  <a:pt x="3755" y="1301"/>
                  <a:pt x="3783" y="1315"/>
                </a:cubicBezTo>
                <a:cubicBezTo>
                  <a:pt x="3798" y="1322"/>
                  <a:pt x="3830" y="1331"/>
                  <a:pt x="3830" y="1331"/>
                </a:cubicBezTo>
                <a:cubicBezTo>
                  <a:pt x="3858" y="1359"/>
                  <a:pt x="3893" y="1380"/>
                  <a:pt x="3931" y="1393"/>
                </a:cubicBezTo>
                <a:cubicBezTo>
                  <a:pt x="3945" y="1407"/>
                  <a:pt x="3974" y="1438"/>
                  <a:pt x="3993" y="1448"/>
                </a:cubicBezTo>
                <a:cubicBezTo>
                  <a:pt x="4010" y="1456"/>
                  <a:pt x="4030" y="1456"/>
                  <a:pt x="4048" y="1463"/>
                </a:cubicBezTo>
                <a:cubicBezTo>
                  <a:pt x="4089" y="1479"/>
                  <a:pt x="4132" y="1498"/>
                  <a:pt x="4172" y="1518"/>
                </a:cubicBezTo>
                <a:cubicBezTo>
                  <a:pt x="4202" y="1533"/>
                  <a:pt x="4211" y="1561"/>
                  <a:pt x="4234" y="1580"/>
                </a:cubicBezTo>
                <a:cubicBezTo>
                  <a:pt x="4252" y="1594"/>
                  <a:pt x="4277" y="1594"/>
                  <a:pt x="4297" y="1603"/>
                </a:cubicBezTo>
                <a:cubicBezTo>
                  <a:pt x="4316" y="1611"/>
                  <a:pt x="4351" y="1632"/>
                  <a:pt x="4367" y="1642"/>
                </a:cubicBezTo>
                <a:cubicBezTo>
                  <a:pt x="4416" y="1673"/>
                  <a:pt x="4469" y="1733"/>
                  <a:pt x="4522" y="1751"/>
                </a:cubicBezTo>
                <a:cubicBezTo>
                  <a:pt x="4541" y="1770"/>
                  <a:pt x="4555" y="1782"/>
                  <a:pt x="4569" y="1806"/>
                </a:cubicBezTo>
                <a:cubicBezTo>
                  <a:pt x="4586" y="1836"/>
                  <a:pt x="4590" y="1858"/>
                  <a:pt x="4616" y="1884"/>
                </a:cubicBezTo>
                <a:cubicBezTo>
                  <a:pt x="4627" y="1937"/>
                  <a:pt x="4643" y="1952"/>
                  <a:pt x="4694" y="1969"/>
                </a:cubicBezTo>
                <a:cubicBezTo>
                  <a:pt x="4720" y="1989"/>
                  <a:pt x="4740" y="2005"/>
                  <a:pt x="4771" y="2016"/>
                </a:cubicBezTo>
                <a:cubicBezTo>
                  <a:pt x="4806" y="2068"/>
                  <a:pt x="4786" y="2072"/>
                  <a:pt x="4818" y="2055"/>
                </a:cubicBezTo>
                <a:cubicBezTo>
                  <a:pt x="4808" y="1860"/>
                  <a:pt x="4787" y="1666"/>
                  <a:pt x="4787" y="1471"/>
                </a:cubicBezTo>
                <a:cubicBezTo>
                  <a:pt x="4787" y="1460"/>
                  <a:pt x="4815" y="1473"/>
                  <a:pt x="4818" y="1463"/>
                </a:cubicBezTo>
                <a:cubicBezTo>
                  <a:pt x="4820" y="1455"/>
                  <a:pt x="4776" y="1427"/>
                  <a:pt x="4771" y="1424"/>
                </a:cubicBezTo>
                <a:cubicBezTo>
                  <a:pt x="4735" y="1375"/>
                  <a:pt x="4699" y="1326"/>
                  <a:pt x="4639" y="1308"/>
                </a:cubicBezTo>
                <a:cubicBezTo>
                  <a:pt x="4600" y="1282"/>
                  <a:pt x="4562" y="1255"/>
                  <a:pt x="4522" y="1230"/>
                </a:cubicBezTo>
                <a:cubicBezTo>
                  <a:pt x="4496" y="1195"/>
                  <a:pt x="4486" y="1186"/>
                  <a:pt x="4445" y="1175"/>
                </a:cubicBezTo>
                <a:cubicBezTo>
                  <a:pt x="4426" y="1148"/>
                  <a:pt x="4414" y="1132"/>
                  <a:pt x="4382" y="1121"/>
                </a:cubicBezTo>
                <a:cubicBezTo>
                  <a:pt x="4339" y="1076"/>
                  <a:pt x="4287" y="1057"/>
                  <a:pt x="4234" y="1027"/>
                </a:cubicBezTo>
                <a:cubicBezTo>
                  <a:pt x="4145" y="976"/>
                  <a:pt x="4074" y="954"/>
                  <a:pt x="3970" y="942"/>
                </a:cubicBezTo>
                <a:cubicBezTo>
                  <a:pt x="3935" y="918"/>
                  <a:pt x="3896" y="923"/>
                  <a:pt x="3861" y="903"/>
                </a:cubicBezTo>
                <a:cubicBezTo>
                  <a:pt x="3830" y="886"/>
                  <a:pt x="3790" y="867"/>
                  <a:pt x="3760" y="848"/>
                </a:cubicBezTo>
                <a:cubicBezTo>
                  <a:pt x="3728" y="828"/>
                  <a:pt x="3694" y="799"/>
                  <a:pt x="3658" y="786"/>
                </a:cubicBezTo>
                <a:cubicBezTo>
                  <a:pt x="3622" y="773"/>
                  <a:pt x="3580" y="768"/>
                  <a:pt x="3542" y="755"/>
                </a:cubicBezTo>
                <a:cubicBezTo>
                  <a:pt x="3531" y="745"/>
                  <a:pt x="3523" y="731"/>
                  <a:pt x="3510" y="724"/>
                </a:cubicBezTo>
                <a:cubicBezTo>
                  <a:pt x="3483" y="709"/>
                  <a:pt x="3399" y="698"/>
                  <a:pt x="3363" y="685"/>
                </a:cubicBezTo>
                <a:cubicBezTo>
                  <a:pt x="3333" y="655"/>
                  <a:pt x="3319" y="655"/>
                  <a:pt x="3277" y="646"/>
                </a:cubicBezTo>
                <a:cubicBezTo>
                  <a:pt x="3206" y="609"/>
                  <a:pt x="3139" y="576"/>
                  <a:pt x="3059" y="560"/>
                </a:cubicBezTo>
                <a:cubicBezTo>
                  <a:pt x="3027" y="539"/>
                  <a:pt x="3005" y="536"/>
                  <a:pt x="2966" y="529"/>
                </a:cubicBezTo>
                <a:cubicBezTo>
                  <a:pt x="2920" y="511"/>
                  <a:pt x="2871" y="499"/>
                  <a:pt x="2825" y="482"/>
                </a:cubicBezTo>
                <a:cubicBezTo>
                  <a:pt x="2807" y="475"/>
                  <a:pt x="2791" y="462"/>
                  <a:pt x="2771" y="459"/>
                </a:cubicBezTo>
                <a:cubicBezTo>
                  <a:pt x="2725" y="451"/>
                  <a:pt x="2684" y="448"/>
                  <a:pt x="2639" y="436"/>
                </a:cubicBezTo>
                <a:cubicBezTo>
                  <a:pt x="2594" y="401"/>
                  <a:pt x="2551" y="391"/>
                  <a:pt x="2499" y="373"/>
                </a:cubicBezTo>
                <a:cubicBezTo>
                  <a:pt x="2462" y="337"/>
                  <a:pt x="2424" y="336"/>
                  <a:pt x="2374" y="327"/>
                </a:cubicBezTo>
                <a:cubicBezTo>
                  <a:pt x="2270" y="291"/>
                  <a:pt x="2324" y="297"/>
                  <a:pt x="2156" y="288"/>
                </a:cubicBezTo>
                <a:cubicBezTo>
                  <a:pt x="2090" y="265"/>
                  <a:pt x="2021" y="250"/>
                  <a:pt x="1954" y="233"/>
                </a:cubicBezTo>
                <a:cubicBezTo>
                  <a:pt x="1930" y="218"/>
                  <a:pt x="1902" y="204"/>
                  <a:pt x="1876" y="194"/>
                </a:cubicBezTo>
                <a:cubicBezTo>
                  <a:pt x="1861" y="188"/>
                  <a:pt x="1829" y="179"/>
                  <a:pt x="1829" y="179"/>
                </a:cubicBezTo>
                <a:cubicBezTo>
                  <a:pt x="1776" y="142"/>
                  <a:pt x="1741" y="153"/>
                  <a:pt x="1666" y="148"/>
                </a:cubicBezTo>
                <a:cubicBezTo>
                  <a:pt x="1563" y="114"/>
                  <a:pt x="1674" y="148"/>
                  <a:pt x="1401" y="132"/>
                </a:cubicBezTo>
                <a:cubicBezTo>
                  <a:pt x="1299" y="126"/>
                  <a:pt x="1216" y="41"/>
                  <a:pt x="1113" y="39"/>
                </a:cubicBezTo>
                <a:cubicBezTo>
                  <a:pt x="976" y="36"/>
                  <a:pt x="838" y="34"/>
                  <a:pt x="701" y="31"/>
                </a:cubicBezTo>
                <a:cubicBezTo>
                  <a:pt x="637" y="10"/>
                  <a:pt x="723" y="38"/>
                  <a:pt x="646" y="15"/>
                </a:cubicBezTo>
                <a:cubicBezTo>
                  <a:pt x="630" y="10"/>
                  <a:pt x="599" y="0"/>
                  <a:pt x="599" y="0"/>
                </a:cubicBezTo>
                <a:cubicBezTo>
                  <a:pt x="407" y="3"/>
                  <a:pt x="215" y="1"/>
                  <a:pt x="23" y="8"/>
                </a:cubicBezTo>
                <a:cubicBezTo>
                  <a:pt x="14" y="8"/>
                  <a:pt x="0" y="14"/>
                  <a:pt x="0" y="23"/>
                </a:cubicBezTo>
                <a:cubicBezTo>
                  <a:pt x="0" y="62"/>
                  <a:pt x="40" y="12"/>
                  <a:pt x="16" y="39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4724400" y="1562100"/>
            <a:ext cx="2514600" cy="292100"/>
          </a:xfrm>
          <a:custGeom>
            <a:avLst/>
            <a:gdLst/>
            <a:ahLst/>
            <a:cxnLst>
              <a:cxn ang="0">
                <a:pos x="1584" y="168"/>
              </a:cxn>
              <a:cxn ang="0">
                <a:pos x="528" y="120"/>
              </a:cxn>
              <a:cxn ang="0">
                <a:pos x="0" y="168"/>
              </a:cxn>
              <a:cxn ang="0">
                <a:pos x="528" y="24"/>
              </a:cxn>
              <a:cxn ang="0">
                <a:pos x="1296" y="24"/>
              </a:cxn>
              <a:cxn ang="0">
                <a:pos x="1488" y="168"/>
              </a:cxn>
            </a:cxnLst>
            <a:rect l="0" t="0" r="r" b="b"/>
            <a:pathLst>
              <a:path w="1584" h="184">
                <a:moveTo>
                  <a:pt x="1584" y="168"/>
                </a:moveTo>
                <a:cubicBezTo>
                  <a:pt x="1188" y="144"/>
                  <a:pt x="792" y="120"/>
                  <a:pt x="528" y="120"/>
                </a:cubicBezTo>
                <a:cubicBezTo>
                  <a:pt x="264" y="120"/>
                  <a:pt x="0" y="184"/>
                  <a:pt x="0" y="168"/>
                </a:cubicBezTo>
                <a:cubicBezTo>
                  <a:pt x="0" y="152"/>
                  <a:pt x="312" y="48"/>
                  <a:pt x="528" y="24"/>
                </a:cubicBezTo>
                <a:cubicBezTo>
                  <a:pt x="744" y="0"/>
                  <a:pt x="1136" y="0"/>
                  <a:pt x="1296" y="24"/>
                </a:cubicBezTo>
                <a:cubicBezTo>
                  <a:pt x="1456" y="48"/>
                  <a:pt x="1456" y="144"/>
                  <a:pt x="1488" y="168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1397000" y="457200"/>
            <a:ext cx="3683000" cy="393700"/>
          </a:xfrm>
          <a:custGeom>
            <a:avLst/>
            <a:gdLst/>
            <a:ahLst/>
            <a:cxnLst>
              <a:cxn ang="0">
                <a:pos x="2048" y="192"/>
              </a:cxn>
              <a:cxn ang="0">
                <a:pos x="560" y="96"/>
              </a:cxn>
              <a:cxn ang="0">
                <a:pos x="32" y="240"/>
              </a:cxn>
              <a:cxn ang="0">
                <a:pos x="368" y="48"/>
              </a:cxn>
              <a:cxn ang="0">
                <a:pos x="896" y="0"/>
              </a:cxn>
              <a:cxn ang="0">
                <a:pos x="1664" y="48"/>
              </a:cxn>
              <a:cxn ang="0">
                <a:pos x="2192" y="192"/>
              </a:cxn>
              <a:cxn ang="0">
                <a:pos x="2048" y="192"/>
              </a:cxn>
            </a:cxnLst>
            <a:rect l="0" t="0" r="r" b="b"/>
            <a:pathLst>
              <a:path w="2320" h="248">
                <a:moveTo>
                  <a:pt x="2048" y="192"/>
                </a:moveTo>
                <a:cubicBezTo>
                  <a:pt x="1776" y="176"/>
                  <a:pt x="896" y="88"/>
                  <a:pt x="560" y="96"/>
                </a:cubicBezTo>
                <a:cubicBezTo>
                  <a:pt x="224" y="104"/>
                  <a:pt x="64" y="248"/>
                  <a:pt x="32" y="240"/>
                </a:cubicBezTo>
                <a:cubicBezTo>
                  <a:pt x="0" y="232"/>
                  <a:pt x="224" y="88"/>
                  <a:pt x="368" y="48"/>
                </a:cubicBezTo>
                <a:cubicBezTo>
                  <a:pt x="512" y="8"/>
                  <a:pt x="680" y="0"/>
                  <a:pt x="896" y="0"/>
                </a:cubicBezTo>
                <a:cubicBezTo>
                  <a:pt x="1112" y="0"/>
                  <a:pt x="1448" y="16"/>
                  <a:pt x="1664" y="48"/>
                </a:cubicBezTo>
                <a:cubicBezTo>
                  <a:pt x="1880" y="80"/>
                  <a:pt x="2128" y="168"/>
                  <a:pt x="2192" y="192"/>
                </a:cubicBezTo>
                <a:cubicBezTo>
                  <a:pt x="2256" y="216"/>
                  <a:pt x="2320" y="208"/>
                  <a:pt x="2048" y="192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 rot="-4970786">
            <a:off x="6210300" y="190500"/>
            <a:ext cx="863600" cy="787400"/>
          </a:xfrm>
          <a:custGeom>
            <a:avLst/>
            <a:gdLst/>
            <a:ahLst/>
            <a:cxnLst>
              <a:cxn ang="0">
                <a:pos x="512" y="32"/>
              </a:cxn>
              <a:cxn ang="0">
                <a:pos x="224" y="128"/>
              </a:cxn>
              <a:cxn ang="0">
                <a:pos x="32" y="464"/>
              </a:cxn>
              <a:cxn ang="0">
                <a:pos x="416" y="320"/>
              </a:cxn>
              <a:cxn ang="0">
                <a:pos x="512" y="32"/>
              </a:cxn>
            </a:cxnLst>
            <a:rect l="0" t="0" r="r" b="b"/>
            <a:pathLst>
              <a:path w="544" h="496">
                <a:moveTo>
                  <a:pt x="512" y="32"/>
                </a:moveTo>
                <a:cubicBezTo>
                  <a:pt x="480" y="0"/>
                  <a:pt x="304" y="56"/>
                  <a:pt x="224" y="128"/>
                </a:cubicBezTo>
                <a:cubicBezTo>
                  <a:pt x="144" y="200"/>
                  <a:pt x="0" y="432"/>
                  <a:pt x="32" y="464"/>
                </a:cubicBezTo>
                <a:cubicBezTo>
                  <a:pt x="64" y="496"/>
                  <a:pt x="336" y="392"/>
                  <a:pt x="416" y="320"/>
                </a:cubicBezTo>
                <a:cubicBezTo>
                  <a:pt x="496" y="248"/>
                  <a:pt x="544" y="64"/>
                  <a:pt x="512" y="3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 rot="3370905">
            <a:off x="1257300" y="-38100"/>
            <a:ext cx="863600" cy="787400"/>
          </a:xfrm>
          <a:custGeom>
            <a:avLst/>
            <a:gdLst/>
            <a:ahLst/>
            <a:cxnLst>
              <a:cxn ang="0">
                <a:pos x="512" y="32"/>
              </a:cxn>
              <a:cxn ang="0">
                <a:pos x="224" y="128"/>
              </a:cxn>
              <a:cxn ang="0">
                <a:pos x="32" y="464"/>
              </a:cxn>
              <a:cxn ang="0">
                <a:pos x="416" y="320"/>
              </a:cxn>
              <a:cxn ang="0">
                <a:pos x="512" y="32"/>
              </a:cxn>
            </a:cxnLst>
            <a:rect l="0" t="0" r="r" b="b"/>
            <a:pathLst>
              <a:path w="544" h="496">
                <a:moveTo>
                  <a:pt x="512" y="32"/>
                </a:moveTo>
                <a:cubicBezTo>
                  <a:pt x="480" y="0"/>
                  <a:pt x="304" y="56"/>
                  <a:pt x="224" y="128"/>
                </a:cubicBezTo>
                <a:cubicBezTo>
                  <a:pt x="144" y="200"/>
                  <a:pt x="0" y="432"/>
                  <a:pt x="32" y="464"/>
                </a:cubicBezTo>
                <a:cubicBezTo>
                  <a:pt x="64" y="496"/>
                  <a:pt x="336" y="392"/>
                  <a:pt x="416" y="320"/>
                </a:cubicBezTo>
                <a:cubicBezTo>
                  <a:pt x="496" y="248"/>
                  <a:pt x="544" y="64"/>
                  <a:pt x="512" y="3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5867400" y="1676400"/>
            <a:ext cx="863600" cy="787400"/>
          </a:xfrm>
          <a:custGeom>
            <a:avLst/>
            <a:gdLst/>
            <a:ahLst/>
            <a:cxnLst>
              <a:cxn ang="0">
                <a:pos x="512" y="32"/>
              </a:cxn>
              <a:cxn ang="0">
                <a:pos x="224" y="128"/>
              </a:cxn>
              <a:cxn ang="0">
                <a:pos x="32" y="464"/>
              </a:cxn>
              <a:cxn ang="0">
                <a:pos x="416" y="320"/>
              </a:cxn>
              <a:cxn ang="0">
                <a:pos x="512" y="32"/>
              </a:cxn>
            </a:cxnLst>
            <a:rect l="0" t="0" r="r" b="b"/>
            <a:pathLst>
              <a:path w="544" h="496">
                <a:moveTo>
                  <a:pt x="512" y="32"/>
                </a:moveTo>
                <a:cubicBezTo>
                  <a:pt x="480" y="0"/>
                  <a:pt x="304" y="56"/>
                  <a:pt x="224" y="128"/>
                </a:cubicBezTo>
                <a:cubicBezTo>
                  <a:pt x="144" y="200"/>
                  <a:pt x="0" y="432"/>
                  <a:pt x="32" y="464"/>
                </a:cubicBezTo>
                <a:cubicBezTo>
                  <a:pt x="64" y="496"/>
                  <a:pt x="336" y="392"/>
                  <a:pt x="416" y="320"/>
                </a:cubicBezTo>
                <a:cubicBezTo>
                  <a:pt x="496" y="248"/>
                  <a:pt x="544" y="64"/>
                  <a:pt x="512" y="3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 rot="-4591330">
            <a:off x="4667250" y="1238250"/>
            <a:ext cx="406400" cy="558800"/>
          </a:xfrm>
          <a:custGeom>
            <a:avLst/>
            <a:gdLst/>
            <a:ahLst/>
            <a:cxnLst>
              <a:cxn ang="0">
                <a:pos x="512" y="32"/>
              </a:cxn>
              <a:cxn ang="0">
                <a:pos x="224" y="128"/>
              </a:cxn>
              <a:cxn ang="0">
                <a:pos x="32" y="464"/>
              </a:cxn>
              <a:cxn ang="0">
                <a:pos x="416" y="320"/>
              </a:cxn>
              <a:cxn ang="0">
                <a:pos x="512" y="32"/>
              </a:cxn>
            </a:cxnLst>
            <a:rect l="0" t="0" r="r" b="b"/>
            <a:pathLst>
              <a:path w="544" h="496">
                <a:moveTo>
                  <a:pt x="512" y="32"/>
                </a:moveTo>
                <a:cubicBezTo>
                  <a:pt x="480" y="0"/>
                  <a:pt x="304" y="56"/>
                  <a:pt x="224" y="128"/>
                </a:cubicBezTo>
                <a:cubicBezTo>
                  <a:pt x="144" y="200"/>
                  <a:pt x="0" y="432"/>
                  <a:pt x="32" y="464"/>
                </a:cubicBezTo>
                <a:cubicBezTo>
                  <a:pt x="64" y="496"/>
                  <a:pt x="336" y="392"/>
                  <a:pt x="416" y="320"/>
                </a:cubicBezTo>
                <a:cubicBezTo>
                  <a:pt x="496" y="248"/>
                  <a:pt x="544" y="64"/>
                  <a:pt x="512" y="3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1600200" y="533400"/>
            <a:ext cx="863600" cy="787400"/>
          </a:xfrm>
          <a:custGeom>
            <a:avLst/>
            <a:gdLst/>
            <a:ahLst/>
            <a:cxnLst>
              <a:cxn ang="0">
                <a:pos x="512" y="32"/>
              </a:cxn>
              <a:cxn ang="0">
                <a:pos x="224" y="128"/>
              </a:cxn>
              <a:cxn ang="0">
                <a:pos x="32" y="464"/>
              </a:cxn>
              <a:cxn ang="0">
                <a:pos x="416" y="320"/>
              </a:cxn>
              <a:cxn ang="0">
                <a:pos x="512" y="32"/>
              </a:cxn>
            </a:cxnLst>
            <a:rect l="0" t="0" r="r" b="b"/>
            <a:pathLst>
              <a:path w="544" h="496">
                <a:moveTo>
                  <a:pt x="512" y="32"/>
                </a:moveTo>
                <a:cubicBezTo>
                  <a:pt x="480" y="0"/>
                  <a:pt x="304" y="56"/>
                  <a:pt x="224" y="128"/>
                </a:cubicBezTo>
                <a:cubicBezTo>
                  <a:pt x="144" y="200"/>
                  <a:pt x="0" y="432"/>
                  <a:pt x="32" y="464"/>
                </a:cubicBezTo>
                <a:cubicBezTo>
                  <a:pt x="64" y="496"/>
                  <a:pt x="336" y="392"/>
                  <a:pt x="416" y="320"/>
                </a:cubicBezTo>
                <a:cubicBezTo>
                  <a:pt x="496" y="248"/>
                  <a:pt x="544" y="64"/>
                  <a:pt x="512" y="3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953000" y="3352800"/>
            <a:ext cx="3962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8000"/>
                </a:solidFill>
              </a:rPr>
              <a:t>Четыре</a:t>
            </a:r>
            <a:r>
              <a:rPr lang="ru-RU" sz="2400"/>
              <a:t> спелых груши      На веточке </a:t>
            </a:r>
            <a:r>
              <a:rPr lang="ru-RU" sz="2400">
                <a:solidFill>
                  <a:srgbClr val="008000"/>
                </a:solidFill>
              </a:rPr>
              <a:t>качалось</a:t>
            </a:r>
            <a:r>
              <a:rPr lang="ru-RU" sz="2400"/>
              <a:t>.     </a:t>
            </a:r>
            <a:r>
              <a:rPr lang="ru-RU" sz="2400">
                <a:solidFill>
                  <a:srgbClr val="008000"/>
                </a:solidFill>
              </a:rPr>
              <a:t>Две </a:t>
            </a:r>
            <a:r>
              <a:rPr lang="ru-RU" sz="2400"/>
              <a:t>груши </a:t>
            </a:r>
            <a:r>
              <a:rPr lang="ru-RU" sz="2400">
                <a:solidFill>
                  <a:srgbClr val="008000"/>
                </a:solidFill>
              </a:rPr>
              <a:t>снял</a:t>
            </a:r>
            <a:r>
              <a:rPr lang="ru-RU" sz="2400"/>
              <a:t> Павлуша, А сколько груш осталось? 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4114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7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" name="Picture 2" descr="http://mirsmesharikov.ucoz.ru/_bl/0/797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71604" cy="192880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5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11111E-6 4.44444E-6 L 0.02361 0.388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01528 0.71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400800" y="6381750"/>
            <a:ext cx="2743200" cy="7048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2B00"/>
                </a:solidFill>
                <a:cs typeface="Arial" charset="0"/>
              </a:rPr>
              <a:t>Дальше</a:t>
            </a: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0" y="6381750"/>
            <a:ext cx="2743200" cy="476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2B00"/>
                </a:solidFill>
                <a:cs typeface="Arial" charset="0"/>
              </a:rPr>
              <a:t>Подумай!</a:t>
            </a:r>
          </a:p>
        </p:txBody>
      </p:sp>
      <p:sp>
        <p:nvSpPr>
          <p:cNvPr id="20514" name="AutoShape 34"/>
          <p:cNvSpPr>
            <a:spLocks noChangeArrowheads="1"/>
          </p:cNvSpPr>
          <p:nvPr/>
        </p:nvSpPr>
        <p:spPr bwMode="auto">
          <a:xfrm>
            <a:off x="0" y="6381750"/>
            <a:ext cx="2743200" cy="476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2B00"/>
                </a:solidFill>
                <a:cs typeface="Arial" charset="0"/>
              </a:rPr>
              <a:t>Подумай!</a:t>
            </a:r>
          </a:p>
        </p:txBody>
      </p:sp>
      <p:sp>
        <p:nvSpPr>
          <p:cNvPr id="20515" name="AutoShape 35"/>
          <p:cNvSpPr>
            <a:spLocks noChangeArrowheads="1"/>
          </p:cNvSpPr>
          <p:nvPr/>
        </p:nvSpPr>
        <p:spPr bwMode="auto">
          <a:xfrm>
            <a:off x="0" y="6381750"/>
            <a:ext cx="2743200" cy="476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2B00"/>
                </a:solidFill>
                <a:cs typeface="Arial" charset="0"/>
              </a:rPr>
              <a:t>Подумай!</a:t>
            </a:r>
          </a:p>
        </p:txBody>
      </p:sp>
      <p:sp>
        <p:nvSpPr>
          <p:cNvPr id="20516" name="AutoShape 36"/>
          <p:cNvSpPr>
            <a:spLocks noChangeArrowheads="1"/>
          </p:cNvSpPr>
          <p:nvPr/>
        </p:nvSpPr>
        <p:spPr bwMode="auto">
          <a:xfrm>
            <a:off x="0" y="6381750"/>
            <a:ext cx="2743200" cy="476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2B00"/>
                </a:solidFill>
                <a:cs typeface="Arial" charset="0"/>
              </a:rPr>
              <a:t>Подумай!</a:t>
            </a:r>
          </a:p>
        </p:txBody>
      </p:sp>
      <p:sp>
        <p:nvSpPr>
          <p:cNvPr id="20517" name="AutoShape 37"/>
          <p:cNvSpPr>
            <a:spLocks noChangeArrowheads="1"/>
          </p:cNvSpPr>
          <p:nvPr/>
        </p:nvSpPr>
        <p:spPr bwMode="auto">
          <a:xfrm>
            <a:off x="0" y="6381750"/>
            <a:ext cx="2743200" cy="476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2B00"/>
                </a:solidFill>
                <a:cs typeface="Arial" charset="0"/>
              </a:rPr>
              <a:t>Подумай!</a:t>
            </a:r>
          </a:p>
        </p:txBody>
      </p:sp>
      <p:sp>
        <p:nvSpPr>
          <p:cNvPr id="20518" name="AutoShape 38"/>
          <p:cNvSpPr>
            <a:spLocks noChangeArrowheads="1"/>
          </p:cNvSpPr>
          <p:nvPr/>
        </p:nvSpPr>
        <p:spPr bwMode="auto">
          <a:xfrm>
            <a:off x="0" y="6381750"/>
            <a:ext cx="2743200" cy="476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2B00"/>
                </a:solidFill>
                <a:cs typeface="Arial" charset="0"/>
              </a:rPr>
              <a:t>Подумай!</a:t>
            </a:r>
          </a:p>
        </p:txBody>
      </p:sp>
      <p:sp>
        <p:nvSpPr>
          <p:cNvPr id="20519" name="AutoShape 39"/>
          <p:cNvSpPr>
            <a:spLocks noChangeArrowheads="1"/>
          </p:cNvSpPr>
          <p:nvPr/>
        </p:nvSpPr>
        <p:spPr bwMode="auto">
          <a:xfrm>
            <a:off x="0" y="6381750"/>
            <a:ext cx="2743200" cy="476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2B00"/>
                </a:solidFill>
                <a:cs typeface="Arial" charset="0"/>
              </a:rPr>
              <a:t>Подумай!</a:t>
            </a:r>
          </a:p>
        </p:txBody>
      </p:sp>
      <p:sp>
        <p:nvSpPr>
          <p:cNvPr id="20520" name="AutoShape 40"/>
          <p:cNvSpPr>
            <a:spLocks noChangeArrowheads="1"/>
          </p:cNvSpPr>
          <p:nvPr/>
        </p:nvSpPr>
        <p:spPr bwMode="auto">
          <a:xfrm>
            <a:off x="0" y="6381750"/>
            <a:ext cx="2743200" cy="476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pPr algn="ctr"/>
            <a:endParaRPr lang="ru-RU" sz="2400" b="1">
              <a:solidFill>
                <a:srgbClr val="802B00"/>
              </a:solidFill>
              <a:cs typeface="Arial" charset="0"/>
            </a:endParaRPr>
          </a:p>
        </p:txBody>
      </p:sp>
      <p:sp>
        <p:nvSpPr>
          <p:cNvPr id="20521" name="AutoShape 41"/>
          <p:cNvSpPr>
            <a:spLocks noChangeArrowheads="1"/>
          </p:cNvSpPr>
          <p:nvPr/>
        </p:nvSpPr>
        <p:spPr bwMode="auto">
          <a:xfrm>
            <a:off x="0" y="0"/>
            <a:ext cx="2743200" cy="15240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pPr algn="ctr"/>
            <a:endParaRPr lang="ru-RU" sz="2400" b="1">
              <a:solidFill>
                <a:srgbClr val="802B00"/>
              </a:solidFill>
              <a:cs typeface="Arial" charset="0"/>
            </a:endParaRPr>
          </a:p>
        </p:txBody>
      </p:sp>
      <p:sp>
        <p:nvSpPr>
          <p:cNvPr id="20523" name="AutoShape 43"/>
          <p:cNvSpPr>
            <a:spLocks noChangeArrowheads="1"/>
          </p:cNvSpPr>
          <p:nvPr/>
        </p:nvSpPr>
        <p:spPr bwMode="auto">
          <a:xfrm>
            <a:off x="0" y="1828800"/>
            <a:ext cx="6248400" cy="3048000"/>
          </a:xfrm>
          <a:prstGeom prst="cloudCallout">
            <a:avLst>
              <a:gd name="adj1" fmla="val 64324"/>
              <a:gd name="adj2" fmla="val 924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i="1">
                <a:solidFill>
                  <a:srgbClr val="7030A0"/>
                </a:solidFill>
                <a:latin typeface="Arial Black" pitchFamily="34" charset="0"/>
              </a:rPr>
              <a:t>Молодцы! </a:t>
            </a:r>
          </a:p>
          <a:p>
            <a:pPr algn="ctr"/>
            <a:endParaRPr lang="ru-RU" sz="4000" i="1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4000" i="1">
                <a:solidFill>
                  <a:srgbClr val="7030A0"/>
                </a:solidFill>
                <a:latin typeface="Arial Black" pitchFamily="34" charset="0"/>
              </a:rPr>
              <a:t>Продолжаем!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1"/>
                  </p:tgtEl>
                </p:cond>
              </p:nextCondLst>
            </p:seq>
          </p:childTnLst>
        </p:cTn>
      </p:par>
    </p:tnLst>
    <p:bldLst>
      <p:bldP spid="20485" grpId="0" animBg="1"/>
      <p:bldP spid="20500" grpId="0" animBg="1"/>
      <p:bldP spid="20500" grpId="1" animBg="1"/>
      <p:bldP spid="20514" grpId="0" animBg="1"/>
      <p:bldP spid="20514" grpId="1" animBg="1"/>
      <p:bldP spid="20515" grpId="0" animBg="1"/>
      <p:bldP spid="20515" grpId="1" animBg="1"/>
      <p:bldP spid="20516" grpId="0" animBg="1"/>
      <p:bldP spid="20516" grpId="1" animBg="1"/>
      <p:bldP spid="20517" grpId="0" animBg="1"/>
      <p:bldP spid="20517" grpId="1" animBg="1"/>
      <p:bldP spid="20518" grpId="0" animBg="1"/>
      <p:bldP spid="20518" grpId="1" animBg="1"/>
      <p:bldP spid="20519" grpId="0" animBg="1"/>
      <p:bldP spid="20519" grpId="1" animBg="1"/>
      <p:bldP spid="20520" grpId="0" animBg="1"/>
      <p:bldP spid="20520" grpId="1" animBg="1"/>
      <p:bldP spid="20521" grpId="0" animBg="1"/>
      <p:bldP spid="20521" grpId="1" animBg="1"/>
      <p:bldP spid="205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пал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863601"/>
            <a:ext cx="1576387" cy="3208342"/>
          </a:xfrm>
          <a:prstGeom prst="rect">
            <a:avLst/>
          </a:prstGeom>
          <a:noFill/>
        </p:spPr>
      </p:pic>
      <p:pic>
        <p:nvPicPr>
          <p:cNvPr id="30726" name="Picture 6" descr="пал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05813">
            <a:off x="3627438" y="188913"/>
            <a:ext cx="2160587" cy="4173537"/>
          </a:xfrm>
          <a:prstGeom prst="rect">
            <a:avLst/>
          </a:prstGeom>
          <a:noFill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428869"/>
            <a:ext cx="58054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3716338" y="3571876"/>
            <a:ext cx="4365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Правил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40" name="Picture 20" descr="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1143000" y="2003425"/>
            <a:ext cx="6254750" cy="4854575"/>
          </a:xfrm>
          <a:prstGeom prst="rect">
            <a:avLst/>
          </a:prstGeom>
          <a:noFill/>
        </p:spPr>
      </p:pic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7286644" y="214290"/>
            <a:ext cx="1212850" cy="1139825"/>
            <a:chOff x="1746" y="1423"/>
            <a:chExt cx="764" cy="718"/>
          </a:xfrm>
        </p:grpSpPr>
        <p:pic>
          <p:nvPicPr>
            <p:cNvPr id="10" name="Picture 30" descr="утка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30" y="1423"/>
              <a:ext cx="480" cy="406"/>
            </a:xfrm>
            <a:prstGeom prst="rect">
              <a:avLst/>
            </a:prstGeom>
            <a:noFill/>
          </p:spPr>
        </p:pic>
        <p:pic>
          <p:nvPicPr>
            <p:cNvPr id="11" name="Picture 31" descr="утка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46" y="1735"/>
              <a:ext cx="480" cy="406"/>
            </a:xfrm>
            <a:prstGeom prst="rect">
              <a:avLst/>
            </a:prstGeom>
            <a:noFill/>
          </p:spPr>
        </p:pic>
      </p:grpSp>
      <p:pic>
        <p:nvPicPr>
          <p:cNvPr id="12" name="Picture 49" descr="http://mirsmesharikov.ucoz.ru/_bl/0/8697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5000636"/>
            <a:ext cx="1955800" cy="151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186</TotalTime>
  <Words>213</Words>
  <Application>Microsoft Office PowerPoint</Application>
  <PresentationFormat>Экран (4:3)</PresentationFormat>
  <Paragraphs>115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СКОЛЬКО? Покажи нужную цифру</vt:lpstr>
      <vt:lpstr>Сколько предметов нужно добавить, чтобы получилось данное число?</vt:lpstr>
      <vt:lpstr>Слайд 7</vt:lpstr>
      <vt:lpstr>Слайд 8</vt:lpstr>
      <vt:lpstr>Слайд 9</vt:lpstr>
      <vt:lpstr>Слайд 10</vt:lpstr>
      <vt:lpstr>СЛОЖЕНИЕ</vt:lpstr>
      <vt:lpstr>ПРАВИЛО</vt:lpstr>
      <vt:lpstr>ВЫЧИТАНИЕ</vt:lpstr>
      <vt:lpstr>ПРАВИЛО</vt:lpstr>
      <vt:lpstr>Слайд 15</vt:lpstr>
      <vt:lpstr>Слайд 16</vt:lpstr>
      <vt:lpstr>Слайд 17</vt:lpstr>
      <vt:lpstr>Слайд 18</vt:lpstr>
      <vt:lpstr>?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www</cp:lastModifiedBy>
  <cp:revision>24</cp:revision>
  <dcterms:created xsi:type="dcterms:W3CDTF">2009-11-15T16:14:18Z</dcterms:created>
  <dcterms:modified xsi:type="dcterms:W3CDTF">2012-03-22T17:36:17Z</dcterms:modified>
</cp:coreProperties>
</file>