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2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71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Лист1!$A$2:$A$14</c:f>
              <c:strCache>
                <c:ptCount val="12"/>
                <c:pt idx="0">
                  <c:v>Показатель 1</c:v>
                </c:pt>
                <c:pt idx="1">
                  <c:v>Показатель 2</c:v>
                </c:pt>
                <c:pt idx="2">
                  <c:v>Показатель 3</c:v>
                </c:pt>
                <c:pt idx="3">
                  <c:v>Показатель 4</c:v>
                </c:pt>
                <c:pt idx="4">
                  <c:v>Показатель 5</c:v>
                </c:pt>
                <c:pt idx="5">
                  <c:v>Показатель 6</c:v>
                </c:pt>
                <c:pt idx="6">
                  <c:v>Показатель 7</c:v>
                </c:pt>
                <c:pt idx="7">
                  <c:v>Показатель 8</c:v>
                </c:pt>
                <c:pt idx="8">
                  <c:v>Показатель  9</c:v>
                </c:pt>
                <c:pt idx="9">
                  <c:v>Показатель 10</c:v>
                </c:pt>
                <c:pt idx="10">
                  <c:v>Показатель 11</c:v>
                </c:pt>
                <c:pt idx="11">
                  <c:v>Показатель 12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2.4</c:v>
                </c:pt>
                <c:pt idx="1">
                  <c:v>2.1</c:v>
                </c:pt>
                <c:pt idx="2">
                  <c:v>2.2999999999999998</c:v>
                </c:pt>
                <c:pt idx="3">
                  <c:v>1.9</c:v>
                </c:pt>
                <c:pt idx="4">
                  <c:v>1.7</c:v>
                </c:pt>
                <c:pt idx="5">
                  <c:v>1.6</c:v>
                </c:pt>
                <c:pt idx="6">
                  <c:v>1.4</c:v>
                </c:pt>
                <c:pt idx="7">
                  <c:v>2.2000000000000002</c:v>
                </c:pt>
                <c:pt idx="8">
                  <c:v>1.8</c:v>
                </c:pt>
                <c:pt idx="9">
                  <c:v>1.6</c:v>
                </c:pt>
                <c:pt idx="10">
                  <c:v>2.4</c:v>
                </c:pt>
                <c:pt idx="11">
                  <c:v>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Лист1!$A$2:$A$14</c:f>
              <c:strCache>
                <c:ptCount val="12"/>
                <c:pt idx="0">
                  <c:v>Показатель 1</c:v>
                </c:pt>
                <c:pt idx="1">
                  <c:v>Показатель 2</c:v>
                </c:pt>
                <c:pt idx="2">
                  <c:v>Показатель 3</c:v>
                </c:pt>
                <c:pt idx="3">
                  <c:v>Показатель 4</c:v>
                </c:pt>
                <c:pt idx="4">
                  <c:v>Показатель 5</c:v>
                </c:pt>
                <c:pt idx="5">
                  <c:v>Показатель 6</c:v>
                </c:pt>
                <c:pt idx="6">
                  <c:v>Показатель 7</c:v>
                </c:pt>
                <c:pt idx="7">
                  <c:v>Показатель 8</c:v>
                </c:pt>
                <c:pt idx="8">
                  <c:v>Показатель  9</c:v>
                </c:pt>
                <c:pt idx="9">
                  <c:v>Показатель 10</c:v>
                </c:pt>
                <c:pt idx="10">
                  <c:v>Показатель 11</c:v>
                </c:pt>
                <c:pt idx="11">
                  <c:v>Показатель 12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Лист1!$A$2:$A$14</c:f>
              <c:strCache>
                <c:ptCount val="12"/>
                <c:pt idx="0">
                  <c:v>Показатель 1</c:v>
                </c:pt>
                <c:pt idx="1">
                  <c:v>Показатель 2</c:v>
                </c:pt>
                <c:pt idx="2">
                  <c:v>Показатель 3</c:v>
                </c:pt>
                <c:pt idx="3">
                  <c:v>Показатель 4</c:v>
                </c:pt>
                <c:pt idx="4">
                  <c:v>Показатель 5</c:v>
                </c:pt>
                <c:pt idx="5">
                  <c:v>Показатель 6</c:v>
                </c:pt>
                <c:pt idx="6">
                  <c:v>Показатель 7</c:v>
                </c:pt>
                <c:pt idx="7">
                  <c:v>Показатель 8</c:v>
                </c:pt>
                <c:pt idx="8">
                  <c:v>Показатель  9</c:v>
                </c:pt>
                <c:pt idx="9">
                  <c:v>Показатель 10</c:v>
                </c:pt>
                <c:pt idx="10">
                  <c:v>Показатель 11</c:v>
                </c:pt>
                <c:pt idx="11">
                  <c:v>Показатель 12</c:v>
                </c:pt>
              </c:strCache>
            </c:strRef>
          </c:cat>
          <c:val>
            <c:numRef>
              <c:f>Лист1!$D$2:$D$14</c:f>
            </c:numRef>
          </c:val>
          <c:shape val="cone"/>
        </c:ser>
        <c:shape val="cylinder"/>
        <c:axId val="66705280"/>
        <c:axId val="78095488"/>
        <c:axId val="0"/>
      </c:bar3DChart>
      <c:catAx>
        <c:axId val="66705280"/>
        <c:scaling>
          <c:orientation val="minMax"/>
        </c:scaling>
        <c:axPos val="b"/>
        <c:tickLblPos val="nextTo"/>
        <c:crossAx val="78095488"/>
        <c:crosses val="autoZero"/>
        <c:auto val="1"/>
        <c:lblAlgn val="ctr"/>
        <c:lblOffset val="100"/>
      </c:catAx>
      <c:valAx>
        <c:axId val="78095488"/>
        <c:scaling>
          <c:orientation val="minMax"/>
        </c:scaling>
        <c:axPos val="l"/>
        <c:majorGridlines/>
        <c:numFmt formatCode="General" sourceLinked="1"/>
        <c:tickLblPos val="nextTo"/>
        <c:crossAx val="66705280"/>
        <c:crosses val="autoZero"/>
        <c:crossBetween val="between"/>
      </c:valAx>
    </c:plotArea>
    <c:legend>
      <c:legendPos val="r"/>
      <c:legendEntry>
        <c:idx val="1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24A08-81B4-4797-973D-CF2D6A27FCFF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15425C-210C-4869-B28A-E9A59809D254}">
      <dgm:prSet phldrT="[Текст]"/>
      <dgm:spPr/>
      <dgm:t>
        <a:bodyPr/>
        <a:lstStyle/>
        <a:p>
          <a:r>
            <a:rPr lang="ru-RU" dirty="0" smtClean="0"/>
            <a:t>Стартовый этап</a:t>
          </a:r>
          <a:endParaRPr lang="ru-RU" dirty="0"/>
        </a:p>
      </dgm:t>
    </dgm:pt>
    <dgm:pt modelId="{028CE8B4-8017-4743-A26B-1EC2CD960525}" type="parTrans" cxnId="{BB63C0C4-68FC-4B60-9AFF-A3EF5B9B1075}">
      <dgm:prSet/>
      <dgm:spPr/>
      <dgm:t>
        <a:bodyPr/>
        <a:lstStyle/>
        <a:p>
          <a:endParaRPr lang="ru-RU"/>
        </a:p>
      </dgm:t>
    </dgm:pt>
    <dgm:pt modelId="{2682D337-2DE8-4960-9DF6-A4AB9E2733F6}" type="sibTrans" cxnId="{BB63C0C4-68FC-4B60-9AFF-A3EF5B9B1075}">
      <dgm:prSet/>
      <dgm:spPr/>
      <dgm:t>
        <a:bodyPr/>
        <a:lstStyle/>
        <a:p>
          <a:endParaRPr lang="ru-RU"/>
        </a:p>
      </dgm:t>
    </dgm:pt>
    <dgm:pt modelId="{A5EE316D-052F-4B3D-905B-53059138CA26}">
      <dgm:prSet phldrT="[Текст]"/>
      <dgm:spPr/>
      <dgm:t>
        <a:bodyPr/>
        <a:lstStyle/>
        <a:p>
          <a:r>
            <a:rPr lang="ru-RU" dirty="0" smtClean="0"/>
            <a:t>Промежуточный этап</a:t>
          </a:r>
          <a:endParaRPr lang="ru-RU" dirty="0"/>
        </a:p>
      </dgm:t>
    </dgm:pt>
    <dgm:pt modelId="{4CB547E5-D6CE-4826-9191-31552CADBB9D}" type="parTrans" cxnId="{1F394AE3-B189-4CAF-8ADD-6014CAD48882}">
      <dgm:prSet/>
      <dgm:spPr/>
      <dgm:t>
        <a:bodyPr/>
        <a:lstStyle/>
        <a:p>
          <a:endParaRPr lang="ru-RU"/>
        </a:p>
      </dgm:t>
    </dgm:pt>
    <dgm:pt modelId="{621DC479-39D4-4041-90E6-BBD9678D2E09}" type="sibTrans" cxnId="{1F394AE3-B189-4CAF-8ADD-6014CAD48882}">
      <dgm:prSet/>
      <dgm:spPr/>
      <dgm:t>
        <a:bodyPr/>
        <a:lstStyle/>
        <a:p>
          <a:endParaRPr lang="ru-RU"/>
        </a:p>
      </dgm:t>
    </dgm:pt>
    <dgm:pt modelId="{6763E917-3403-46DA-978A-46C423489043}">
      <dgm:prSet phldrT="[Текст]"/>
      <dgm:spPr/>
      <dgm:t>
        <a:bodyPr/>
        <a:lstStyle/>
        <a:p>
          <a:r>
            <a:rPr lang="ru-RU" dirty="0" smtClean="0"/>
            <a:t>Итоговый этап</a:t>
          </a:r>
          <a:endParaRPr lang="ru-RU" dirty="0"/>
        </a:p>
      </dgm:t>
    </dgm:pt>
    <dgm:pt modelId="{2A4D0D36-6A72-4788-93F8-80368FC46737}" type="parTrans" cxnId="{E34B0DB2-8D64-468E-B8F0-B5F93B9FE6AB}">
      <dgm:prSet/>
      <dgm:spPr/>
      <dgm:t>
        <a:bodyPr/>
        <a:lstStyle/>
        <a:p>
          <a:endParaRPr lang="ru-RU"/>
        </a:p>
      </dgm:t>
    </dgm:pt>
    <dgm:pt modelId="{B533FAB6-04F9-4872-93BA-34802A37F5FE}" type="sibTrans" cxnId="{E34B0DB2-8D64-468E-B8F0-B5F93B9FE6AB}">
      <dgm:prSet/>
      <dgm:spPr/>
      <dgm:t>
        <a:bodyPr/>
        <a:lstStyle/>
        <a:p>
          <a:endParaRPr lang="ru-RU"/>
        </a:p>
      </dgm:t>
    </dgm:pt>
    <dgm:pt modelId="{298F4A6E-54B0-404B-812B-4E9537FCAA93}" type="pres">
      <dgm:prSet presAssocID="{84E24A08-81B4-4797-973D-CF2D6A27FCFF}" presName="Name0" presStyleCnt="0">
        <dgm:presLayoutVars>
          <dgm:dir/>
          <dgm:animLvl val="lvl"/>
          <dgm:resizeHandles val="exact"/>
        </dgm:presLayoutVars>
      </dgm:prSet>
      <dgm:spPr/>
    </dgm:pt>
    <dgm:pt modelId="{C211DEFC-6A0E-432E-8529-D17615D0F8BA}" type="pres">
      <dgm:prSet presAssocID="{6763E917-3403-46DA-978A-46C423489043}" presName="boxAndChildren" presStyleCnt="0"/>
      <dgm:spPr/>
    </dgm:pt>
    <dgm:pt modelId="{B7DA912A-39A3-4BA3-9CF4-53C4171C0CE8}" type="pres">
      <dgm:prSet presAssocID="{6763E917-3403-46DA-978A-46C423489043}" presName="parentTextBox" presStyleLbl="node1" presStyleIdx="0" presStyleCnt="3"/>
      <dgm:spPr/>
    </dgm:pt>
    <dgm:pt modelId="{46B53FB1-F51D-44C1-84A2-C84FED7EC27D}" type="pres">
      <dgm:prSet presAssocID="{621DC479-39D4-4041-90E6-BBD9678D2E09}" presName="sp" presStyleCnt="0"/>
      <dgm:spPr/>
    </dgm:pt>
    <dgm:pt modelId="{9B189C7E-1F06-4350-BF56-7E5A31ECD20A}" type="pres">
      <dgm:prSet presAssocID="{A5EE316D-052F-4B3D-905B-53059138CA26}" presName="arrowAndChildren" presStyleCnt="0"/>
      <dgm:spPr/>
    </dgm:pt>
    <dgm:pt modelId="{AC678838-929C-4406-810C-2DA41AFA0343}" type="pres">
      <dgm:prSet presAssocID="{A5EE316D-052F-4B3D-905B-53059138CA26}" presName="parentTextArrow" presStyleLbl="node1" presStyleIdx="1" presStyleCnt="3"/>
      <dgm:spPr/>
    </dgm:pt>
    <dgm:pt modelId="{973AD8DD-EB43-415C-8670-5EA32B7328FF}" type="pres">
      <dgm:prSet presAssocID="{2682D337-2DE8-4960-9DF6-A4AB9E2733F6}" presName="sp" presStyleCnt="0"/>
      <dgm:spPr/>
    </dgm:pt>
    <dgm:pt modelId="{8E0CA904-64EA-41C8-9B7D-B45EEC69233A}" type="pres">
      <dgm:prSet presAssocID="{BF15425C-210C-4869-B28A-E9A59809D254}" presName="arrowAndChildren" presStyleCnt="0"/>
      <dgm:spPr/>
    </dgm:pt>
    <dgm:pt modelId="{3A47A1A4-A09B-49E8-B133-1832DE027AEE}" type="pres">
      <dgm:prSet presAssocID="{BF15425C-210C-4869-B28A-E9A59809D254}" presName="parentTextArrow" presStyleLbl="node1" presStyleIdx="2" presStyleCnt="3" custLinFactNeighborX="6583" custLinFactNeighborY="-1092"/>
      <dgm:spPr/>
    </dgm:pt>
  </dgm:ptLst>
  <dgm:cxnLst>
    <dgm:cxn modelId="{76AA5D79-A4AA-4D44-B877-B5ABF5C244B2}" type="presOf" srcId="{BF15425C-210C-4869-B28A-E9A59809D254}" destId="{3A47A1A4-A09B-49E8-B133-1832DE027AEE}" srcOrd="0" destOrd="0" presId="urn:microsoft.com/office/officeart/2005/8/layout/process4"/>
    <dgm:cxn modelId="{E34B0DB2-8D64-468E-B8F0-B5F93B9FE6AB}" srcId="{84E24A08-81B4-4797-973D-CF2D6A27FCFF}" destId="{6763E917-3403-46DA-978A-46C423489043}" srcOrd="2" destOrd="0" parTransId="{2A4D0D36-6A72-4788-93F8-80368FC46737}" sibTransId="{B533FAB6-04F9-4872-93BA-34802A37F5FE}"/>
    <dgm:cxn modelId="{EBA6B2C7-A564-4D2A-978F-B1CF2DD39ED3}" type="presOf" srcId="{84E24A08-81B4-4797-973D-CF2D6A27FCFF}" destId="{298F4A6E-54B0-404B-812B-4E9537FCAA93}" srcOrd="0" destOrd="0" presId="urn:microsoft.com/office/officeart/2005/8/layout/process4"/>
    <dgm:cxn modelId="{42F959C4-709F-4930-B364-CADAC1C14783}" type="presOf" srcId="{6763E917-3403-46DA-978A-46C423489043}" destId="{B7DA912A-39A3-4BA3-9CF4-53C4171C0CE8}" srcOrd="0" destOrd="0" presId="urn:microsoft.com/office/officeart/2005/8/layout/process4"/>
    <dgm:cxn modelId="{67B2C284-301E-46D5-9682-41450B553193}" type="presOf" srcId="{A5EE316D-052F-4B3D-905B-53059138CA26}" destId="{AC678838-929C-4406-810C-2DA41AFA0343}" srcOrd="0" destOrd="0" presId="urn:microsoft.com/office/officeart/2005/8/layout/process4"/>
    <dgm:cxn modelId="{1F394AE3-B189-4CAF-8ADD-6014CAD48882}" srcId="{84E24A08-81B4-4797-973D-CF2D6A27FCFF}" destId="{A5EE316D-052F-4B3D-905B-53059138CA26}" srcOrd="1" destOrd="0" parTransId="{4CB547E5-D6CE-4826-9191-31552CADBB9D}" sibTransId="{621DC479-39D4-4041-90E6-BBD9678D2E09}"/>
    <dgm:cxn modelId="{BB63C0C4-68FC-4B60-9AFF-A3EF5B9B1075}" srcId="{84E24A08-81B4-4797-973D-CF2D6A27FCFF}" destId="{BF15425C-210C-4869-B28A-E9A59809D254}" srcOrd="0" destOrd="0" parTransId="{028CE8B4-8017-4743-A26B-1EC2CD960525}" sibTransId="{2682D337-2DE8-4960-9DF6-A4AB9E2733F6}"/>
    <dgm:cxn modelId="{9B1628A7-1385-4C99-AC03-A39DFE872BF8}" type="presParOf" srcId="{298F4A6E-54B0-404B-812B-4E9537FCAA93}" destId="{C211DEFC-6A0E-432E-8529-D17615D0F8BA}" srcOrd="0" destOrd="0" presId="urn:microsoft.com/office/officeart/2005/8/layout/process4"/>
    <dgm:cxn modelId="{19D21A02-6599-4DA0-9361-BF576FBB67EA}" type="presParOf" srcId="{C211DEFC-6A0E-432E-8529-D17615D0F8BA}" destId="{B7DA912A-39A3-4BA3-9CF4-53C4171C0CE8}" srcOrd="0" destOrd="0" presId="urn:microsoft.com/office/officeart/2005/8/layout/process4"/>
    <dgm:cxn modelId="{E12EEB49-DD6B-4181-A202-966576EA2699}" type="presParOf" srcId="{298F4A6E-54B0-404B-812B-4E9537FCAA93}" destId="{46B53FB1-F51D-44C1-84A2-C84FED7EC27D}" srcOrd="1" destOrd="0" presId="urn:microsoft.com/office/officeart/2005/8/layout/process4"/>
    <dgm:cxn modelId="{E2542A71-B141-4E75-83D4-86F42DE1B271}" type="presParOf" srcId="{298F4A6E-54B0-404B-812B-4E9537FCAA93}" destId="{9B189C7E-1F06-4350-BF56-7E5A31ECD20A}" srcOrd="2" destOrd="0" presId="urn:microsoft.com/office/officeart/2005/8/layout/process4"/>
    <dgm:cxn modelId="{E4DFF640-DB7E-4B3D-903D-75E6A678D0F0}" type="presParOf" srcId="{9B189C7E-1F06-4350-BF56-7E5A31ECD20A}" destId="{AC678838-929C-4406-810C-2DA41AFA0343}" srcOrd="0" destOrd="0" presId="urn:microsoft.com/office/officeart/2005/8/layout/process4"/>
    <dgm:cxn modelId="{DF8800D0-320B-4F94-A5F9-DDB07775DCD8}" type="presParOf" srcId="{298F4A6E-54B0-404B-812B-4E9537FCAA93}" destId="{973AD8DD-EB43-415C-8670-5EA32B7328FF}" srcOrd="3" destOrd="0" presId="urn:microsoft.com/office/officeart/2005/8/layout/process4"/>
    <dgm:cxn modelId="{0A272640-3EFD-4F14-B1FF-1FA5E6E3EBD3}" type="presParOf" srcId="{298F4A6E-54B0-404B-812B-4E9537FCAA93}" destId="{8E0CA904-64EA-41C8-9B7D-B45EEC69233A}" srcOrd="4" destOrd="0" presId="urn:microsoft.com/office/officeart/2005/8/layout/process4"/>
    <dgm:cxn modelId="{98EFF08D-0364-4AB5-90D7-4452103B55F1}" type="presParOf" srcId="{8E0CA904-64EA-41C8-9B7D-B45EEC69233A}" destId="{3A47A1A4-A09B-49E8-B133-1832DE027AEE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50C09-B039-49BA-9896-B0CA2000321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173BC-520D-4291-9EEA-F310FAF4A3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173BC-520D-4291-9EEA-F310FAF4A3A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285728"/>
            <a:ext cx="7406640" cy="5715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МБДОУ детский сад комбинированного вида </a:t>
            </a:r>
            <a:br>
              <a:rPr lang="ru-RU" sz="2400" b="1" dirty="0" smtClean="0"/>
            </a:br>
            <a:r>
              <a:rPr lang="ru-RU" sz="2400" b="1" dirty="0" smtClean="0"/>
              <a:t>№ 21«Росинка»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214554"/>
            <a:ext cx="7406640" cy="428628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Тема: </a:t>
            </a:r>
            <a:r>
              <a:rPr lang="ru-RU" sz="3600" b="1" i="1" dirty="0" smtClean="0">
                <a:solidFill>
                  <a:schemeClr val="accent3"/>
                </a:solidFill>
              </a:rPr>
              <a:t>«Внедрение </a:t>
            </a:r>
            <a:r>
              <a:rPr lang="ru-RU" sz="3600" b="1" i="1" dirty="0" smtClean="0">
                <a:solidFill>
                  <a:schemeClr val="accent3"/>
                </a:solidFill>
              </a:rPr>
              <a:t>технологии мониторинга качества процесса музыкального образования дошкольников в ДОУ</a:t>
            </a:r>
            <a:r>
              <a:rPr lang="ru-RU" sz="3600" b="1" i="1" dirty="0" smtClean="0">
                <a:solidFill>
                  <a:schemeClr val="accent3"/>
                </a:solidFill>
              </a:rPr>
              <a:t>»</a:t>
            </a:r>
          </a:p>
          <a:p>
            <a:pPr algn="ctr"/>
            <a:endParaRPr lang="ru-RU" b="1" dirty="0" smtClean="0"/>
          </a:p>
          <a:p>
            <a:pPr algn="r"/>
            <a:endParaRPr lang="ru-RU" b="1" dirty="0" smtClean="0"/>
          </a:p>
          <a:p>
            <a:pPr algn="r"/>
            <a:endParaRPr lang="ru-RU" b="1" dirty="0" smtClean="0"/>
          </a:p>
          <a:p>
            <a:pPr algn="r"/>
            <a:r>
              <a:rPr lang="ru-RU" b="1" dirty="0" smtClean="0"/>
              <a:t>Старший воспитатель </a:t>
            </a:r>
          </a:p>
          <a:p>
            <a:pPr algn="r"/>
            <a:r>
              <a:rPr lang="ru-RU" b="1" dirty="0" smtClean="0"/>
              <a:t>Т.А. </a:t>
            </a:r>
            <a:r>
              <a:rPr lang="ru-RU" b="1" dirty="0" err="1" smtClean="0"/>
              <a:t>Грибкова</a:t>
            </a:r>
            <a:endParaRPr lang="ru-RU" b="1" dirty="0" smtClean="0"/>
          </a:p>
          <a:p>
            <a:pPr algn="r"/>
            <a:endParaRPr lang="ru-RU" b="1" dirty="0" smtClean="0"/>
          </a:p>
          <a:p>
            <a:pPr algn="r"/>
            <a:endParaRPr lang="ru-RU" b="1" dirty="0" smtClean="0"/>
          </a:p>
          <a:p>
            <a:pPr algn="r"/>
            <a:endParaRPr lang="ru-RU" b="1" dirty="0" smtClean="0"/>
          </a:p>
          <a:p>
            <a:pPr algn="ctr"/>
            <a:r>
              <a:rPr lang="ru-RU" sz="2100" b="1" dirty="0" smtClean="0"/>
              <a:t>Городской округ город Выкса</a:t>
            </a:r>
          </a:p>
          <a:p>
            <a:pPr algn="ctr"/>
            <a:r>
              <a:rPr lang="ru-RU" sz="2100" b="1" dirty="0" smtClean="0"/>
              <a:t>2013 год</a:t>
            </a:r>
            <a:endParaRPr lang="ru-RU" sz="2100" b="1" dirty="0" smtClean="0"/>
          </a:p>
          <a:p>
            <a:pPr algn="r"/>
            <a:endParaRPr lang="ru-RU" b="1" dirty="0" smtClean="0"/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428736"/>
            <a:ext cx="707236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 ВНИМАНИЕ!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Педагогический  мониторинг </a:t>
            </a:r>
            <a:r>
              <a:rPr lang="ru-RU" i="1" dirty="0" smtClean="0"/>
              <a:t>– </a:t>
            </a:r>
            <a:r>
              <a:rPr lang="ru-RU" i="1" dirty="0" smtClean="0">
                <a:solidFill>
                  <a:schemeClr val="tx2"/>
                </a:solidFill>
              </a:rPr>
              <a:t>это форма организации, сбора, хранения, обработки и распространения информации о деятельности педагогической системы, обеспечивающий слежение за ее состоянием, а так же дающая возможность прогноза развития педагогической системы.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 </a:t>
            </a:r>
            <a:r>
              <a:rPr lang="ru-RU" b="1" i="1" u="sng" dirty="0" smtClean="0">
                <a:solidFill>
                  <a:schemeClr val="accent3"/>
                </a:solidFill>
              </a:rPr>
              <a:t>Цель </a:t>
            </a:r>
            <a:r>
              <a:rPr lang="ru-RU" b="1" i="1" u="sng" dirty="0" smtClean="0">
                <a:solidFill>
                  <a:schemeClr val="accent3"/>
                </a:solidFill>
              </a:rPr>
              <a:t>данного мониторинга</a:t>
            </a:r>
            <a:r>
              <a:rPr lang="ru-RU" b="1" i="1" u="sng" dirty="0" smtClean="0">
                <a:solidFill>
                  <a:schemeClr val="accent3"/>
                </a:solidFill>
              </a:rPr>
              <a:t>: </a:t>
            </a:r>
            <a:r>
              <a:rPr lang="ru-RU" dirty="0" smtClean="0">
                <a:solidFill>
                  <a:schemeClr val="tx2"/>
                </a:solidFill>
              </a:rPr>
              <a:t>выявление степени соответствия результатов качества процесса музыкального образования дошкольников в контексте с ООП ДОУ.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Стартовый этап в ДОУ организован по нескольким блокам:</a:t>
            </a:r>
            <a:endParaRPr lang="ru-RU" sz="36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3116"/>
            <a:ext cx="7498080" cy="4105284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Нормативно-правовой.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Методический.</a:t>
            </a:r>
          </a:p>
          <a:p>
            <a:r>
              <a:rPr lang="ru-RU" b="1" dirty="0" err="1" smtClean="0">
                <a:solidFill>
                  <a:schemeClr val="tx2"/>
                </a:solidFill>
              </a:rPr>
              <a:t>Диагностико</a:t>
            </a:r>
            <a:r>
              <a:rPr lang="ru-RU" b="1" dirty="0" smtClean="0">
                <a:solidFill>
                  <a:schemeClr val="tx2"/>
                </a:solidFill>
              </a:rPr>
              <a:t> – итоговый. </a:t>
            </a:r>
            <a:endParaRPr lang="ru-RU" b="1" dirty="0" smtClean="0">
              <a:solidFill>
                <a:schemeClr val="tx2"/>
              </a:solidFill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</a:rPr>
              <a:t>Распространение информации о качестве музыкального образования детей.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071546"/>
            <a:ext cx="749808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u="sng" dirty="0" smtClean="0">
                <a:solidFill>
                  <a:schemeClr val="accent3"/>
                </a:solidFill>
              </a:rPr>
              <a:t>Нормативно-правовой блок.</a:t>
            </a:r>
            <a:r>
              <a:rPr lang="ru-RU" sz="4400" u="sng" dirty="0" smtClean="0">
                <a:solidFill>
                  <a:schemeClr val="accent3"/>
                </a:solidFill>
              </a:rPr>
              <a:t> </a:t>
            </a:r>
            <a:r>
              <a:rPr lang="ru-RU" sz="4400" u="sng" dirty="0" smtClean="0">
                <a:solidFill>
                  <a:schemeClr val="accent3"/>
                </a:solidFill>
              </a:rPr>
              <a:t/>
            </a:r>
            <a:br>
              <a:rPr lang="ru-RU" sz="4400" u="sng" dirty="0" smtClean="0">
                <a:solidFill>
                  <a:schemeClr val="accent3"/>
                </a:solidFill>
              </a:rPr>
            </a:br>
            <a:endParaRPr lang="ru-RU" u="sng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71678"/>
            <a:ext cx="7498080" cy="41767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 smtClean="0">
                <a:solidFill>
                  <a:schemeClr val="tx2"/>
                </a:solidFill>
              </a:rPr>
              <a:t>1. Приказы заведующего: 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smtClean="0"/>
              <a:t>     «О внедрении </a:t>
            </a:r>
            <a:r>
              <a:rPr lang="ru-RU" sz="2000" dirty="0" smtClean="0"/>
              <a:t>в  практику ДОУ </a:t>
            </a:r>
            <a:r>
              <a:rPr lang="ru-RU" sz="2000" dirty="0" smtClean="0"/>
              <a:t>технологии </a:t>
            </a:r>
            <a:r>
              <a:rPr lang="ru-RU" sz="2000" dirty="0" smtClean="0"/>
              <a:t>мониторинга качества процесса музыкального образования </a:t>
            </a:r>
            <a:r>
              <a:rPr lang="ru-RU" sz="2000" dirty="0" smtClean="0"/>
              <a:t>дошкольников»;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smtClean="0"/>
              <a:t>     «О создании  Творческой группы»;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 smtClean="0"/>
              <a:t>      «О создании Службы мониторинга».</a:t>
            </a:r>
          </a:p>
          <a:p>
            <a:pPr>
              <a:buNone/>
            </a:pPr>
            <a:r>
              <a:rPr lang="ru-RU" sz="2000" i="1" dirty="0" smtClean="0"/>
              <a:t>2</a:t>
            </a:r>
            <a:r>
              <a:rPr lang="ru-RU" sz="2000" dirty="0" smtClean="0"/>
              <a:t>. </a:t>
            </a:r>
            <a:r>
              <a:rPr lang="ru-RU" sz="2000" i="1" dirty="0" smtClean="0">
                <a:solidFill>
                  <a:schemeClr val="tx2"/>
                </a:solidFill>
              </a:rPr>
              <a:t>Разработаны: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«Положение </a:t>
            </a:r>
            <a:r>
              <a:rPr lang="ru-RU" sz="2000" dirty="0" smtClean="0"/>
              <a:t>о службе мониторинга (СМ) качества системы музыкального образования детей в ДОУ</a:t>
            </a:r>
            <a:r>
              <a:rPr lang="ru-RU" sz="2000" dirty="0" smtClean="0"/>
              <a:t>»;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«</a:t>
            </a:r>
            <a:r>
              <a:rPr lang="ru-RU" sz="2000" dirty="0" smtClean="0"/>
              <a:t>Положение о творческой </a:t>
            </a:r>
            <a:r>
              <a:rPr lang="ru-RU" sz="2000" dirty="0" smtClean="0"/>
              <a:t>группе (ТГ)  </a:t>
            </a:r>
            <a:r>
              <a:rPr lang="ru-RU" sz="2000" dirty="0" smtClean="0"/>
              <a:t>педагогов </a:t>
            </a:r>
            <a:r>
              <a:rPr lang="ru-RU" sz="2000" dirty="0" smtClean="0"/>
              <a:t>ДОУ.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solidFill>
                  <a:schemeClr val="accent3"/>
                </a:solidFill>
              </a:rPr>
              <a:t>Методический</a:t>
            </a:r>
            <a:r>
              <a:rPr lang="ru-RU" sz="4000" u="sng" dirty="0" smtClean="0">
                <a:solidFill>
                  <a:schemeClr val="accent3"/>
                </a:solidFill>
              </a:rPr>
              <a:t>.</a:t>
            </a:r>
            <a:endParaRPr lang="ru-RU" sz="4000" u="sng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439103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/>
                </a:solidFill>
              </a:rPr>
              <a:t>Учебно-методический семинар для педагогов.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Анкетирование </a:t>
            </a:r>
            <a:r>
              <a:rPr lang="ru-RU" sz="3600" dirty="0" smtClean="0">
                <a:solidFill>
                  <a:schemeClr val="tx2"/>
                </a:solidFill>
              </a:rPr>
              <a:t>педагогов, родителей и </a:t>
            </a:r>
            <a:r>
              <a:rPr lang="ru-RU" sz="3600" dirty="0" smtClean="0">
                <a:solidFill>
                  <a:schemeClr val="tx2"/>
                </a:solidFill>
              </a:rPr>
              <a:t>детей.</a:t>
            </a:r>
          </a:p>
          <a:p>
            <a:r>
              <a:rPr lang="ru-RU" sz="3600" dirty="0" smtClean="0">
                <a:solidFill>
                  <a:schemeClr val="tx2"/>
                </a:solidFill>
              </a:rPr>
              <a:t>Заседания </a:t>
            </a:r>
            <a:r>
              <a:rPr lang="ru-RU" sz="3600" dirty="0" smtClean="0">
                <a:solidFill>
                  <a:schemeClr val="tx2"/>
                </a:solidFill>
              </a:rPr>
              <a:t>Службы </a:t>
            </a:r>
            <a:r>
              <a:rPr lang="ru-RU" sz="3600" dirty="0" smtClean="0">
                <a:solidFill>
                  <a:schemeClr val="tx2"/>
                </a:solidFill>
              </a:rPr>
              <a:t>мониторинга и Творческой группы.</a:t>
            </a:r>
            <a:endParaRPr lang="ru-RU" sz="36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err="1" smtClean="0">
                <a:solidFill>
                  <a:schemeClr val="accent3"/>
                </a:solidFill>
              </a:rPr>
              <a:t>Диагностико</a:t>
            </a:r>
            <a:r>
              <a:rPr lang="ru-RU" sz="3600" b="1" dirty="0" smtClean="0">
                <a:solidFill>
                  <a:schemeClr val="accent3"/>
                </a:solidFill>
              </a:rPr>
              <a:t> – </a:t>
            </a:r>
            <a:r>
              <a:rPr lang="ru-RU" sz="3600" b="1" dirty="0" smtClean="0">
                <a:solidFill>
                  <a:schemeClr val="accent3"/>
                </a:solidFill>
              </a:rPr>
              <a:t>итоговый </a:t>
            </a:r>
            <a:br>
              <a:rPr lang="ru-RU" sz="3600" b="1" dirty="0" smtClean="0">
                <a:solidFill>
                  <a:schemeClr val="accent3"/>
                </a:solidFill>
              </a:rPr>
            </a:br>
            <a:r>
              <a:rPr lang="ru-RU" sz="3600" b="1" dirty="0" smtClean="0">
                <a:solidFill>
                  <a:schemeClr val="accent3"/>
                </a:solidFill>
              </a:rPr>
              <a:t>(стартовый этап). </a:t>
            </a:r>
            <a:endParaRPr lang="ru-RU" sz="3600" dirty="0">
              <a:solidFill>
                <a:schemeClr val="accent3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57232"/>
            <a:ext cx="7498080" cy="56040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100" b="1" dirty="0" smtClean="0">
                <a:solidFill>
                  <a:schemeClr val="accent3"/>
                </a:solidFill>
              </a:rPr>
              <a:t>Распространение информации о качестве музыкального образования детей.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Методический час.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Родительские собрания.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Информационные стенды.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РМО музыкальных руководителей.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Сайт ДОУ.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928670"/>
          <a:ext cx="772003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444</TotalTime>
  <Words>238</Words>
  <PresentationFormat>Экран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МБДОУ детский сад комбинированного вида  № 21«Росинка»</vt:lpstr>
      <vt:lpstr>Слайд 2</vt:lpstr>
      <vt:lpstr>Слайд 3</vt:lpstr>
      <vt:lpstr>Стартовый этап в ДОУ организован по нескольким блокам:</vt:lpstr>
      <vt:lpstr>Нормативно-правовой блок.  </vt:lpstr>
      <vt:lpstr>Методический.</vt:lpstr>
      <vt:lpstr>Диагностико – итоговый  (стартовый этап). </vt:lpstr>
      <vt:lpstr>Распространение информации о качестве музыкального образования детей.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Росинка</cp:lastModifiedBy>
  <cp:revision>46</cp:revision>
  <dcterms:modified xsi:type="dcterms:W3CDTF">2013-10-18T10:59:42Z</dcterms:modified>
</cp:coreProperties>
</file>