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7" r:id="rId3"/>
    <p:sldId id="335" r:id="rId4"/>
    <p:sldId id="338" r:id="rId5"/>
    <p:sldId id="341" r:id="rId6"/>
    <p:sldId id="300" r:id="rId7"/>
    <p:sldId id="322" r:id="rId8"/>
    <p:sldId id="257" r:id="rId9"/>
    <p:sldId id="291" r:id="rId10"/>
    <p:sldId id="265" r:id="rId11"/>
    <p:sldId id="303" r:id="rId12"/>
    <p:sldId id="343" r:id="rId13"/>
    <p:sldId id="342" r:id="rId14"/>
    <p:sldId id="344" r:id="rId15"/>
    <p:sldId id="292" r:id="rId16"/>
    <p:sldId id="286" r:id="rId17"/>
    <p:sldId id="287" r:id="rId18"/>
    <p:sldId id="301" r:id="rId19"/>
    <p:sldId id="285" r:id="rId20"/>
    <p:sldId id="332" r:id="rId21"/>
    <p:sldId id="315" r:id="rId22"/>
    <p:sldId id="272" r:id="rId23"/>
    <p:sldId id="294" r:id="rId24"/>
    <p:sldId id="340" r:id="rId25"/>
    <p:sldId id="316" r:id="rId26"/>
    <p:sldId id="346"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99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843" autoAdjust="0"/>
    <p:restoredTop sz="94660"/>
  </p:normalViewPr>
  <p:slideViewPr>
    <p:cSldViewPr>
      <p:cViewPr>
        <p:scale>
          <a:sx n="90" d="100"/>
          <a:sy n="90" d="100"/>
        </p:scale>
        <p:origin x="-432" y="528"/>
      </p:cViewPr>
      <p:guideLst>
        <p:guide orient="horz" pos="2160"/>
        <p:guide pos="2880"/>
      </p:guideLst>
    </p:cSldViewPr>
  </p:slideViewPr>
  <p:notesTextViewPr>
    <p:cViewPr>
      <p:scale>
        <a:sx n="100" d="100"/>
        <a:sy n="100" d="100"/>
      </p:scale>
      <p:origin x="0" y="0"/>
    </p:cViewPr>
  </p:notesTextViewPr>
  <p:sorterViewPr>
    <p:cViewPr>
      <p:scale>
        <a:sx n="84" d="100"/>
        <a:sy n="84"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7198570-9641-4C59-97AC-EA442B9B7814}" type="datetimeFigureOut">
              <a:rPr lang="ru-RU" smtClean="0"/>
              <a:pPr/>
              <a:t>13.12.2012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B97AC3-D6BB-4E52-B587-001F92A069D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198570-9641-4C59-97AC-EA442B9B7814}" type="datetimeFigureOut">
              <a:rPr lang="ru-RU" smtClean="0"/>
              <a:pPr/>
              <a:t>13.12.2012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B97AC3-D6BB-4E52-B587-001F92A069D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198570-9641-4C59-97AC-EA442B9B7814}" type="datetimeFigureOut">
              <a:rPr lang="ru-RU" smtClean="0"/>
              <a:pPr/>
              <a:t>13.12.2012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B97AC3-D6BB-4E52-B587-001F92A069D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198570-9641-4C59-97AC-EA442B9B7814}" type="datetimeFigureOut">
              <a:rPr lang="ru-RU" smtClean="0"/>
              <a:pPr/>
              <a:t>13.12.2012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B97AC3-D6BB-4E52-B587-001F92A069D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198570-9641-4C59-97AC-EA442B9B7814}" type="datetimeFigureOut">
              <a:rPr lang="ru-RU" smtClean="0"/>
              <a:pPr/>
              <a:t>13.12.2012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B97AC3-D6BB-4E52-B587-001F92A069D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7198570-9641-4C59-97AC-EA442B9B7814}" type="datetimeFigureOut">
              <a:rPr lang="ru-RU" smtClean="0"/>
              <a:pPr/>
              <a:t>13.12.2012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B97AC3-D6BB-4E52-B587-001F92A069D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7198570-9641-4C59-97AC-EA442B9B7814}" type="datetimeFigureOut">
              <a:rPr lang="ru-RU" smtClean="0"/>
              <a:pPr/>
              <a:t>13.12.2012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B97AC3-D6BB-4E52-B587-001F92A069D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198570-9641-4C59-97AC-EA442B9B7814}" type="datetimeFigureOut">
              <a:rPr lang="ru-RU" smtClean="0"/>
              <a:pPr/>
              <a:t>13.12.2012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B97AC3-D6BB-4E52-B587-001F92A069D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198570-9641-4C59-97AC-EA442B9B7814}" type="datetimeFigureOut">
              <a:rPr lang="ru-RU" smtClean="0"/>
              <a:pPr/>
              <a:t>13.12.2012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B97AC3-D6BB-4E52-B587-001F92A069D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198570-9641-4C59-97AC-EA442B9B7814}" type="datetimeFigureOut">
              <a:rPr lang="ru-RU" smtClean="0"/>
              <a:pPr/>
              <a:t>13.12.2012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B97AC3-D6BB-4E52-B587-001F92A069D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198570-9641-4C59-97AC-EA442B9B7814}" type="datetimeFigureOut">
              <a:rPr lang="ru-RU" smtClean="0"/>
              <a:pPr/>
              <a:t>13.12.2012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B97AC3-D6BB-4E52-B587-001F92A069D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56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98570-9641-4C59-97AC-EA442B9B7814}" type="datetimeFigureOut">
              <a:rPr lang="ru-RU" smtClean="0"/>
              <a:pPr/>
              <a:t>13.12.2012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97AC3-D6BB-4E52-B587-001F92A069D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6.gif"/><Relationship Id="rId1" Type="http://schemas.openxmlformats.org/officeDocument/2006/relationships/slideLayout" Target="../slideLayouts/slideLayout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785926"/>
            <a:ext cx="7215238" cy="2857520"/>
          </a:xfrm>
        </p:spPr>
        <p:txBody>
          <a:bodyPr>
            <a:norm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Развитие и воспитание       детей младшего дошкольного возраста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игре</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8913" name="Picture 1" descr="C:\Users\1\Documents\маша\Дет картинки\0021.gif"/>
          <p:cNvPicPr>
            <a:picLocks noChangeAspect="1" noChangeArrowheads="1" noCrop="1"/>
          </p:cNvPicPr>
          <p:nvPr/>
        </p:nvPicPr>
        <p:blipFill>
          <a:blip r:embed="rId2"/>
          <a:srcRect/>
          <a:stretch>
            <a:fillRect/>
          </a:stretch>
        </p:blipFill>
        <p:spPr bwMode="auto">
          <a:xfrm flipH="1">
            <a:off x="7929586" y="428604"/>
            <a:ext cx="785818" cy="762000"/>
          </a:xfrm>
          <a:prstGeom prst="ellipse">
            <a:avLst/>
          </a:prstGeom>
          <a:ln>
            <a:noFill/>
          </a:ln>
          <a:effectLst>
            <a:softEdge rad="112500"/>
          </a:effectLst>
        </p:spPr>
      </p:pic>
      <p:pic>
        <p:nvPicPr>
          <p:cNvPr id="5" name="Picture 2" descr="C:\Users\1\Documents\маша\Дет картинки\8992ceed398bee3f3e53337957a0f780.jpg"/>
          <p:cNvPicPr>
            <a:picLocks noChangeAspect="1" noChangeArrowheads="1"/>
          </p:cNvPicPr>
          <p:nvPr/>
        </p:nvPicPr>
        <p:blipFill>
          <a:blip r:embed="rId3"/>
          <a:srcRect/>
          <a:stretch>
            <a:fillRect/>
          </a:stretch>
        </p:blipFill>
        <p:spPr bwMode="auto">
          <a:xfrm>
            <a:off x="500034" y="4143380"/>
            <a:ext cx="1636399" cy="2345038"/>
          </a:xfrm>
          <a:prstGeom prst="rect">
            <a:avLst/>
          </a:prstGeom>
          <a:noFill/>
        </p:spPr>
      </p:pic>
      <p:pic>
        <p:nvPicPr>
          <p:cNvPr id="6" name="Picture 1" descr="C:\Users\1\Documents\маша\Дет картинки\477.gif"/>
          <p:cNvPicPr>
            <a:picLocks noChangeAspect="1" noChangeArrowheads="1" noCrop="1"/>
          </p:cNvPicPr>
          <p:nvPr/>
        </p:nvPicPr>
        <p:blipFill>
          <a:blip r:embed="rId4"/>
          <a:srcRect/>
          <a:stretch>
            <a:fillRect/>
          </a:stretch>
        </p:blipFill>
        <p:spPr bwMode="auto">
          <a:xfrm>
            <a:off x="428596" y="285728"/>
            <a:ext cx="1333500" cy="1238250"/>
          </a:xfrm>
          <a:prstGeom prst="rect">
            <a:avLst/>
          </a:prstGeom>
          <a:noFill/>
        </p:spPr>
      </p:pic>
      <p:sp>
        <p:nvSpPr>
          <p:cNvPr id="9" name="Заголовок 1"/>
          <p:cNvSpPr txBox="1">
            <a:spLocks/>
          </p:cNvSpPr>
          <p:nvPr/>
        </p:nvSpPr>
        <p:spPr>
          <a:xfrm>
            <a:off x="6215074" y="5357826"/>
            <a:ext cx="2357454" cy="1000132"/>
          </a:xfrm>
          <a:prstGeom prst="rect">
            <a:avLst/>
          </a:prstGeom>
        </p:spPr>
        <p:txBody>
          <a:bodyPr vert="horz" lIns="91440" tIns="45720" rIns="91440" bIns="45720" rtlCol="0" anchor="ctr">
            <a:noAutofit/>
          </a:bodyPr>
          <a:lstStyle/>
          <a:p>
            <a:pPr lvl="0" algn="ctr">
              <a:spcBef>
                <a:spcPct val="0"/>
              </a:spcBef>
              <a:defRPr/>
            </a:pPr>
            <a:r>
              <a:rPr kumimoji="0" lang="ru-RU" sz="1600" b="0" i="0" u="none" strike="noStrike" kern="1200" cap="none" spc="0" normalizeH="0" baseline="0" noProof="0" dirty="0" smtClean="0">
                <a:ln>
                  <a:noFill/>
                </a:ln>
                <a:solidFill>
                  <a:schemeClr val="tx2">
                    <a:lumMod val="60000"/>
                    <a:lumOff val="40000"/>
                  </a:schemeClr>
                </a:solidFill>
                <a:effectLst/>
                <a:uLnTx/>
                <a:uFillTx/>
                <a:latin typeface="Times New Roman" pitchFamily="18" charset="0"/>
                <a:ea typeface="+mj-ea"/>
                <a:cs typeface="Times New Roman" pitchFamily="18" charset="0"/>
              </a:rPr>
              <a:t>Воспитатели:</a:t>
            </a:r>
            <a:br>
              <a:rPr kumimoji="0" lang="ru-RU" sz="1600" b="0" i="0" u="none" strike="noStrike" kern="1200" cap="none" spc="0" normalizeH="0" baseline="0" noProof="0" dirty="0" smtClean="0">
                <a:ln>
                  <a:noFill/>
                </a:ln>
                <a:solidFill>
                  <a:schemeClr val="tx2">
                    <a:lumMod val="60000"/>
                    <a:lumOff val="40000"/>
                  </a:schemeClr>
                </a:solidFill>
                <a:effectLst/>
                <a:uLnTx/>
                <a:uFillTx/>
                <a:latin typeface="Times New Roman" pitchFamily="18" charset="0"/>
                <a:ea typeface="+mj-ea"/>
                <a:cs typeface="Times New Roman" pitchFamily="18" charset="0"/>
              </a:rPr>
            </a:br>
            <a:r>
              <a:rPr kumimoji="0" lang="ru-RU" sz="1600" b="0" i="0" u="none" strike="noStrike" kern="1200" cap="none" spc="0" normalizeH="0" baseline="0" noProof="0" dirty="0" smtClean="0">
                <a:ln>
                  <a:noFill/>
                </a:ln>
                <a:solidFill>
                  <a:schemeClr val="tx2">
                    <a:lumMod val="60000"/>
                    <a:lumOff val="40000"/>
                  </a:schemeClr>
                </a:solidFill>
                <a:effectLst/>
                <a:uLnTx/>
                <a:uFillTx/>
                <a:latin typeface="Times New Roman" pitchFamily="18" charset="0"/>
                <a:ea typeface="+mj-ea"/>
                <a:cs typeface="Times New Roman" pitchFamily="18" charset="0"/>
              </a:rPr>
              <a:t>Добрынина В.Д</a:t>
            </a:r>
            <a:r>
              <a:rPr lang="ru-RU" sz="1600" dirty="0" smtClean="0">
                <a:solidFill>
                  <a:schemeClr val="tx2">
                    <a:lumMod val="60000"/>
                    <a:lumOff val="40000"/>
                  </a:schemeClr>
                </a:solidFill>
                <a:latin typeface="Times New Roman" pitchFamily="18" charset="0"/>
                <a:ea typeface="+mj-ea"/>
                <a:cs typeface="Times New Roman" pitchFamily="18" charset="0"/>
              </a:rPr>
              <a:t>. Постникова М.В,</a:t>
            </a:r>
            <a:br>
              <a:rPr lang="ru-RU" sz="1600" dirty="0" smtClean="0">
                <a:solidFill>
                  <a:schemeClr val="tx2">
                    <a:lumMod val="60000"/>
                    <a:lumOff val="40000"/>
                  </a:schemeClr>
                </a:solidFill>
                <a:latin typeface="Times New Roman" pitchFamily="18" charset="0"/>
                <a:ea typeface="+mj-ea"/>
                <a:cs typeface="Times New Roman" pitchFamily="18" charset="0"/>
              </a:rPr>
            </a:br>
            <a:r>
              <a:rPr kumimoji="0" lang="ru-RU" sz="1600" b="0" i="0" u="none" strike="noStrike" kern="1200" cap="none" spc="0" normalizeH="0" baseline="0" noProof="0" dirty="0" smtClean="0">
                <a:ln>
                  <a:noFill/>
                </a:ln>
                <a:solidFill>
                  <a:schemeClr val="tx2">
                    <a:lumMod val="60000"/>
                    <a:lumOff val="40000"/>
                  </a:schemeClr>
                </a:solidFill>
                <a:effectLst/>
                <a:uLnTx/>
                <a:uFillTx/>
                <a:latin typeface="Times New Roman" pitchFamily="18" charset="0"/>
                <a:ea typeface="+mj-ea"/>
                <a:cs typeface="Times New Roman" pitchFamily="18" charset="0"/>
              </a:rPr>
              <a:t/>
            </a:r>
            <a:br>
              <a:rPr kumimoji="0" lang="ru-RU" sz="1600" b="0" i="0" u="none" strike="noStrike" kern="1200" cap="none" spc="0" normalizeH="0" baseline="0" noProof="0" dirty="0" smtClean="0">
                <a:ln>
                  <a:noFill/>
                </a:ln>
                <a:solidFill>
                  <a:schemeClr val="tx2">
                    <a:lumMod val="60000"/>
                    <a:lumOff val="40000"/>
                  </a:schemeClr>
                </a:solidFill>
                <a:effectLst/>
                <a:uLnTx/>
                <a:uFillTx/>
                <a:latin typeface="Times New Roman" pitchFamily="18" charset="0"/>
                <a:ea typeface="+mj-ea"/>
                <a:cs typeface="Times New Roman" pitchFamily="18" charset="0"/>
              </a:rPr>
            </a:br>
            <a:endParaRPr kumimoji="0" lang="ru-RU" sz="1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8" name="Прямоугольник 7"/>
          <p:cNvSpPr/>
          <p:nvPr/>
        </p:nvSpPr>
        <p:spPr>
          <a:xfrm>
            <a:off x="2285984" y="357166"/>
            <a:ext cx="4572000" cy="1200329"/>
          </a:xfrm>
          <a:prstGeom prst="rect">
            <a:avLst/>
          </a:prstGeom>
        </p:spPr>
        <p:txBody>
          <a:bodyPr>
            <a:spAutoFit/>
          </a:bodyPr>
          <a:lstStyle/>
          <a:p>
            <a:pPr algn="ctr"/>
            <a:r>
              <a:rPr lang="ru-RU" dirty="0" smtClean="0">
                <a:solidFill>
                  <a:schemeClr val="tx2">
                    <a:lumMod val="60000"/>
                    <a:lumOff val="40000"/>
                  </a:schemeClr>
                </a:solidFill>
              </a:rPr>
              <a:t>Муниципальное бюджетное дошкольное образовательное учреждение</a:t>
            </a:r>
          </a:p>
          <a:p>
            <a:pPr algn="ctr"/>
            <a:r>
              <a:rPr lang="ru-RU" dirty="0" smtClean="0">
                <a:solidFill>
                  <a:schemeClr val="tx2">
                    <a:lumMod val="60000"/>
                    <a:lumOff val="40000"/>
                  </a:schemeClr>
                </a:solidFill>
              </a:rPr>
              <a:t>Центр развития ребенка – детский сад №89 «Парус» городского округа «город Якутск»</a:t>
            </a:r>
            <a:endParaRPr lang="ru-RU"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572560" cy="6286544"/>
          </a:xfrm>
        </p:spPr>
        <p:txBody>
          <a:bodyPr>
            <a:noAutofit/>
          </a:bodyPr>
          <a:lstStyle/>
          <a:p>
            <a:pPr>
              <a:spcBef>
                <a:spcPts val="0"/>
              </a:spcBef>
              <a:buNone/>
            </a:pPr>
            <a:r>
              <a:rPr lang="ru-RU" sz="1600" b="1" dirty="0" smtClean="0">
                <a:solidFill>
                  <a:srgbClr val="002060"/>
                </a:solidFill>
                <a:latin typeface="Times New Roman" pitchFamily="18" charset="0"/>
                <a:cs typeface="Times New Roman" pitchFamily="18" charset="0"/>
              </a:rPr>
              <a:t>  </a:t>
            </a:r>
          </a:p>
          <a:p>
            <a:pPr algn="just">
              <a:spcBef>
                <a:spcPts val="0"/>
              </a:spcBef>
              <a:buNone/>
            </a:pPr>
            <a:r>
              <a:rPr lang="ru-RU" sz="2000" b="1" dirty="0" smtClean="0">
                <a:solidFill>
                  <a:srgbClr val="00206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На границе раннего и дошкольного детства возникают первые виды детских игр. </a:t>
            </a:r>
          </a:p>
          <a:p>
            <a:pPr algn="just">
              <a:spcBef>
                <a:spcPts val="0"/>
              </a:spcBef>
              <a:buNone/>
            </a:pPr>
            <a:r>
              <a:rPr lang="ru-RU" sz="2400" dirty="0" smtClean="0">
                <a:solidFill>
                  <a:srgbClr val="002060"/>
                </a:solidFill>
                <a:latin typeface="Times New Roman" pitchFamily="18" charset="0"/>
                <a:cs typeface="Times New Roman" pitchFamily="18" charset="0"/>
              </a:rPr>
              <a:t>		Один из видов игры этого периода становится образно-ролевая игра. В ней ребенок воображает себя кем угодно и чем угодно и действует в соответствии с этим образом. </a:t>
            </a:r>
          </a:p>
          <a:p>
            <a:pPr algn="just">
              <a:spcBef>
                <a:spcPts val="0"/>
              </a:spcBef>
              <a:buNone/>
            </a:pPr>
            <a:r>
              <a:rPr lang="ru-RU" sz="2400" dirty="0" smtClean="0">
                <a:solidFill>
                  <a:srgbClr val="002060"/>
                </a:solidFill>
                <a:latin typeface="Times New Roman" pitchFamily="18" charset="0"/>
                <a:cs typeface="Times New Roman" pitchFamily="18" charset="0"/>
              </a:rPr>
              <a:t>      	Обязательное условие для развертывания такой игры – яркое, запоминающееся впечатление, которое вызвало у него сильный эмоциональный отклик.</a:t>
            </a:r>
          </a:p>
          <a:p>
            <a:pPr algn="just">
              <a:spcBef>
                <a:spcPts val="0"/>
              </a:spcBef>
              <a:buNone/>
            </a:pPr>
            <a:r>
              <a:rPr lang="ru-RU" sz="2400" dirty="0" smtClean="0">
                <a:solidFill>
                  <a:srgbClr val="002060"/>
                </a:solidFill>
                <a:latin typeface="Times New Roman" pitchFamily="18" charset="0"/>
                <a:cs typeface="Times New Roman" pitchFamily="18" charset="0"/>
              </a:rPr>
              <a:t>     	Образно-ролевая игра является источником сюжетно-ролевой игры, которая ярко проявляется с середины дошкольного периода.</a:t>
            </a:r>
          </a:p>
          <a:p>
            <a:pPr>
              <a:spcBef>
                <a:spcPts val="0"/>
              </a:spcBef>
              <a:buNone/>
            </a:pPr>
            <a:endParaRPr lang="ru-RU" sz="2000" dirty="0" smtClean="0">
              <a:solidFill>
                <a:srgbClr val="002060"/>
              </a:solidFill>
              <a:latin typeface="Times New Roman" pitchFamily="18" charset="0"/>
              <a:cs typeface="Times New Roman" pitchFamily="18" charset="0"/>
            </a:endParaRPr>
          </a:p>
          <a:p>
            <a:pPr>
              <a:spcBef>
                <a:spcPts val="0"/>
              </a:spcBef>
              <a:buNone/>
            </a:pPr>
            <a:r>
              <a:rPr lang="ru-RU" sz="2000" dirty="0" smtClean="0">
                <a:solidFill>
                  <a:srgbClr val="002060"/>
                </a:solidFill>
                <a:latin typeface="Times New Roman" pitchFamily="18" charset="0"/>
                <a:cs typeface="Times New Roman" pitchFamily="18" charset="0"/>
              </a:rPr>
              <a:t>       </a:t>
            </a:r>
          </a:p>
        </p:txBody>
      </p:sp>
      <p:pic>
        <p:nvPicPr>
          <p:cNvPr id="27649" name="Picture 1" descr="C:\Users\1\Documents\маша\Дет картинки\94065.gif"/>
          <p:cNvPicPr>
            <a:picLocks noChangeAspect="1" noChangeArrowheads="1" noCrop="1"/>
          </p:cNvPicPr>
          <p:nvPr/>
        </p:nvPicPr>
        <p:blipFill>
          <a:blip r:embed="rId2"/>
          <a:srcRect/>
          <a:stretch>
            <a:fillRect/>
          </a:stretch>
        </p:blipFill>
        <p:spPr bwMode="auto">
          <a:xfrm>
            <a:off x="7572396" y="4286256"/>
            <a:ext cx="1214446" cy="1035475"/>
          </a:xfrm>
          <a:prstGeom prst="rect">
            <a:avLst/>
          </a:prstGeom>
          <a:noFill/>
        </p:spPr>
      </p:pic>
      <p:pic>
        <p:nvPicPr>
          <p:cNvPr id="4" name="Picture 2" descr="C:\Documents and Settings\TiTo\Рабочий стол\вера\Новая папка\SAM_0266.JPG"/>
          <p:cNvPicPr>
            <a:picLocks noChangeAspect="1" noChangeArrowheads="1"/>
          </p:cNvPicPr>
          <p:nvPr/>
        </p:nvPicPr>
        <p:blipFill>
          <a:blip r:embed="rId3" cstate="screen"/>
          <a:srcRect/>
          <a:stretch>
            <a:fillRect/>
          </a:stretch>
        </p:blipFill>
        <p:spPr bwMode="auto">
          <a:xfrm>
            <a:off x="3929058" y="4214818"/>
            <a:ext cx="3357586" cy="251818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86808" cy="4929222"/>
          </a:xfrm>
        </p:spPr>
        <p:txBody>
          <a:bodyPr>
            <a:normAutofit fontScale="25000" lnSpcReduction="20000"/>
          </a:bodyPr>
          <a:lstStyle/>
          <a:p>
            <a:pPr lvl="0">
              <a:buNone/>
            </a:pPr>
            <a:r>
              <a:rPr lang="ru-RU" dirty="0" smtClean="0">
                <a:solidFill>
                  <a:srgbClr val="002060"/>
                </a:solidFill>
                <a:latin typeface="Times New Roman" pitchFamily="18" charset="0"/>
                <a:cs typeface="Times New Roman" pitchFamily="18" charset="0"/>
              </a:rPr>
              <a:t> 		</a:t>
            </a:r>
            <a:r>
              <a:rPr lang="ru-RU" sz="9600" dirty="0" smtClean="0">
                <a:solidFill>
                  <a:srgbClr val="002060"/>
                </a:solidFill>
                <a:latin typeface="Times New Roman" pitchFamily="18" charset="0"/>
                <a:cs typeface="Times New Roman" pitchFamily="18" charset="0"/>
              </a:rPr>
              <a:t>Игра имеет  огромное значение для воспитания и развития личности. </a:t>
            </a:r>
          </a:p>
          <a:p>
            <a:pPr lvl="0">
              <a:buNone/>
            </a:pPr>
            <a:r>
              <a:rPr lang="ru-RU" sz="9600" dirty="0" smtClean="0">
                <a:solidFill>
                  <a:srgbClr val="002060"/>
                </a:solidFill>
                <a:latin typeface="Times New Roman" pitchFamily="18" charset="0"/>
                <a:cs typeface="Times New Roman" pitchFamily="18" charset="0"/>
              </a:rPr>
              <a:t>		В игру вовлекаются все стороны личности: ребенок двигается, говорит, воспринимает, думает; в процессе игры активно работают все его психические процессы: мышление, воображение, память, усиливаются эмоциональное и волевые проявления.</a:t>
            </a:r>
          </a:p>
          <a:p>
            <a:pPr lvl="0">
              <a:buNone/>
            </a:pPr>
            <a:r>
              <a:rPr lang="ru-RU" sz="9600" dirty="0" smtClean="0">
                <a:solidFill>
                  <a:srgbClr val="002060"/>
                </a:solidFill>
                <a:latin typeface="Times New Roman" pitchFamily="18" charset="0"/>
                <a:cs typeface="Times New Roman" pitchFamily="18" charset="0"/>
              </a:rPr>
              <a:t>		Игра выступает как важное средство воспитания.</a:t>
            </a:r>
          </a:p>
          <a:p>
            <a:pPr lvl="0">
              <a:buNone/>
            </a:pPr>
            <a:r>
              <a:rPr lang="ru-RU" sz="9600" dirty="0" smtClean="0">
                <a:solidFill>
                  <a:srgbClr val="002060"/>
                </a:solidFill>
                <a:latin typeface="Times New Roman" pitchFamily="18" charset="0"/>
                <a:cs typeface="Times New Roman" pitchFamily="18" charset="0"/>
              </a:rPr>
              <a:t>		Сюжетно-ролевая игра — это основной вид игры ребенка дошкольного возраста. </a:t>
            </a:r>
          </a:p>
          <a:p>
            <a:pPr lvl="0">
              <a:buNone/>
            </a:pPr>
            <a:r>
              <a:rPr lang="ru-RU" sz="9600" dirty="0" smtClean="0">
                <a:solidFill>
                  <a:srgbClr val="002060"/>
                </a:solidFill>
                <a:latin typeface="Times New Roman" pitchFamily="18" charset="0"/>
                <a:cs typeface="Times New Roman" pitchFamily="18" charset="0"/>
              </a:rPr>
              <a:t>		Основные черты игры: эмоциональная насыщенность и увлеченность детей, самостоятельность, активность, творчество. </a:t>
            </a:r>
          </a:p>
          <a:p>
            <a:pPr lvl="0">
              <a:buNone/>
            </a:pPr>
            <a:r>
              <a:rPr lang="ru-RU" sz="9600" dirty="0" smtClean="0">
                <a:solidFill>
                  <a:srgbClr val="002060"/>
                </a:solidFill>
                <a:latin typeface="Times New Roman" pitchFamily="18" charset="0"/>
                <a:cs typeface="Times New Roman" pitchFamily="18" charset="0"/>
              </a:rPr>
              <a:t>		Сюжетно-ролевые игры – это окружающий  его мир, жизнь  и деятельность взрослых и сверстников</a:t>
            </a:r>
          </a:p>
          <a:p>
            <a:pPr lvl="0" algn="just">
              <a:buNone/>
            </a:pPr>
            <a:endParaRPr lang="ru-RU" sz="6000" dirty="0" smtClean="0">
              <a:solidFill>
                <a:srgbClr val="002060"/>
              </a:solidFill>
              <a:latin typeface="Times New Roman" pitchFamily="18" charset="0"/>
              <a:cs typeface="Times New Roman" pitchFamily="18" charset="0"/>
            </a:endParaRPr>
          </a:p>
          <a:p>
            <a:pPr lvl="0" algn="just">
              <a:buNone/>
            </a:pPr>
            <a:endParaRPr lang="ru-RU" sz="2800" dirty="0" smtClean="0">
              <a:solidFill>
                <a:srgbClr val="002060"/>
              </a:solidFill>
              <a:latin typeface="Times New Roman" pitchFamily="18" charset="0"/>
              <a:cs typeface="Times New Roman" pitchFamily="18" charset="0"/>
            </a:endParaRPr>
          </a:p>
          <a:p>
            <a:pPr lvl="0" algn="just">
              <a:buNone/>
            </a:pPr>
            <a:endParaRPr lang="ru-RU" sz="2800" dirty="0" smtClean="0">
              <a:solidFill>
                <a:srgbClr val="002060"/>
              </a:solidFill>
              <a:latin typeface="Times New Roman" pitchFamily="18" charset="0"/>
              <a:cs typeface="Times New Roman" pitchFamily="18" charset="0"/>
            </a:endParaRPr>
          </a:p>
          <a:p>
            <a:pPr lvl="0" algn="just">
              <a:buNone/>
            </a:pPr>
            <a:endParaRPr lang="ru-RU" sz="2800" dirty="0" smtClean="0">
              <a:solidFill>
                <a:srgbClr val="002060"/>
              </a:solidFill>
              <a:latin typeface="Times New Roman" pitchFamily="18" charset="0"/>
              <a:cs typeface="Times New Roman" pitchFamily="18" charset="0"/>
            </a:endParaRPr>
          </a:p>
          <a:p>
            <a:pPr lvl="0" algn="just">
              <a:buNone/>
            </a:pPr>
            <a:endParaRPr lang="ru-RU" sz="2800" dirty="0" smtClean="0">
              <a:solidFill>
                <a:srgbClr val="002060"/>
              </a:solidFill>
              <a:latin typeface="Times New Roman" pitchFamily="18" charset="0"/>
              <a:cs typeface="Times New Roman" pitchFamily="18" charset="0"/>
            </a:endParaRPr>
          </a:p>
          <a:p>
            <a:pPr lvl="0" algn="just">
              <a:buNone/>
            </a:pPr>
            <a:r>
              <a:rPr lang="ru-RU" sz="2800" dirty="0" smtClean="0">
                <a:solidFill>
                  <a:srgbClr val="002060"/>
                </a:solidFill>
                <a:latin typeface="Times New Roman" pitchFamily="18" charset="0"/>
                <a:cs typeface="Times New Roman" pitchFamily="18" charset="0"/>
              </a:rPr>
              <a:t>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TiTo\Рабочий стол\вера\Новая папка\SAM_0289.JPG"/>
          <p:cNvPicPr>
            <a:picLocks noGrp="1" noChangeAspect="1" noChangeArrowheads="1"/>
          </p:cNvPicPr>
          <p:nvPr>
            <p:ph idx="1"/>
          </p:nvPr>
        </p:nvPicPr>
        <p:blipFill>
          <a:blip r:embed="rId2"/>
          <a:srcRect/>
          <a:stretch>
            <a:fillRect/>
          </a:stretch>
        </p:blipFill>
        <p:spPr bwMode="auto">
          <a:xfrm>
            <a:off x="857224" y="357166"/>
            <a:ext cx="6429420" cy="6237237"/>
          </a:xfrm>
          <a:prstGeom prst="rect">
            <a:avLst/>
          </a:prstGeom>
          <a:noFill/>
        </p:spPr>
      </p:pic>
      <p:pic>
        <p:nvPicPr>
          <p:cNvPr id="3075" name="Picture 3" descr="C:\Documents and Settings\TiTo\Рабочий стол\вера\Дет картинки\662003.gif"/>
          <p:cNvPicPr>
            <a:picLocks noChangeAspect="1" noChangeArrowheads="1" noCrop="1"/>
          </p:cNvPicPr>
          <p:nvPr/>
        </p:nvPicPr>
        <p:blipFill>
          <a:blip r:embed="rId3"/>
          <a:srcRect/>
          <a:stretch>
            <a:fillRect/>
          </a:stretch>
        </p:blipFill>
        <p:spPr bwMode="auto">
          <a:xfrm>
            <a:off x="7215206" y="357166"/>
            <a:ext cx="1762125" cy="13811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142984"/>
            <a:ext cx="8229600" cy="4525963"/>
          </a:xfrm>
        </p:spPr>
        <p:txBody>
          <a:bodyPr>
            <a:normAutofit fontScale="85000" lnSpcReduction="10000"/>
          </a:bodyPr>
          <a:lstStyle/>
          <a:p>
            <a:pPr lvl="0" algn="just">
              <a:buNone/>
            </a:pPr>
            <a:r>
              <a:rPr lang="ru-RU" dirty="0" smtClean="0">
                <a:solidFill>
                  <a:srgbClr val="002060"/>
                </a:solidFill>
                <a:latin typeface="Times New Roman" pitchFamily="18" charset="0"/>
                <a:cs typeface="Times New Roman" pitchFamily="18" charset="0"/>
              </a:rPr>
              <a:t>		Для каждой такой игры характерны</a:t>
            </a:r>
            <a:r>
              <a:rPr lang="ru-RU" dirty="0" smtClean="0"/>
              <a:t> </a:t>
            </a:r>
            <a:r>
              <a:rPr lang="ru-RU" dirty="0" smtClean="0">
                <a:solidFill>
                  <a:srgbClr val="002060"/>
                </a:solidFill>
                <a:latin typeface="Times New Roman" pitchFamily="18" charset="0"/>
                <a:cs typeface="Times New Roman" pitchFamily="18" charset="0"/>
              </a:rPr>
              <a:t>следующие  структурные компоненты: игровой замысел, сюжет или ее содержание, игровые действия, роль.</a:t>
            </a:r>
          </a:p>
          <a:p>
            <a:pPr lvl="0" algn="just">
              <a:buNone/>
            </a:pPr>
            <a:r>
              <a:rPr lang="ru-RU" dirty="0" smtClean="0">
                <a:solidFill>
                  <a:srgbClr val="002060"/>
                </a:solidFill>
                <a:latin typeface="Times New Roman" pitchFamily="18" charset="0"/>
                <a:cs typeface="Times New Roman" pitchFamily="18" charset="0"/>
              </a:rPr>
              <a:t>     	В играх проявляется творческое воображение ребенка, который учится оперировать предметами и игрушками как символами явления окружающей жизни, придумывает разнообразные комбинации превращения, через взятую на себя роль выходит из круга привычной повседневности и ощущает себя активным "участником жизни взрослых».</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TiTo\Рабочий стол\вера\Новая папка\SAM_0283.JPG"/>
          <p:cNvPicPr>
            <a:picLocks noChangeAspect="1" noChangeArrowheads="1"/>
          </p:cNvPicPr>
          <p:nvPr/>
        </p:nvPicPr>
        <p:blipFill>
          <a:blip r:embed="rId2" cstate="screen"/>
          <a:srcRect/>
          <a:stretch>
            <a:fillRect/>
          </a:stretch>
        </p:blipFill>
        <p:spPr bwMode="auto">
          <a:xfrm>
            <a:off x="5000628" y="3571876"/>
            <a:ext cx="3714776" cy="2857520"/>
          </a:xfrm>
          <a:prstGeom prst="rect">
            <a:avLst/>
          </a:prstGeom>
          <a:noFill/>
        </p:spPr>
      </p:pic>
      <p:pic>
        <p:nvPicPr>
          <p:cNvPr id="7" name="Picture 3" descr="C:\Documents and Settings\TiTo\Рабочий стол\вера\Новая папка\SAM_0277.JPG"/>
          <p:cNvPicPr>
            <a:picLocks noChangeAspect="1" noChangeArrowheads="1"/>
          </p:cNvPicPr>
          <p:nvPr/>
        </p:nvPicPr>
        <p:blipFill>
          <a:blip r:embed="rId3" cstate="screen"/>
          <a:srcRect/>
          <a:stretch>
            <a:fillRect/>
          </a:stretch>
        </p:blipFill>
        <p:spPr bwMode="auto">
          <a:xfrm>
            <a:off x="571472" y="285727"/>
            <a:ext cx="3786214" cy="2839661"/>
          </a:xfrm>
          <a:prstGeom prst="rect">
            <a:avLst/>
          </a:prstGeom>
          <a:noFill/>
        </p:spPr>
      </p:pic>
      <p:pic>
        <p:nvPicPr>
          <p:cNvPr id="9" name="Picture 4" descr="C:\Documents and Settings\TiTo\Рабочий стол\вера\Новая папка\SAM_0269.JPG"/>
          <p:cNvPicPr>
            <a:picLocks noGrp="1" noChangeAspect="1" noChangeArrowheads="1"/>
          </p:cNvPicPr>
          <p:nvPr>
            <p:ph idx="1"/>
          </p:nvPr>
        </p:nvPicPr>
        <p:blipFill>
          <a:blip r:embed="rId4" cstate="screen"/>
          <a:srcRect/>
          <a:stretch>
            <a:fillRect/>
          </a:stretch>
        </p:blipFill>
        <p:spPr bwMode="auto">
          <a:xfrm>
            <a:off x="571472" y="3571876"/>
            <a:ext cx="3810027" cy="2857520"/>
          </a:xfrm>
          <a:prstGeom prst="rect">
            <a:avLst/>
          </a:prstGeom>
          <a:noFill/>
        </p:spPr>
      </p:pic>
      <p:pic>
        <p:nvPicPr>
          <p:cNvPr id="10" name="Picture 5" descr="C:\Documents and Settings\TiTo\Рабочий стол\вера\Новая папка\SAM_0264.JPG"/>
          <p:cNvPicPr>
            <a:picLocks noChangeAspect="1" noChangeArrowheads="1"/>
          </p:cNvPicPr>
          <p:nvPr/>
        </p:nvPicPr>
        <p:blipFill>
          <a:blip r:embed="rId5" cstate="screen"/>
          <a:srcRect/>
          <a:stretch>
            <a:fillRect/>
          </a:stretch>
        </p:blipFill>
        <p:spPr bwMode="auto">
          <a:xfrm>
            <a:off x="5000628" y="285728"/>
            <a:ext cx="3714776" cy="292895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501122" cy="500066"/>
          </a:xfrm>
        </p:spPr>
        <p:txBody>
          <a:bodyPr/>
          <a:lstStyle/>
          <a:p>
            <a:pPr algn="ctr">
              <a:buNone/>
            </a:pPr>
            <a:r>
              <a:rPr lang="ru-RU" sz="2400" dirty="0" smtClean="0">
                <a:solidFill>
                  <a:srgbClr val="002060"/>
                </a:solidFill>
                <a:latin typeface="Times New Roman" pitchFamily="18" charset="0"/>
                <a:cs typeface="Times New Roman" pitchFamily="18" charset="0"/>
              </a:rPr>
              <a:t>Сюжетно-ролевые игры</a:t>
            </a:r>
            <a:r>
              <a:rPr lang="ru-RU" sz="2400" i="1" dirty="0" smtClean="0">
                <a:solidFill>
                  <a:srgbClr val="00206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различаются:</a:t>
            </a:r>
          </a:p>
          <a:p>
            <a:endParaRPr lang="ru-RU" dirty="0"/>
          </a:p>
        </p:txBody>
      </p:sp>
      <p:sp>
        <p:nvSpPr>
          <p:cNvPr id="5" name="Прямоугольник 4"/>
          <p:cNvSpPr/>
          <p:nvPr/>
        </p:nvSpPr>
        <p:spPr>
          <a:xfrm>
            <a:off x="642910" y="1357298"/>
            <a:ext cx="1928826" cy="5715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rgbClr val="002060"/>
              </a:solidFill>
              <a:latin typeface="Times New Roman" pitchFamily="18" charset="0"/>
              <a:cs typeface="Times New Roman" pitchFamily="18" charset="0"/>
            </a:endParaRPr>
          </a:p>
          <a:p>
            <a:pPr algn="ctr"/>
            <a:r>
              <a:rPr lang="ru-RU" dirty="0" smtClean="0">
                <a:solidFill>
                  <a:srgbClr val="002060"/>
                </a:solidFill>
                <a:latin typeface="Times New Roman" pitchFamily="18" charset="0"/>
                <a:cs typeface="Times New Roman" pitchFamily="18" charset="0"/>
              </a:rPr>
              <a:t>по содержанию</a:t>
            </a:r>
          </a:p>
          <a:p>
            <a:pPr algn="ctr"/>
            <a:endParaRPr lang="ru-RU" dirty="0"/>
          </a:p>
        </p:txBody>
      </p:sp>
      <p:sp>
        <p:nvSpPr>
          <p:cNvPr id="8" name="Прямоугольник 7"/>
          <p:cNvSpPr/>
          <p:nvPr/>
        </p:nvSpPr>
        <p:spPr>
          <a:xfrm>
            <a:off x="3357554" y="1285860"/>
            <a:ext cx="2500330" cy="7143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latin typeface="Times New Roman" pitchFamily="18" charset="0"/>
                <a:cs typeface="Times New Roman" pitchFamily="18" charset="0"/>
              </a:rPr>
              <a:t> по организации, количеству участников</a:t>
            </a:r>
          </a:p>
          <a:p>
            <a:pPr algn="ctr"/>
            <a:endParaRPr lang="ru-RU" dirty="0"/>
          </a:p>
        </p:txBody>
      </p:sp>
      <p:sp>
        <p:nvSpPr>
          <p:cNvPr id="9" name="Прямоугольник 8"/>
          <p:cNvSpPr/>
          <p:nvPr/>
        </p:nvSpPr>
        <p:spPr>
          <a:xfrm>
            <a:off x="6786578" y="1357298"/>
            <a:ext cx="1643074" cy="5715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ru-RU" dirty="0" smtClean="0">
                <a:solidFill>
                  <a:srgbClr val="002060"/>
                </a:solidFill>
                <a:latin typeface="Times New Roman" pitchFamily="18" charset="0"/>
                <a:cs typeface="Times New Roman" pitchFamily="18" charset="0"/>
              </a:rPr>
              <a:t>  по виду игры</a:t>
            </a:r>
          </a:p>
        </p:txBody>
      </p:sp>
      <p:sp>
        <p:nvSpPr>
          <p:cNvPr id="10" name="Стрелка вниз 9"/>
          <p:cNvSpPr/>
          <p:nvPr/>
        </p:nvSpPr>
        <p:spPr>
          <a:xfrm>
            <a:off x="1285852" y="642918"/>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357686" y="857232"/>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7358082" y="714356"/>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214546" y="3786190"/>
            <a:ext cx="4572000" cy="369332"/>
          </a:xfrm>
          <a:prstGeom prst="rect">
            <a:avLst/>
          </a:prstGeom>
        </p:spPr>
        <p:txBody>
          <a:bodyPr>
            <a:spAutoFit/>
          </a:bodyPr>
          <a:lstStyle/>
          <a:p>
            <a:pPr lvl="0">
              <a:spcBef>
                <a:spcPts val="0"/>
              </a:spcBef>
            </a:pPr>
            <a:endParaRPr lang="ru-RU" dirty="0" smtClean="0">
              <a:solidFill>
                <a:srgbClr val="002060"/>
              </a:solidFill>
              <a:latin typeface="Times New Roman" pitchFamily="18" charset="0"/>
              <a:cs typeface="Times New Roman" pitchFamily="18" charset="0"/>
            </a:endParaRPr>
          </a:p>
        </p:txBody>
      </p:sp>
      <p:sp>
        <p:nvSpPr>
          <p:cNvPr id="17" name="Скругленный прямоугольник 16"/>
          <p:cNvSpPr/>
          <p:nvPr/>
        </p:nvSpPr>
        <p:spPr>
          <a:xfrm>
            <a:off x="285720" y="2643182"/>
            <a:ext cx="2857520" cy="21431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buFont typeface="Arial" pitchFamily="34" charset="0"/>
              <a:buChar char="•"/>
            </a:pPr>
            <a:r>
              <a:rPr lang="ru-RU" dirty="0" smtClean="0">
                <a:solidFill>
                  <a:srgbClr val="002060"/>
                </a:solidFill>
                <a:latin typeface="Times New Roman" pitchFamily="18" charset="0"/>
                <a:cs typeface="Times New Roman" pitchFamily="18" charset="0"/>
              </a:rPr>
              <a:t>отражение быта (игры в семью, детский сад)</a:t>
            </a:r>
          </a:p>
          <a:p>
            <a:pPr lvl="0">
              <a:spcBef>
                <a:spcPts val="0"/>
              </a:spcBef>
              <a:buFont typeface="Arial" pitchFamily="34" charset="0"/>
              <a:buChar char="•"/>
            </a:pPr>
            <a:r>
              <a:rPr lang="ru-RU" dirty="0" smtClean="0">
                <a:solidFill>
                  <a:srgbClr val="002060"/>
                </a:solidFill>
                <a:latin typeface="Times New Roman" pitchFamily="18" charset="0"/>
                <a:cs typeface="Times New Roman" pitchFamily="18" charset="0"/>
              </a:rPr>
              <a:t>труда взрослых (игры в больницу, магазин)</a:t>
            </a:r>
          </a:p>
          <a:p>
            <a:pPr lvl="0">
              <a:spcBef>
                <a:spcPts val="0"/>
              </a:spcBef>
              <a:buFont typeface="Arial" pitchFamily="34" charset="0"/>
              <a:buChar char="•"/>
            </a:pPr>
            <a:r>
              <a:rPr lang="ru-RU" dirty="0" smtClean="0">
                <a:solidFill>
                  <a:srgbClr val="002060"/>
                </a:solidFill>
                <a:latin typeface="Times New Roman" pitchFamily="18" charset="0"/>
                <a:cs typeface="Times New Roman" pitchFamily="18" charset="0"/>
              </a:rPr>
              <a:t>событий общественной жизни (праздники)</a:t>
            </a:r>
          </a:p>
          <a:p>
            <a:pPr algn="ctr"/>
            <a:endParaRPr lang="ru-RU" dirty="0"/>
          </a:p>
        </p:txBody>
      </p:sp>
      <p:cxnSp>
        <p:nvCxnSpPr>
          <p:cNvPr id="19" name="Прямая со стрелкой 18"/>
          <p:cNvCxnSpPr/>
          <p:nvPr/>
        </p:nvCxnSpPr>
        <p:spPr>
          <a:xfrm rot="5400000">
            <a:off x="1285852" y="2285992"/>
            <a:ext cx="715174" cy="79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5400000">
            <a:off x="3786183" y="2714621"/>
            <a:ext cx="1428759"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5400000">
            <a:off x="7216000" y="2356636"/>
            <a:ext cx="714380"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24"/>
          <p:cNvSpPr/>
          <p:nvPr/>
        </p:nvSpPr>
        <p:spPr>
          <a:xfrm>
            <a:off x="3357554" y="3071810"/>
            <a:ext cx="2428892" cy="12858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0"/>
              </a:spcBef>
              <a:buFont typeface="Arial" pitchFamily="34" charset="0"/>
              <a:buChar char="•"/>
            </a:pPr>
            <a:r>
              <a:rPr lang="ru-RU" dirty="0" smtClean="0">
                <a:solidFill>
                  <a:srgbClr val="002060"/>
                </a:solidFill>
                <a:latin typeface="Times New Roman" pitchFamily="18" charset="0"/>
                <a:cs typeface="Times New Roman" pitchFamily="18" charset="0"/>
              </a:rPr>
              <a:t>индивидуальные</a:t>
            </a:r>
          </a:p>
          <a:p>
            <a:pPr lvl="0" algn="ctr">
              <a:spcBef>
                <a:spcPts val="0"/>
              </a:spcBef>
              <a:buFont typeface="Arial" pitchFamily="34" charset="0"/>
              <a:buChar char="•"/>
            </a:pPr>
            <a:r>
              <a:rPr lang="ru-RU" dirty="0" smtClean="0">
                <a:solidFill>
                  <a:srgbClr val="002060"/>
                </a:solidFill>
                <a:latin typeface="Times New Roman" pitchFamily="18" charset="0"/>
                <a:cs typeface="Times New Roman" pitchFamily="18" charset="0"/>
              </a:rPr>
              <a:t>групповые</a:t>
            </a:r>
          </a:p>
          <a:p>
            <a:pPr lvl="0" algn="ctr">
              <a:spcBef>
                <a:spcPts val="0"/>
              </a:spcBef>
              <a:buFont typeface="Arial" pitchFamily="34" charset="0"/>
              <a:buChar char="•"/>
            </a:pPr>
            <a:r>
              <a:rPr lang="ru-RU" dirty="0" smtClean="0">
                <a:solidFill>
                  <a:srgbClr val="002060"/>
                </a:solidFill>
                <a:latin typeface="Times New Roman" pitchFamily="18" charset="0"/>
                <a:cs typeface="Times New Roman" pitchFamily="18" charset="0"/>
              </a:rPr>
              <a:t>коллективные</a:t>
            </a:r>
            <a:endParaRPr lang="ru-RU" dirty="0"/>
          </a:p>
        </p:txBody>
      </p:sp>
      <p:sp>
        <p:nvSpPr>
          <p:cNvPr id="26" name="Скругленный прямоугольник 25"/>
          <p:cNvSpPr/>
          <p:nvPr/>
        </p:nvSpPr>
        <p:spPr>
          <a:xfrm>
            <a:off x="5929322" y="2714620"/>
            <a:ext cx="2928958" cy="21431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0"/>
              </a:spcBef>
            </a:pPr>
            <a:endParaRPr lang="ru-RU" dirty="0" smtClean="0">
              <a:solidFill>
                <a:srgbClr val="002060"/>
              </a:solidFill>
              <a:latin typeface="Times New Roman" pitchFamily="18" charset="0"/>
              <a:cs typeface="Times New Roman" pitchFamily="18" charset="0"/>
            </a:endParaRPr>
          </a:p>
          <a:p>
            <a:pPr lvl="0">
              <a:spcBef>
                <a:spcPts val="0"/>
              </a:spcBef>
              <a:buFont typeface="Arial" pitchFamily="34" charset="0"/>
              <a:buChar char="•"/>
            </a:pPr>
            <a:r>
              <a:rPr lang="ru-RU" dirty="0" smtClean="0">
                <a:solidFill>
                  <a:srgbClr val="002060"/>
                </a:solidFill>
                <a:latin typeface="Times New Roman" pitchFamily="18" charset="0"/>
                <a:cs typeface="Times New Roman" pitchFamily="18" charset="0"/>
              </a:rPr>
              <a:t>сюжет, который придумывают сами дети</a:t>
            </a:r>
          </a:p>
          <a:p>
            <a:pPr lvl="0">
              <a:spcBef>
                <a:spcPts val="0"/>
              </a:spcBef>
              <a:buFont typeface="Arial" pitchFamily="34" charset="0"/>
              <a:buChar char="•"/>
            </a:pPr>
            <a:r>
              <a:rPr lang="ru-RU" dirty="0" smtClean="0">
                <a:solidFill>
                  <a:srgbClr val="002060"/>
                </a:solidFill>
                <a:latin typeface="Times New Roman" pitchFamily="18" charset="0"/>
                <a:cs typeface="Times New Roman" pitchFamily="18" charset="0"/>
              </a:rPr>
              <a:t> игры-драматизации, разыгрывание сказок и рассказов</a:t>
            </a:r>
          </a:p>
          <a:p>
            <a:pPr lvl="0">
              <a:buFont typeface="Arial" pitchFamily="34" charset="0"/>
              <a:buChar char="•"/>
            </a:pPr>
            <a:r>
              <a:rPr lang="ru-RU" dirty="0" smtClean="0">
                <a:solidFill>
                  <a:srgbClr val="002060"/>
                </a:solidFill>
                <a:latin typeface="Times New Roman" pitchFamily="18" charset="0"/>
                <a:cs typeface="Times New Roman" pitchFamily="18" charset="0"/>
              </a:rPr>
              <a:t>строительные</a:t>
            </a:r>
          </a:p>
          <a:p>
            <a:pPr>
              <a:spcBef>
                <a:spcPts val="0"/>
              </a:spcBef>
              <a:buFont typeface="Arial" pitchFamily="34" charset="0"/>
              <a:buChar char="•"/>
            </a:pPr>
            <a:endParaRPr lang="ru-RU" dirty="0" smtClean="0">
              <a:solidFill>
                <a:srgbClr val="002060"/>
              </a:solidFill>
              <a:latin typeface="Times New Roman" pitchFamily="18" charset="0"/>
              <a:cs typeface="Times New Roman" pitchFamily="18" charset="0"/>
            </a:endParaRPr>
          </a:p>
        </p:txBody>
      </p:sp>
      <p:pic>
        <p:nvPicPr>
          <p:cNvPr id="40" name="Picture 2" descr="C:\Users\1\Documents\маша\Дет картинки\96018.gif"/>
          <p:cNvPicPr>
            <a:picLocks noChangeAspect="1" noChangeArrowheads="1" noCrop="1"/>
          </p:cNvPicPr>
          <p:nvPr/>
        </p:nvPicPr>
        <p:blipFill>
          <a:blip r:embed="rId2"/>
          <a:srcRect/>
          <a:stretch>
            <a:fillRect/>
          </a:stretch>
        </p:blipFill>
        <p:spPr bwMode="auto">
          <a:xfrm>
            <a:off x="7286644" y="4000504"/>
            <a:ext cx="1714512" cy="2057415"/>
          </a:xfrm>
          <a:prstGeom prst="rect">
            <a:avLst/>
          </a:prstGeom>
          <a:noFill/>
        </p:spPr>
      </p:pic>
      <p:pic>
        <p:nvPicPr>
          <p:cNvPr id="41" name="Picture 3"/>
          <p:cNvPicPr>
            <a:picLocks noChangeAspect="1" noChangeArrowheads="1"/>
          </p:cNvPicPr>
          <p:nvPr/>
        </p:nvPicPr>
        <p:blipFill>
          <a:blip r:embed="rId3">
            <a:lum bright="-20000" contrast="10000"/>
          </a:blip>
          <a:srcRect/>
          <a:stretch>
            <a:fillRect/>
          </a:stretch>
        </p:blipFill>
        <p:spPr bwMode="auto">
          <a:xfrm>
            <a:off x="3786182" y="4929198"/>
            <a:ext cx="1260394"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28604"/>
            <a:ext cx="8358246" cy="5286412"/>
          </a:xfrm>
        </p:spPr>
        <p:txBody>
          <a:bodyPr>
            <a:normAutofit/>
          </a:bodyPr>
          <a:lstStyle/>
          <a:p>
            <a:pPr algn="just">
              <a:spcBef>
                <a:spcPts val="0"/>
              </a:spcBef>
              <a:buNone/>
            </a:pPr>
            <a:r>
              <a:rPr lang="ru-RU" sz="2400" dirty="0" smtClean="0">
                <a:solidFill>
                  <a:schemeClr val="tx2">
                    <a:lumMod val="75000"/>
                  </a:schemeClr>
                </a:solidFill>
                <a:latin typeface="Times New Roman" pitchFamily="18" charset="0"/>
                <a:cs typeface="Times New Roman" pitchFamily="18" charset="0"/>
              </a:rPr>
              <a:t>		</a:t>
            </a:r>
            <a:r>
              <a:rPr lang="ru-RU" sz="2800" dirty="0" smtClean="0">
                <a:solidFill>
                  <a:schemeClr val="tx2">
                    <a:lumMod val="75000"/>
                  </a:schemeClr>
                </a:solidFill>
                <a:latin typeface="Times New Roman" pitchFamily="18" charset="0"/>
                <a:cs typeface="Times New Roman" pitchFamily="18" charset="0"/>
              </a:rPr>
              <a:t>Воспитательное значение игры во многом зависит от профессионального мастерства педагога, от знания им психологии ребенка, учета его возрастных и индивидуальных особенностей, от правильного методического руководства взаимоотношениями детей.</a:t>
            </a:r>
          </a:p>
          <a:p>
            <a:pPr algn="just">
              <a:spcBef>
                <a:spcPts val="0"/>
              </a:spcBef>
              <a:buNone/>
            </a:pPr>
            <a:r>
              <a:rPr lang="ru-RU" sz="2800" dirty="0" smtClean="0">
                <a:solidFill>
                  <a:schemeClr val="tx2">
                    <a:lumMod val="75000"/>
                  </a:schemeClr>
                </a:solidFill>
                <a:latin typeface="Times New Roman" pitchFamily="18" charset="0"/>
                <a:cs typeface="Times New Roman" pitchFamily="18" charset="0"/>
              </a:rPr>
              <a:t>		В чем же проявляется мастерство воспитателя в организации самостоятельной деятельности детей? </a:t>
            </a:r>
            <a:r>
              <a:rPr lang="ru-RU" sz="2700" dirty="0" smtClean="0">
                <a:solidFill>
                  <a:schemeClr val="tx2">
                    <a:lumMod val="75000"/>
                  </a:schemeClr>
                </a:solidFill>
                <a:latin typeface="Times New Roman" pitchFamily="18" charset="0"/>
                <a:cs typeface="Times New Roman" pitchFamily="18" charset="0"/>
              </a:rPr>
              <a:t>	</a:t>
            </a:r>
          </a:p>
          <a:p>
            <a:pPr>
              <a:spcBef>
                <a:spcPts val="0"/>
              </a:spcBef>
              <a:buNone/>
            </a:pPr>
            <a:endParaRPr lang="ru-RU" sz="2400" dirty="0">
              <a:solidFill>
                <a:schemeClr val="tx2">
                  <a:lumMod val="75000"/>
                </a:schemeClr>
              </a:solidFill>
            </a:endParaRPr>
          </a:p>
        </p:txBody>
      </p:sp>
      <p:pic>
        <p:nvPicPr>
          <p:cNvPr id="4" name="Picture 2" descr="C:\Users\1\Documents\маша\Дет картинки\1250410202_0lik_ru_shkols.jpg"/>
          <p:cNvPicPr>
            <a:picLocks noChangeAspect="1" noChangeArrowheads="1"/>
          </p:cNvPicPr>
          <p:nvPr/>
        </p:nvPicPr>
        <p:blipFill>
          <a:blip r:embed="rId2"/>
          <a:srcRect/>
          <a:stretch>
            <a:fillRect/>
          </a:stretch>
        </p:blipFill>
        <p:spPr bwMode="auto">
          <a:xfrm>
            <a:off x="3428992" y="4481087"/>
            <a:ext cx="1928826" cy="1665804"/>
          </a:xfrm>
          <a:prstGeom prst="rect">
            <a:avLst/>
          </a:prstGeom>
          <a:noFill/>
        </p:spPr>
      </p:pic>
      <p:sp>
        <p:nvSpPr>
          <p:cNvPr id="5" name="Прямоугольник 4"/>
          <p:cNvSpPr/>
          <p:nvPr/>
        </p:nvSpPr>
        <p:spPr>
          <a:xfrm>
            <a:off x="3643306" y="4714884"/>
            <a:ext cx="1643074" cy="923330"/>
          </a:xfrm>
          <a:prstGeom prst="rect">
            <a:avLst/>
          </a:prstGeom>
          <a:noFill/>
        </p:spPr>
        <p:txBody>
          <a:bodyPr wrap="square" lIns="91440" tIns="45720" rIns="91440" bIns="45720">
            <a:spAutoFit/>
          </a:bodyPr>
          <a:lstStyle/>
          <a:p>
            <a:pPr algn="ctr"/>
            <a:r>
              <a:rPr lang="ru-RU"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Прямая со стрелкой 17"/>
          <p:cNvCxnSpPr>
            <a:stCxn id="12" idx="2"/>
          </p:cNvCxnSpPr>
          <p:nvPr/>
        </p:nvCxnSpPr>
        <p:spPr>
          <a:xfrm rot="5400000">
            <a:off x="2964110" y="2488277"/>
            <a:ext cx="2977242" cy="472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5400000">
            <a:off x="857224" y="1428736"/>
            <a:ext cx="2714644" cy="20002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5679289" y="1321579"/>
            <a:ext cx="2714644" cy="20717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3357554" y="4000504"/>
            <a:ext cx="2571768" cy="114300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2">
                    <a:lumMod val="75000"/>
                  </a:schemeClr>
                </a:solidFill>
                <a:latin typeface="Times New Roman" pitchFamily="18" charset="0"/>
                <a:cs typeface="Times New Roman" pitchFamily="18" charset="0"/>
              </a:rPr>
              <a:t>знать организацию и проведение всевозможных игр</a:t>
            </a:r>
          </a:p>
        </p:txBody>
      </p:sp>
      <p:sp>
        <p:nvSpPr>
          <p:cNvPr id="6" name="Прямоугольник 5"/>
          <p:cNvSpPr/>
          <p:nvPr/>
        </p:nvSpPr>
        <p:spPr>
          <a:xfrm>
            <a:off x="285720" y="3786190"/>
            <a:ext cx="2714644" cy="164307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75000"/>
                  </a:schemeClr>
                </a:solidFill>
                <a:latin typeface="Times New Roman" pitchFamily="18" charset="0"/>
                <a:cs typeface="Times New Roman" pitchFamily="18" charset="0"/>
              </a:rPr>
              <a:t>знать психологию ребенка, его возрастные и индивидуальные особенности </a:t>
            </a:r>
          </a:p>
        </p:txBody>
      </p:sp>
      <p:sp>
        <p:nvSpPr>
          <p:cNvPr id="7" name="Прямоугольник 6"/>
          <p:cNvSpPr/>
          <p:nvPr/>
        </p:nvSpPr>
        <p:spPr>
          <a:xfrm>
            <a:off x="6286512" y="1714488"/>
            <a:ext cx="2571768" cy="114300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latin typeface="Times New Roman" pitchFamily="18" charset="0"/>
                <a:cs typeface="Times New Roman" pitchFamily="18" charset="0"/>
              </a:rPr>
              <a:t>учитывать общие тенденции психического развития детей</a:t>
            </a:r>
          </a:p>
        </p:txBody>
      </p:sp>
      <p:sp>
        <p:nvSpPr>
          <p:cNvPr id="8" name="Прямоугольник 7"/>
          <p:cNvSpPr/>
          <p:nvPr/>
        </p:nvSpPr>
        <p:spPr>
          <a:xfrm>
            <a:off x="6286512" y="3786190"/>
            <a:ext cx="2571768" cy="171451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75000"/>
                  </a:schemeClr>
                </a:solidFill>
                <a:latin typeface="Times New Roman" pitchFamily="18" charset="0"/>
                <a:cs typeface="Times New Roman" pitchFamily="18" charset="0"/>
              </a:rPr>
              <a:t>чередовать игры и распределять детей в групповой комнате, чтобы им было удобно играть, не мешая  друг другу</a:t>
            </a:r>
          </a:p>
        </p:txBody>
      </p:sp>
      <p:sp>
        <p:nvSpPr>
          <p:cNvPr id="9" name="Прямоугольник 8"/>
          <p:cNvSpPr/>
          <p:nvPr/>
        </p:nvSpPr>
        <p:spPr>
          <a:xfrm>
            <a:off x="3500430" y="1857364"/>
            <a:ext cx="2571768" cy="92869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75000"/>
                  </a:schemeClr>
                </a:solidFill>
                <a:latin typeface="Times New Roman" pitchFamily="18" charset="0"/>
                <a:cs typeface="Times New Roman" pitchFamily="18" charset="0"/>
              </a:rPr>
              <a:t>не подавлять его активности и инициативы </a:t>
            </a:r>
          </a:p>
        </p:txBody>
      </p:sp>
      <p:sp>
        <p:nvSpPr>
          <p:cNvPr id="10" name="Прямоугольник 9"/>
          <p:cNvSpPr/>
          <p:nvPr/>
        </p:nvSpPr>
        <p:spPr>
          <a:xfrm>
            <a:off x="428596" y="1714488"/>
            <a:ext cx="2714644" cy="12144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latin typeface="Times New Roman" pitchFamily="18" charset="0"/>
                <a:cs typeface="Times New Roman" pitchFamily="18" charset="0"/>
              </a:rPr>
              <a:t>направить каждого ребенка на полезную и интересную игру</a:t>
            </a:r>
          </a:p>
        </p:txBody>
      </p:sp>
      <p:sp>
        <p:nvSpPr>
          <p:cNvPr id="12" name="Прямоугольник 11"/>
          <p:cNvSpPr/>
          <p:nvPr/>
        </p:nvSpPr>
        <p:spPr>
          <a:xfrm>
            <a:off x="2643174" y="500042"/>
            <a:ext cx="3666325" cy="523220"/>
          </a:xfrm>
          <a:prstGeom prst="rect">
            <a:avLst/>
          </a:prstGeom>
        </p:spPr>
        <p:txBody>
          <a:bodyPr wrap="none">
            <a:spAutoFit/>
          </a:bodyPr>
          <a:lstStyle/>
          <a:p>
            <a:pPr algn="ctr">
              <a:buNone/>
            </a:pPr>
            <a:r>
              <a:rPr lang="ru-RU" sz="2800" b="1" dirty="0" smtClean="0">
                <a:solidFill>
                  <a:srgbClr val="002060"/>
                </a:solidFill>
                <a:latin typeface="Times New Roman" pitchFamily="18" charset="0"/>
                <a:cs typeface="Times New Roman" pitchFamily="18" charset="0"/>
              </a:rPr>
              <a:t>Воспитатель должна:</a:t>
            </a:r>
          </a:p>
        </p:txBody>
      </p:sp>
      <p:sp>
        <p:nvSpPr>
          <p:cNvPr id="37" name="Прямоугольник 36"/>
          <p:cNvSpPr/>
          <p:nvPr/>
        </p:nvSpPr>
        <p:spPr>
          <a:xfrm>
            <a:off x="857224" y="5786454"/>
            <a:ext cx="7429552" cy="1015663"/>
          </a:xfrm>
          <a:prstGeom prst="rect">
            <a:avLst/>
          </a:prstGeom>
        </p:spPr>
        <p:txBody>
          <a:bodyPr wrap="square">
            <a:spAutoFit/>
          </a:bodyPr>
          <a:lstStyle/>
          <a:p>
            <a:pPr>
              <a:buNone/>
            </a:pPr>
            <a:r>
              <a:rPr lang="ru-RU" sz="2000" b="1" dirty="0" smtClean="0">
                <a:solidFill>
                  <a:schemeClr val="tx2">
                    <a:lumMod val="75000"/>
                  </a:schemeClr>
                </a:solidFill>
                <a:latin typeface="Times New Roman" pitchFamily="18" charset="0"/>
                <a:cs typeface="Times New Roman" pitchFamily="18" charset="0"/>
              </a:rPr>
              <a:t> От умения быстро решать эти вопросы зависит всестороннее воспитание детей, творческое развитие каждого ребенка.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642918"/>
            <a:ext cx="8643998" cy="4857784"/>
          </a:xfrm>
        </p:spPr>
        <p:txBody>
          <a:bodyPr>
            <a:noAutofit/>
          </a:bodyPr>
          <a:lstStyle/>
          <a:p>
            <a:pPr algn="just">
              <a:spcBef>
                <a:spcPts val="0"/>
              </a:spcBef>
              <a:buNone/>
            </a:pPr>
            <a:r>
              <a:rPr lang="ru-RU" sz="2400" dirty="0" smtClean="0">
                <a:solidFill>
                  <a:srgbClr val="002060"/>
                </a:solidFill>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Сюжетно-ролевая игра есть деятельность, в которой дети берут на себя трудовые или социальные функции взрослых людей и в специально создаваемых ими игровых, воображаемых условиях воспроизводят (или моделируют) жизнь взрослых и отношения между ними.</a:t>
            </a:r>
          </a:p>
          <a:p>
            <a:pPr>
              <a:spcBef>
                <a:spcPts val="0"/>
              </a:spcBef>
              <a:buNone/>
            </a:pPr>
            <a:endParaRPr lang="ru-RU" sz="2400" dirty="0">
              <a:solidFill>
                <a:srgbClr val="002060"/>
              </a:solidFill>
              <a:latin typeface="Times New Roman" pitchFamily="18" charset="0"/>
              <a:cs typeface="Times New Roman" pitchFamily="18" charset="0"/>
            </a:endParaRPr>
          </a:p>
        </p:txBody>
      </p:sp>
      <p:pic>
        <p:nvPicPr>
          <p:cNvPr id="4" name="Picture 2" descr="C:\Documents and Settings\TiTo\Рабочий стол\вера\Новая папка\SAM_0222.JPG"/>
          <p:cNvPicPr>
            <a:picLocks noChangeAspect="1" noChangeArrowheads="1"/>
          </p:cNvPicPr>
          <p:nvPr/>
        </p:nvPicPr>
        <p:blipFill>
          <a:blip r:embed="rId2" cstate="screen"/>
          <a:srcRect/>
          <a:stretch>
            <a:fillRect/>
          </a:stretch>
        </p:blipFill>
        <p:spPr bwMode="auto">
          <a:xfrm>
            <a:off x="1000100" y="3714752"/>
            <a:ext cx="2928958" cy="2196719"/>
          </a:xfrm>
          <a:prstGeom prst="rect">
            <a:avLst/>
          </a:prstGeom>
          <a:noFill/>
        </p:spPr>
      </p:pic>
      <p:pic>
        <p:nvPicPr>
          <p:cNvPr id="5" name="Picture 3" descr="C:\Documents and Settings\TiTo\Рабочий стол\вера\Новая папка\SAM_0234.JPG"/>
          <p:cNvPicPr>
            <a:picLocks noChangeAspect="1" noChangeArrowheads="1"/>
          </p:cNvPicPr>
          <p:nvPr/>
        </p:nvPicPr>
        <p:blipFill>
          <a:blip r:embed="rId3" cstate="screen"/>
          <a:srcRect/>
          <a:stretch>
            <a:fillRect/>
          </a:stretch>
        </p:blipFill>
        <p:spPr bwMode="auto">
          <a:xfrm>
            <a:off x="5214942" y="3714752"/>
            <a:ext cx="2905144" cy="217885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6429420"/>
          </a:xfrm>
        </p:spPr>
        <p:txBody>
          <a:bodyPr>
            <a:noAutofit/>
          </a:bodyPr>
          <a:lstStyle/>
          <a:p>
            <a:pPr>
              <a:spcBef>
                <a:spcPts val="0"/>
              </a:spcBef>
              <a:buNone/>
            </a:pPr>
            <a:r>
              <a:rPr lang="ru-RU" sz="2000" dirty="0" smtClean="0">
                <a:latin typeface="Times New Roman" pitchFamily="18" charset="0"/>
                <a:cs typeface="Times New Roman" pitchFamily="18" charset="0"/>
              </a:rPr>
              <a:t>       	</a:t>
            </a:r>
            <a:r>
              <a:rPr lang="ru-RU" sz="2400" dirty="0" smtClean="0">
                <a:solidFill>
                  <a:schemeClr val="tx2">
                    <a:lumMod val="75000"/>
                  </a:schemeClr>
                </a:solidFill>
                <a:latin typeface="Times New Roman" pitchFamily="18" charset="0"/>
                <a:cs typeface="Times New Roman" pitchFamily="18" charset="0"/>
              </a:rPr>
              <a:t>В возрасте с 2-3 лет ребенок в игре начинает уже подражать деятельности взрослых. Здесь важны  такие игры, которые позволяют познавать назначение предметов, их функции, учат детей пользоваться предметами  как орудиями труда. </a:t>
            </a:r>
          </a:p>
          <a:p>
            <a:pPr>
              <a:spcBef>
                <a:spcPts val="0"/>
              </a:spcBef>
              <a:buNone/>
            </a:pPr>
            <a:r>
              <a:rPr lang="ru-RU" sz="2400" dirty="0" smtClean="0">
                <a:solidFill>
                  <a:schemeClr val="tx2">
                    <a:lumMod val="75000"/>
                  </a:schemeClr>
                </a:solidFill>
                <a:latin typeface="Times New Roman" pitchFamily="18" charset="0"/>
                <a:cs typeface="Times New Roman" pitchFamily="18" charset="0"/>
              </a:rPr>
              <a:t>		Занятия с пирамидками, куклами, строительными наборами расширяют представление детей о величине, форме, цвете, положении предметов в пространстве, а занятия с игрушками на колесах, лопатками, совками, которыми можно копать песок, повышают двигательную активность, улучшают координацию движения.  </a:t>
            </a:r>
          </a:p>
          <a:p>
            <a:pPr>
              <a:spcBef>
                <a:spcPts val="0"/>
              </a:spcBef>
              <a:buNone/>
            </a:pPr>
            <a:r>
              <a:rPr lang="ru-RU" sz="2400" dirty="0" smtClean="0">
                <a:solidFill>
                  <a:schemeClr val="tx2">
                    <a:lumMod val="75000"/>
                  </a:schemeClr>
                </a:solidFill>
                <a:latin typeface="Times New Roman" pitchFamily="18" charset="0"/>
                <a:cs typeface="Times New Roman" pitchFamily="18" charset="0"/>
              </a:rPr>
              <a:t>		Ребенок в игре  начинает подражать деятельности взрослых, а игрушки служат ему символами, помогают развивать сюжеты игр, способствует формированию начал отвлеченного мышления.</a:t>
            </a:r>
          </a:p>
          <a:p>
            <a:pPr>
              <a:spcBef>
                <a:spcPts val="0"/>
              </a:spcBef>
              <a:buNone/>
            </a:pPr>
            <a:r>
              <a:rPr lang="ru-RU" sz="2400" dirty="0" smtClean="0">
                <a:solidFill>
                  <a:schemeClr val="tx2">
                    <a:lumMod val="75000"/>
                  </a:schemeClr>
                </a:solidFill>
                <a:latin typeface="Times New Roman" pitchFamily="18" charset="0"/>
                <a:cs typeface="Times New Roman" pitchFamily="18" charset="0"/>
              </a:rPr>
              <a:t>      	Игры служат средством формирования социального сознания ребенка, объединяют детей в коллектив.</a:t>
            </a:r>
          </a:p>
          <a:p>
            <a:pPr>
              <a:spcBef>
                <a:spcPts val="0"/>
              </a:spcBef>
              <a:buNone/>
            </a:pPr>
            <a:r>
              <a:rPr lang="ru-RU" sz="2400" dirty="0" smtClean="0">
                <a:solidFill>
                  <a:schemeClr val="tx2">
                    <a:lumMod val="75000"/>
                  </a:schemeClr>
                </a:solidFill>
                <a:latin typeface="Times New Roman" pitchFamily="18" charset="0"/>
                <a:cs typeface="Times New Roman" pitchFamily="18" charset="0"/>
              </a:rPr>
              <a:t>     </a:t>
            </a:r>
            <a:endParaRPr lang="ru-RU" sz="2400"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TiTo\Рабочий стол\вера\Дет картинки\ramka33.jpg"/>
          <p:cNvPicPr>
            <a:picLocks noGrp="1" noChangeAspect="1" noChangeArrowheads="1"/>
          </p:cNvPicPr>
          <p:nvPr>
            <p:ph idx="1"/>
          </p:nvPr>
        </p:nvPicPr>
        <p:blipFill>
          <a:blip r:embed="rId2"/>
          <a:srcRect/>
          <a:stretch>
            <a:fillRect/>
          </a:stretch>
        </p:blipFill>
        <p:spPr bwMode="auto">
          <a:xfrm>
            <a:off x="214282" y="142851"/>
            <a:ext cx="8643998" cy="6482999"/>
          </a:xfrm>
          <a:prstGeom prst="rect">
            <a:avLst/>
          </a:prstGeom>
          <a:noFill/>
        </p:spPr>
      </p:pic>
      <p:pic>
        <p:nvPicPr>
          <p:cNvPr id="5" name="Picture 2" descr="C:\Users\1\Documents\маша\Новая папка\SAM_0258.JPG"/>
          <p:cNvPicPr>
            <a:picLocks noChangeAspect="1" noChangeArrowheads="1"/>
          </p:cNvPicPr>
          <p:nvPr/>
        </p:nvPicPr>
        <p:blipFill>
          <a:blip r:embed="rId3"/>
          <a:srcRect/>
          <a:stretch>
            <a:fillRect/>
          </a:stretch>
        </p:blipFill>
        <p:spPr bwMode="auto">
          <a:xfrm>
            <a:off x="642910" y="642918"/>
            <a:ext cx="6500858" cy="487564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5715016"/>
            <a:ext cx="5486400" cy="566738"/>
          </a:xfrm>
        </p:spPr>
        <p:txBody>
          <a:bodyPr>
            <a:normAutofit/>
          </a:bodyPr>
          <a:lstStyle/>
          <a:p>
            <a:pPr algn="ctr"/>
            <a:r>
              <a:rPr lang="ru-RU" sz="2400" dirty="0" smtClean="0">
                <a:solidFill>
                  <a:srgbClr val="002060"/>
                </a:solidFill>
                <a:latin typeface="Times New Roman" pitchFamily="18" charset="0"/>
                <a:cs typeface="Times New Roman" pitchFamily="18" charset="0"/>
              </a:rPr>
              <a:t>Даю мастер -класс</a:t>
            </a:r>
            <a:endParaRPr lang="ru-RU" sz="2400" dirty="0">
              <a:solidFill>
                <a:srgbClr val="002060"/>
              </a:solidFill>
              <a:latin typeface="Times New Roman" pitchFamily="18" charset="0"/>
              <a:cs typeface="Times New Roman" pitchFamily="18" charset="0"/>
            </a:endParaRPr>
          </a:p>
        </p:txBody>
      </p:sp>
      <p:pic>
        <p:nvPicPr>
          <p:cNvPr id="5" name="Picture 5" descr="G:\Новая папка\SAM_0232.JPG"/>
          <p:cNvPicPr>
            <a:picLocks noGrp="1" noChangeAspect="1" noChangeArrowheads="1"/>
          </p:cNvPicPr>
          <p:nvPr>
            <p:ph type="pic" idx="1"/>
          </p:nvPr>
        </p:nvPicPr>
        <p:blipFill>
          <a:blip r:embed="rId2" cstate="print"/>
          <a:srcRect/>
          <a:stretch>
            <a:fillRect/>
          </a:stretch>
        </p:blipFill>
        <p:spPr bwMode="auto">
          <a:xfrm>
            <a:off x="857224" y="714356"/>
            <a:ext cx="6667547" cy="5000660"/>
          </a:xfrm>
          <a:prstGeom prst="rect">
            <a:avLst/>
          </a:prstGeom>
          <a:ln>
            <a:noFill/>
          </a:ln>
          <a:effectLst>
            <a:softEdge rad="112500"/>
          </a:effectLst>
        </p:spPr>
      </p:pic>
      <p:pic>
        <p:nvPicPr>
          <p:cNvPr id="6" name="Picture 3" descr="C:\Users\1\Documents\маша\Дет картинки\96004.gif"/>
          <p:cNvPicPr>
            <a:picLocks noChangeAspect="1" noChangeArrowheads="1" noCrop="1"/>
          </p:cNvPicPr>
          <p:nvPr/>
        </p:nvPicPr>
        <p:blipFill>
          <a:blip r:embed="rId3"/>
          <a:srcRect/>
          <a:stretch>
            <a:fillRect/>
          </a:stretch>
        </p:blipFill>
        <p:spPr bwMode="auto">
          <a:xfrm>
            <a:off x="6715140" y="428604"/>
            <a:ext cx="2600325" cy="28003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714356"/>
            <a:ext cx="8229600" cy="5286412"/>
          </a:xfrm>
        </p:spPr>
        <p:txBody>
          <a:bodyPr>
            <a:normAutofit lnSpcReduction="10000"/>
          </a:bodyPr>
          <a:lstStyle/>
          <a:p>
            <a:pPr algn="just">
              <a:buNone/>
            </a:pPr>
            <a:r>
              <a:rPr lang="ru-RU" sz="2400" dirty="0" smtClean="0">
                <a:solidFill>
                  <a:schemeClr val="tx2">
                    <a:lumMod val="75000"/>
                  </a:schemeClr>
                </a:solidFill>
                <a:latin typeface="Times New Roman" pitchFamily="18" charset="0"/>
                <a:cs typeface="Times New Roman" pitchFamily="18" charset="0"/>
              </a:rPr>
              <a:t>		С развитием игровых умений и усложнением игровых замыслов дети начинают вступать в более длительное общение. </a:t>
            </a:r>
          </a:p>
          <a:p>
            <a:pPr algn="just">
              <a:buNone/>
            </a:pPr>
            <a:r>
              <a:rPr lang="ru-RU" sz="2400" dirty="0" smtClean="0">
                <a:solidFill>
                  <a:schemeClr val="tx2">
                    <a:lumMod val="75000"/>
                  </a:schemeClr>
                </a:solidFill>
                <a:latin typeface="Times New Roman" pitchFamily="18" charset="0"/>
                <a:cs typeface="Times New Roman" pitchFamily="18" charset="0"/>
              </a:rPr>
              <a:t>		В совместной игре дети учатся языку общения, взаимопониманию и взаимопомощи, учатся согласовывать свои действия с действиями другого.</a:t>
            </a:r>
          </a:p>
          <a:p>
            <a:pPr algn="just">
              <a:buNone/>
            </a:pPr>
            <a:r>
              <a:rPr lang="ru-RU" sz="2400" dirty="0" smtClean="0">
                <a:solidFill>
                  <a:schemeClr val="tx2">
                    <a:lumMod val="75000"/>
                  </a:schemeClr>
                </a:solidFill>
                <a:latin typeface="Times New Roman" pitchFamily="18" charset="0"/>
                <a:cs typeface="Times New Roman" pitchFamily="18" charset="0"/>
              </a:rPr>
              <a:t>		Объединение детей в совместной игре способствует дальнейшему обогащению и усложнению содержания игр. Опыт каждого ребенка ограничен. Он знаком со сравнительно узким кругом действий, выполняемых взрослыми. В игре возникает обмен опытом. Дети перенимают друг у друга имеющиеся знания, обращаются за помощью к взрослым. </a:t>
            </a:r>
          </a:p>
          <a:p>
            <a:pPr algn="just">
              <a:buNone/>
            </a:pPr>
            <a:r>
              <a:rPr lang="ru-RU" sz="2400" dirty="0" smtClean="0">
                <a:solidFill>
                  <a:schemeClr val="tx2">
                    <a:lumMod val="75000"/>
                  </a:schemeClr>
                </a:solidFill>
                <a:latin typeface="Times New Roman" pitchFamily="18" charset="0"/>
                <a:cs typeface="Times New Roman" pitchFamily="18" charset="0"/>
              </a:rPr>
              <a:t>		В результате игры становятся многообразнее. </a:t>
            </a:r>
          </a:p>
          <a:p>
            <a:pPr algn="ctr"/>
            <a:endParaRPr lang="ru-RU"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1\Documents\маша\Дет картинки\662025.gif"/>
          <p:cNvPicPr>
            <a:picLocks noChangeAspect="1" noChangeArrowheads="1" noCrop="1"/>
          </p:cNvPicPr>
          <p:nvPr/>
        </p:nvPicPr>
        <p:blipFill>
          <a:blip r:embed="rId2"/>
          <a:srcRect/>
          <a:stretch>
            <a:fillRect/>
          </a:stretch>
        </p:blipFill>
        <p:spPr bwMode="auto">
          <a:xfrm>
            <a:off x="2786050" y="1500174"/>
            <a:ext cx="2214578" cy="2214578"/>
          </a:xfrm>
          <a:prstGeom prst="rect">
            <a:avLst/>
          </a:prstGeom>
          <a:noFill/>
        </p:spPr>
      </p:pic>
      <p:pic>
        <p:nvPicPr>
          <p:cNvPr id="9" name="Picture 2" descr="C:\Users\1\Documents\маша\презентация\SAM_2024.JPG"/>
          <p:cNvPicPr>
            <a:picLocks noChangeAspect="1" noChangeArrowheads="1"/>
          </p:cNvPicPr>
          <p:nvPr/>
        </p:nvPicPr>
        <p:blipFill>
          <a:blip r:embed="rId3" cstate="screen">
            <a:lum contrast="20000"/>
          </a:blip>
          <a:srcRect/>
          <a:stretch>
            <a:fillRect/>
          </a:stretch>
        </p:blipFill>
        <p:spPr bwMode="auto">
          <a:xfrm>
            <a:off x="785786" y="500042"/>
            <a:ext cx="2214578" cy="3225576"/>
          </a:xfrm>
          <a:prstGeom prst="rect">
            <a:avLst/>
          </a:prstGeom>
          <a:noFill/>
        </p:spPr>
      </p:pic>
      <p:pic>
        <p:nvPicPr>
          <p:cNvPr id="8" name="Picture 2" descr="C:\Documents and Settings\TiTo\Рабочий стол\вера\Новая папка\SAM_0293.JPG"/>
          <p:cNvPicPr>
            <a:picLocks noGrp="1" noChangeAspect="1" noChangeArrowheads="1"/>
          </p:cNvPicPr>
          <p:nvPr>
            <p:ph type="pic" idx="1"/>
          </p:nvPr>
        </p:nvPicPr>
        <p:blipFill>
          <a:blip r:embed="rId4" cstate="screen"/>
          <a:srcRect/>
          <a:stretch>
            <a:fillRect/>
          </a:stretch>
        </p:blipFill>
        <p:spPr bwMode="auto">
          <a:xfrm>
            <a:off x="4699117" y="500042"/>
            <a:ext cx="3542751" cy="3214710"/>
          </a:xfrm>
          <a:prstGeom prst="rect">
            <a:avLst/>
          </a:prstGeom>
          <a:noFill/>
        </p:spPr>
      </p:pic>
      <p:pic>
        <p:nvPicPr>
          <p:cNvPr id="10" name="Picture 3" descr="C:\Documents and Settings\TiTo\Рабочий стол\вера\Новая папка\SAM_0281.JPG"/>
          <p:cNvPicPr>
            <a:picLocks noChangeAspect="1" noChangeArrowheads="1"/>
          </p:cNvPicPr>
          <p:nvPr/>
        </p:nvPicPr>
        <p:blipFill>
          <a:blip r:embed="rId5" cstate="screen"/>
          <a:srcRect/>
          <a:stretch>
            <a:fillRect/>
          </a:stretch>
        </p:blipFill>
        <p:spPr bwMode="auto">
          <a:xfrm>
            <a:off x="5786446" y="4214818"/>
            <a:ext cx="2940491" cy="1857388"/>
          </a:xfrm>
          <a:prstGeom prst="rect">
            <a:avLst/>
          </a:prstGeom>
          <a:noFill/>
        </p:spPr>
      </p:pic>
      <p:pic>
        <p:nvPicPr>
          <p:cNvPr id="11" name="Picture 4" descr="C:\Documents and Settings\TiTo\Рабочий стол\вера\Новая папка\SAM_0244.JPG"/>
          <p:cNvPicPr>
            <a:picLocks noChangeAspect="1" noChangeArrowheads="1"/>
          </p:cNvPicPr>
          <p:nvPr/>
        </p:nvPicPr>
        <p:blipFill>
          <a:blip r:embed="rId6" cstate="screen"/>
          <a:srcRect/>
          <a:stretch>
            <a:fillRect/>
          </a:stretch>
        </p:blipFill>
        <p:spPr bwMode="auto">
          <a:xfrm>
            <a:off x="285720" y="4214818"/>
            <a:ext cx="2428892" cy="1821670"/>
          </a:xfrm>
          <a:prstGeom prst="rect">
            <a:avLst/>
          </a:prstGeom>
          <a:noFill/>
        </p:spPr>
      </p:pic>
      <p:pic>
        <p:nvPicPr>
          <p:cNvPr id="12" name="Picture 5" descr="C:\Documents and Settings\TiTo\Рабочий стол\вера\Новая папка\SAM_0248.JPG"/>
          <p:cNvPicPr>
            <a:picLocks noChangeAspect="1" noChangeArrowheads="1"/>
          </p:cNvPicPr>
          <p:nvPr/>
        </p:nvPicPr>
        <p:blipFill>
          <a:blip r:embed="rId7" cstate="screen"/>
          <a:srcRect/>
          <a:stretch>
            <a:fillRect/>
          </a:stretch>
        </p:blipFill>
        <p:spPr bwMode="auto">
          <a:xfrm>
            <a:off x="3071802" y="4214818"/>
            <a:ext cx="2493960" cy="187047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Documents\маша\презентация\SAM_1960.JPG"/>
          <p:cNvPicPr>
            <a:picLocks noGrp="1" noChangeAspect="1" noChangeArrowheads="1"/>
          </p:cNvPicPr>
          <p:nvPr>
            <p:ph idx="1"/>
          </p:nvPr>
        </p:nvPicPr>
        <p:blipFill>
          <a:blip r:embed="rId2" cstate="print">
            <a:lum contrast="20000"/>
          </a:blip>
          <a:srcRect/>
          <a:stretch>
            <a:fillRect/>
          </a:stretch>
        </p:blipFill>
        <p:spPr bwMode="auto">
          <a:xfrm>
            <a:off x="285720" y="214290"/>
            <a:ext cx="3857652" cy="3186818"/>
          </a:xfrm>
          <a:prstGeom prst="rect">
            <a:avLst/>
          </a:prstGeom>
          <a:ln>
            <a:noFill/>
          </a:ln>
          <a:effectLst>
            <a:softEdge rad="112500"/>
          </a:effectLst>
        </p:spPr>
      </p:pic>
      <p:pic>
        <p:nvPicPr>
          <p:cNvPr id="5" name="Picture 2" descr="G:\Новая папка\SAM_0227.JPG"/>
          <p:cNvPicPr>
            <a:picLocks noChangeAspect="1" noChangeArrowheads="1"/>
          </p:cNvPicPr>
          <p:nvPr/>
        </p:nvPicPr>
        <p:blipFill>
          <a:blip r:embed="rId3" cstate="screen"/>
          <a:srcRect/>
          <a:stretch>
            <a:fillRect/>
          </a:stretch>
        </p:blipFill>
        <p:spPr bwMode="auto">
          <a:xfrm>
            <a:off x="500034" y="3500438"/>
            <a:ext cx="3643338" cy="3109298"/>
          </a:xfrm>
          <a:prstGeom prst="rect">
            <a:avLst/>
          </a:prstGeom>
          <a:noFill/>
        </p:spPr>
      </p:pic>
      <p:pic>
        <p:nvPicPr>
          <p:cNvPr id="6" name="Picture 2" descr="C:\Documents and Settings\TiTo\Рабочий стол\вера\Новая папка\SAM_0297.JPG"/>
          <p:cNvPicPr>
            <a:picLocks noChangeAspect="1" noChangeArrowheads="1"/>
          </p:cNvPicPr>
          <p:nvPr/>
        </p:nvPicPr>
        <p:blipFill>
          <a:blip r:embed="rId4" cstate="screen"/>
          <a:srcRect/>
          <a:stretch>
            <a:fillRect/>
          </a:stretch>
        </p:blipFill>
        <p:spPr bwMode="auto">
          <a:xfrm>
            <a:off x="5000628" y="285728"/>
            <a:ext cx="2571768" cy="3141620"/>
          </a:xfrm>
          <a:prstGeom prst="rect">
            <a:avLst/>
          </a:prstGeom>
          <a:ln>
            <a:noFill/>
          </a:ln>
          <a:effectLst>
            <a:softEdge rad="112500"/>
          </a:effectLst>
        </p:spPr>
      </p:pic>
      <p:pic>
        <p:nvPicPr>
          <p:cNvPr id="7" name="Picture 3" descr="C:\Documents and Settings\TiTo\Рабочий стол\вера\Новая папка\SAM_0295.JPG"/>
          <p:cNvPicPr>
            <a:picLocks noChangeAspect="1" noChangeArrowheads="1"/>
          </p:cNvPicPr>
          <p:nvPr/>
        </p:nvPicPr>
        <p:blipFill>
          <a:blip r:embed="rId5" cstate="screen"/>
          <a:srcRect/>
          <a:stretch>
            <a:fillRect/>
          </a:stretch>
        </p:blipFill>
        <p:spPr bwMode="auto">
          <a:xfrm>
            <a:off x="5072066" y="3571876"/>
            <a:ext cx="2802995" cy="2071702"/>
          </a:xfrm>
          <a:prstGeom prst="rect">
            <a:avLst/>
          </a:prstGeom>
          <a:noFill/>
        </p:spPr>
      </p:pic>
      <p:pic>
        <p:nvPicPr>
          <p:cNvPr id="9218" name="Picture 2" descr="C:\Documents and Settings\TiTo\Рабочий стол\вера\Дет картинки\f105.gif"/>
          <p:cNvPicPr>
            <a:picLocks noChangeAspect="1" noChangeArrowheads="1"/>
          </p:cNvPicPr>
          <p:nvPr/>
        </p:nvPicPr>
        <p:blipFill>
          <a:blip r:embed="rId6"/>
          <a:srcRect/>
          <a:stretch>
            <a:fillRect/>
          </a:stretch>
        </p:blipFill>
        <p:spPr bwMode="auto">
          <a:xfrm>
            <a:off x="5786446" y="5690333"/>
            <a:ext cx="1643074" cy="116766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928670"/>
            <a:ext cx="8229600" cy="5214974"/>
          </a:xfrm>
        </p:spPr>
        <p:txBody>
          <a:bodyPr>
            <a:noAutofit/>
          </a:bodyPr>
          <a:lstStyle/>
          <a:p>
            <a:pPr marL="514350" lvl="0" indent="-514350" algn="just">
              <a:spcBef>
                <a:spcPts val="0"/>
              </a:spcBef>
              <a:buFont typeface="+mj-lt"/>
              <a:buAutoNum type="arabicPeriod"/>
            </a:pPr>
            <a:r>
              <a:rPr lang="ru-RU" sz="2000" dirty="0" smtClean="0">
                <a:solidFill>
                  <a:schemeClr val="tx2">
                    <a:lumMod val="75000"/>
                  </a:schemeClr>
                </a:solidFill>
                <a:latin typeface="Times New Roman" pitchFamily="18" charset="0"/>
                <a:cs typeface="Times New Roman" pitchFamily="18" charset="0"/>
              </a:rPr>
              <a:t>Ведущая деятельность  дошкольного возраста - ролевая игра. </a:t>
            </a:r>
          </a:p>
          <a:p>
            <a:pPr marL="514350" lvl="0" indent="-514350" algn="just">
              <a:spcBef>
                <a:spcPts val="0"/>
              </a:spcBef>
              <a:buNone/>
            </a:pPr>
            <a:r>
              <a:rPr lang="ru-RU" sz="2000" dirty="0" smtClean="0">
                <a:solidFill>
                  <a:schemeClr val="tx2">
                    <a:lumMod val="75000"/>
                  </a:schemeClr>
                </a:solidFill>
                <a:latin typeface="Times New Roman" pitchFamily="18" charset="0"/>
                <a:cs typeface="Times New Roman" pitchFamily="18" charset="0"/>
              </a:rPr>
              <a:t>		Именно в ней складываются и наиболее эффективно развиваются главные новообразования этого возраста: творческое воображение, образное мышление, самосознание. </a:t>
            </a:r>
          </a:p>
          <a:p>
            <a:pPr marL="514350" lvl="0" indent="-514350" algn="just">
              <a:spcBef>
                <a:spcPts val="0"/>
              </a:spcBef>
              <a:buFont typeface="+mj-lt"/>
              <a:buAutoNum type="arabicPeriod"/>
            </a:pPr>
            <a:r>
              <a:rPr lang="ru-RU" sz="2000" dirty="0" smtClean="0">
                <a:solidFill>
                  <a:schemeClr val="tx2">
                    <a:lumMod val="75000"/>
                  </a:schemeClr>
                </a:solidFill>
                <a:latin typeface="Times New Roman" pitchFamily="18" charset="0"/>
                <a:cs typeface="Times New Roman" pitchFamily="18" charset="0"/>
              </a:rPr>
              <a:t>Особое  значение имеет игра для становления разных форм произвольного поведения детей: развиваются произвольное внимание и память, соподчинение мотивов и целенаправленность действий. </a:t>
            </a:r>
          </a:p>
          <a:p>
            <a:pPr marL="514350" lvl="0" indent="-514350" algn="just">
              <a:spcBef>
                <a:spcPts val="0"/>
              </a:spcBef>
              <a:buFont typeface="+mj-lt"/>
              <a:buAutoNum type="arabicPeriod"/>
            </a:pPr>
            <a:r>
              <a:rPr lang="ru-RU" sz="2000" dirty="0" smtClean="0">
                <a:solidFill>
                  <a:schemeClr val="tx2">
                    <a:lumMod val="75000"/>
                  </a:schemeClr>
                </a:solidFill>
                <a:latin typeface="Times New Roman" pitchFamily="18" charset="0"/>
                <a:cs typeface="Times New Roman" pitchFamily="18" charset="0"/>
              </a:rPr>
              <a:t>Сюжетно-ролевая игра проходит длительный и сложный путь развития, начинаясь в младшем дошкольном возрасте с простейшей ролевой игры и игры "рядом". </a:t>
            </a:r>
          </a:p>
          <a:p>
            <a:pPr marL="514350" lvl="0" indent="-514350" algn="just">
              <a:spcBef>
                <a:spcPts val="0"/>
              </a:spcBef>
              <a:buFont typeface="+mj-lt"/>
              <a:buAutoNum type="arabicPeriod"/>
            </a:pPr>
            <a:r>
              <a:rPr lang="ru-RU" sz="2000" dirty="0" smtClean="0">
                <a:solidFill>
                  <a:schemeClr val="tx2">
                    <a:lumMod val="75000"/>
                  </a:schemeClr>
                </a:solidFill>
                <a:latin typeface="Times New Roman" pitchFamily="18" charset="0"/>
                <a:cs typeface="Times New Roman" pitchFamily="18" charset="0"/>
              </a:rPr>
              <a:t>Сюжетно - ролевая игра должна соответствовать современной деятельности т.к. в связи с развитием научно - технического прогресса появляется много новой техники, много нового в жизни людей - задача воспитателя создать условия для отражения этого </a:t>
            </a:r>
          </a:p>
          <a:p>
            <a:pPr marL="514350" lvl="0" indent="-514350" algn="just">
              <a:spcBef>
                <a:spcPts val="0"/>
              </a:spcBef>
              <a:buFont typeface="+mj-lt"/>
              <a:buAutoNum type="arabicPeriod"/>
            </a:pPr>
            <a:r>
              <a:rPr lang="ru-RU" sz="2000" dirty="0" smtClean="0">
                <a:solidFill>
                  <a:schemeClr val="tx2">
                    <a:lumMod val="75000"/>
                  </a:schemeClr>
                </a:solidFill>
                <a:latin typeface="Times New Roman" pitchFamily="18" charset="0"/>
                <a:cs typeface="Times New Roman" pitchFamily="18" charset="0"/>
              </a:rPr>
              <a:t>в сюжетно-ролевых играх детей. </a:t>
            </a:r>
          </a:p>
          <a:p>
            <a:pPr algn="just">
              <a:buNone/>
            </a:pPr>
            <a:endParaRPr lang="ru-RU" sz="2000" dirty="0"/>
          </a:p>
        </p:txBody>
      </p:sp>
      <p:sp>
        <p:nvSpPr>
          <p:cNvPr id="4" name="Прямоугольник 3"/>
          <p:cNvSpPr/>
          <p:nvPr/>
        </p:nvSpPr>
        <p:spPr>
          <a:xfrm>
            <a:off x="3143240" y="285728"/>
            <a:ext cx="2620590" cy="553998"/>
          </a:xfrm>
          <a:prstGeom prst="rect">
            <a:avLst/>
          </a:prstGeom>
          <a:noFill/>
        </p:spPr>
        <p:txBody>
          <a:bodyPr wrap="square" lIns="91440" tIns="45720" rIns="91440" bIns="45720">
            <a:spAutoFit/>
          </a:bodyPr>
          <a:lstStyle/>
          <a:p>
            <a:pPr algn="ctr"/>
            <a:r>
              <a:rPr lang="ru-RU"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Вывод:</a:t>
            </a:r>
            <a:endParaRPr lang="ru-RU"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28596" y="857232"/>
            <a:ext cx="7715304" cy="6878806"/>
          </a:xfrm>
          <a:prstGeom prst="rect">
            <a:avLst/>
          </a:prstGeom>
        </p:spPr>
        <p:txBody>
          <a:bodyPr wrap="square">
            <a:spAutoFit/>
          </a:bodyPr>
          <a:lstStyle/>
          <a:p>
            <a:pPr marL="457200" indent="-457200" algn="just">
              <a:buAutoNum type="arabicPeriod"/>
            </a:pPr>
            <a:r>
              <a:rPr lang="ru-RU" dirty="0" smtClean="0">
                <a:solidFill>
                  <a:schemeClr val="accent1">
                    <a:lumMod val="50000"/>
                  </a:schemeClr>
                </a:solidFill>
                <a:latin typeface="Times New Roman" pitchFamily="18" charset="0"/>
                <a:cs typeface="Times New Roman" pitchFamily="18" charset="0"/>
              </a:rPr>
              <a:t>Необходимо создать условия для игровой деятельности в группе с учётом места, времени в режиме дня, создать материально - игровую базу: игрушки, пособия, атрибуты, предметы - заместители, бросовый материал, который используется детьми во время сюжетно - ролевых игр</a:t>
            </a:r>
            <a:endParaRPr lang="en-US" dirty="0" smtClean="0">
              <a:solidFill>
                <a:schemeClr val="accent1">
                  <a:lumMod val="50000"/>
                </a:schemeClr>
              </a:solidFill>
              <a:latin typeface="Times New Roman" pitchFamily="18" charset="0"/>
              <a:cs typeface="Times New Roman" pitchFamily="18" charset="0"/>
            </a:endParaRPr>
          </a:p>
          <a:p>
            <a:pPr marL="457200" indent="-457200" algn="just">
              <a:buAutoNum type="arabicPeriod"/>
            </a:pPr>
            <a:r>
              <a:rPr lang="ru-RU" dirty="0" smtClean="0">
                <a:solidFill>
                  <a:schemeClr val="accent1">
                    <a:lumMod val="50000"/>
                  </a:schemeClr>
                </a:solidFill>
                <a:latin typeface="Times New Roman" pitchFamily="18" charset="0"/>
                <a:cs typeface="Times New Roman" pitchFamily="18" charset="0"/>
              </a:rPr>
              <a:t>Обогащать содержание детской игры использованием различных методов и приёмов таких как: наблюдения, экскурсии, встречи с людьми разных профессий, чтение художественной литературы, рассказ воспитателя о труде взрослых, использование иллюстраций, инсценировки литературных произведений, беседы, непосредственное участие воспитателя в игре, предложения, советы, разъяснения, вопросы направленные на подсказ детям возможной реализации замысла, совместное выполнение с детьми построек, показ приёмов конструирования и др.</a:t>
            </a:r>
            <a:endParaRPr lang="en-US" dirty="0" smtClean="0">
              <a:solidFill>
                <a:schemeClr val="accent1">
                  <a:lumMod val="50000"/>
                </a:schemeClr>
              </a:solidFill>
              <a:latin typeface="Times New Roman" pitchFamily="18" charset="0"/>
              <a:cs typeface="Times New Roman" pitchFamily="18" charset="0"/>
            </a:endParaRPr>
          </a:p>
          <a:p>
            <a:pPr marL="457200" lvl="0" indent="-457200" algn="just">
              <a:buFontTx/>
              <a:buAutoNum type="arabicPeriod"/>
            </a:pPr>
            <a:r>
              <a:rPr lang="ru-RU" dirty="0" smtClean="0">
                <a:solidFill>
                  <a:schemeClr val="tx2">
                    <a:lumMod val="75000"/>
                  </a:schemeClr>
                </a:solidFill>
                <a:latin typeface="Times New Roman" pitchFamily="18" charset="0"/>
                <a:cs typeface="Times New Roman" pitchFamily="18" charset="0"/>
              </a:rPr>
              <a:t>Важно также правильно закончить игру, что означает не только завершение ее сюжета, но и подведение итогов. Это необходимо для поддержания интереса детей к игре вообще, для формирования у них способности и привычки к анализу поступков своих и товарищей. Обсуждение хода игры позволяет воспитателю также выявить собственные недочеты при ее подготовке.</a:t>
            </a:r>
            <a:r>
              <a:rPr lang="ru-RU" b="1" dirty="0" smtClean="0">
                <a:solidFill>
                  <a:schemeClr val="tx2">
                    <a:lumMod val="75000"/>
                  </a:schemeClr>
                </a:solidFill>
                <a:latin typeface="Times New Roman" pitchFamily="18" charset="0"/>
                <a:cs typeface="Times New Roman" pitchFamily="18" charset="0"/>
              </a:rPr>
              <a:t> </a:t>
            </a:r>
            <a:endParaRPr lang="ru-RU" dirty="0" smtClean="0">
              <a:solidFill>
                <a:schemeClr val="tx2">
                  <a:lumMod val="75000"/>
                </a:schemeClr>
              </a:solidFill>
              <a:latin typeface="Times New Roman" pitchFamily="18" charset="0"/>
              <a:cs typeface="Times New Roman" pitchFamily="18" charset="0"/>
            </a:endParaRPr>
          </a:p>
          <a:p>
            <a:pPr marL="457200" indent="-457200" algn="just">
              <a:buAutoNum type="arabicPeriod"/>
            </a:pPr>
            <a:endParaRPr lang="en-US" dirty="0" smtClean="0">
              <a:solidFill>
                <a:schemeClr val="tx2">
                  <a:lumMod val="75000"/>
                </a:schemeClr>
              </a:solidFill>
              <a:latin typeface="Times New Roman" pitchFamily="18" charset="0"/>
              <a:cs typeface="Times New Roman" pitchFamily="18" charset="0"/>
            </a:endParaRPr>
          </a:p>
          <a:p>
            <a:pPr marL="457200" indent="-457200" algn="just"/>
            <a:endParaRPr lang="en-US" sz="2100" dirty="0" smtClean="0">
              <a:solidFill>
                <a:schemeClr val="accent1">
                  <a:lumMod val="50000"/>
                </a:schemeClr>
              </a:solidFill>
              <a:latin typeface="Times New Roman" pitchFamily="18" charset="0"/>
              <a:cs typeface="Times New Roman" pitchFamily="18" charset="0"/>
            </a:endParaRPr>
          </a:p>
          <a:p>
            <a:pPr marL="457200" indent="-457200" algn="just"/>
            <a:r>
              <a:rPr lang="ru-RU" sz="2100" dirty="0" smtClean="0">
                <a:latin typeface="Times New Roman" pitchFamily="18" charset="0"/>
                <a:cs typeface="Times New Roman" pitchFamily="18" charset="0"/>
              </a:rPr>
              <a:t/>
            </a:r>
            <a:br>
              <a:rPr lang="ru-RU" sz="2100" dirty="0" smtClean="0">
                <a:latin typeface="Times New Roman" pitchFamily="18" charset="0"/>
                <a:cs typeface="Times New Roman" pitchFamily="18" charset="0"/>
              </a:rPr>
            </a:br>
            <a:endParaRPr lang="ru-RU" sz="2100" dirty="0">
              <a:latin typeface="Times New Roman" pitchFamily="18" charset="0"/>
              <a:cs typeface="Times New Roman" pitchFamily="18" charset="0"/>
            </a:endParaRPr>
          </a:p>
        </p:txBody>
      </p:sp>
      <p:sp>
        <p:nvSpPr>
          <p:cNvPr id="4" name="Прямоугольник 3"/>
          <p:cNvSpPr/>
          <p:nvPr/>
        </p:nvSpPr>
        <p:spPr>
          <a:xfrm>
            <a:off x="2500298" y="285728"/>
            <a:ext cx="3786214" cy="461665"/>
          </a:xfrm>
          <a:prstGeom prst="rect">
            <a:avLst/>
          </a:prstGeom>
        </p:spPr>
        <p:txBody>
          <a:bodyPr wrap="square">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Рекомендации</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TiTo\Рабочий стол\вера\Дет картинки\rusmultframe003.jpg"/>
          <p:cNvPicPr>
            <a:picLocks noGrp="1" noChangeAspect="1" noChangeArrowheads="1"/>
          </p:cNvPicPr>
          <p:nvPr>
            <p:ph type="pic" idx="1"/>
          </p:nvPr>
        </p:nvPicPr>
        <p:blipFill>
          <a:blip r:embed="rId2"/>
          <a:srcRect/>
          <a:stretch>
            <a:fillRect/>
          </a:stretch>
        </p:blipFill>
        <p:spPr bwMode="auto">
          <a:xfrm>
            <a:off x="642910" y="428604"/>
            <a:ext cx="8215370" cy="6161528"/>
          </a:xfrm>
          <a:prstGeom prst="rect">
            <a:avLst/>
          </a:prstGeom>
          <a:noFill/>
        </p:spPr>
      </p:pic>
      <p:pic>
        <p:nvPicPr>
          <p:cNvPr id="6" name="Picture 2" descr="G:\DCIM\101PHOTO\SAM_0254.JPG"/>
          <p:cNvPicPr>
            <a:picLocks noChangeAspect="1" noChangeArrowheads="1"/>
          </p:cNvPicPr>
          <p:nvPr/>
        </p:nvPicPr>
        <p:blipFill>
          <a:blip r:embed="rId3"/>
          <a:srcRect/>
          <a:stretch>
            <a:fillRect/>
          </a:stretch>
        </p:blipFill>
        <p:spPr bwMode="auto">
          <a:xfrm>
            <a:off x="1857356" y="1357298"/>
            <a:ext cx="5786478" cy="4604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643050"/>
            <a:ext cx="8643998" cy="4357718"/>
          </a:xfrm>
        </p:spPr>
        <p:txBody>
          <a:bodyPr>
            <a:normAutofit fontScale="85000" lnSpcReduction="10000"/>
          </a:bodyPr>
          <a:lstStyle/>
          <a:p>
            <a:pPr algn="just">
              <a:buNone/>
            </a:pPr>
            <a:r>
              <a:rPr lang="ru-RU" sz="2400" dirty="0" smtClean="0"/>
              <a:t>     		</a:t>
            </a:r>
            <a:r>
              <a:rPr lang="ru-RU" sz="2000" dirty="0" smtClean="0">
                <a:solidFill>
                  <a:schemeClr val="accent1">
                    <a:lumMod val="50000"/>
                  </a:schemeClr>
                </a:solidFill>
                <a:latin typeface="Times New Roman" pitchFamily="18" charset="0"/>
                <a:cs typeface="Times New Roman" pitchFamily="18" charset="0"/>
              </a:rPr>
              <a:t>На современном этапе развития общества тема воспитания детей как никогда принимает огромное общественное значение. </a:t>
            </a:r>
          </a:p>
          <a:p>
            <a:pPr algn="just">
              <a:buNone/>
            </a:pPr>
            <a:r>
              <a:rPr lang="ru-RU" sz="2000" dirty="0" smtClean="0">
                <a:solidFill>
                  <a:schemeClr val="tx2">
                    <a:lumMod val="75000"/>
                  </a:schemeClr>
                </a:solidFill>
                <a:latin typeface="Times New Roman" pitchFamily="18" charset="0"/>
                <a:cs typeface="Times New Roman" pitchFamily="18" charset="0"/>
              </a:rPr>
              <a:t>		Игра – один из тех видов детской деятельности, которой используется  взрослыми в целях воспитания дошкольников, обучая их различным  действиям с предметами, способам и средствам  общения. </a:t>
            </a:r>
          </a:p>
          <a:p>
            <a:pPr algn="just">
              <a:buNone/>
            </a:pPr>
            <a:r>
              <a:rPr lang="ru-RU" sz="2000" dirty="0" smtClean="0">
                <a:solidFill>
                  <a:schemeClr val="tx2">
                    <a:lumMod val="75000"/>
                  </a:schemeClr>
                </a:solidFill>
                <a:latin typeface="Times New Roman" pitchFamily="18" charset="0"/>
                <a:cs typeface="Times New Roman" pitchFamily="18" charset="0"/>
              </a:rPr>
              <a:t>		Именно при помощи игры происходит умственное, нравственное и физическое развитие. Причем все компоненты развития связаны между собой, что если один из них не сформирован, то остальные дальше просто не развиваются. </a:t>
            </a:r>
          </a:p>
          <a:p>
            <a:pPr algn="just">
              <a:buNone/>
            </a:pPr>
            <a:r>
              <a:rPr lang="ru-RU" sz="2000" dirty="0" smtClean="0">
                <a:solidFill>
                  <a:schemeClr val="tx2">
                    <a:lumMod val="75000"/>
                  </a:schemeClr>
                </a:solidFill>
                <a:latin typeface="Times New Roman" pitchFamily="18" charset="0"/>
                <a:cs typeface="Times New Roman" pitchFamily="18" charset="0"/>
              </a:rPr>
              <a:t>		Игровая деятельность влияет на формирование  произвольности  поведения  и всех психических процессов – от элементарных до самых сложных. </a:t>
            </a:r>
          </a:p>
          <a:p>
            <a:pPr algn="just">
              <a:buNone/>
            </a:pPr>
            <a:r>
              <a:rPr lang="ru-RU" sz="2000" dirty="0" smtClean="0">
                <a:solidFill>
                  <a:schemeClr val="accent1">
                    <a:lumMod val="50000"/>
                  </a:schemeClr>
                </a:solidFill>
                <a:latin typeface="Times New Roman" pitchFamily="18" charset="0"/>
                <a:cs typeface="Times New Roman" pitchFamily="18" charset="0"/>
              </a:rPr>
              <a:t>		Огромное значение  игры для развития личности ребенка дает основание считать, что именно эта  деятельность является в дошкольном возрасте ведущей.  </a:t>
            </a:r>
          </a:p>
          <a:p>
            <a:pPr algn="just">
              <a:buNone/>
            </a:pPr>
            <a:r>
              <a:rPr lang="ru-RU" sz="2000" dirty="0" smtClean="0">
                <a:solidFill>
                  <a:schemeClr val="accent1">
                    <a:lumMod val="50000"/>
                  </a:schemeClr>
                </a:solidFill>
                <a:latin typeface="Times New Roman" pitchFamily="18" charset="0"/>
                <a:cs typeface="Times New Roman" pitchFamily="18" charset="0"/>
              </a:rPr>
              <a:t>		Именно поэтому, главное место в воспитании  детей отводится игре. </a:t>
            </a:r>
          </a:p>
          <a:p>
            <a:pPr algn="just">
              <a:buNone/>
            </a:pPr>
            <a:r>
              <a:rPr lang="ru-RU" sz="2000" dirty="0" smtClean="0">
                <a:solidFill>
                  <a:schemeClr val="accent1">
                    <a:lumMod val="50000"/>
                  </a:schemeClr>
                </a:solidFill>
                <a:latin typeface="Times New Roman" pitchFamily="18" charset="0"/>
                <a:cs typeface="Times New Roman" pitchFamily="18" charset="0"/>
              </a:rPr>
              <a:t>		</a:t>
            </a:r>
            <a:r>
              <a:rPr lang="ru-RU" sz="2000" b="1" dirty="0" smtClean="0">
                <a:solidFill>
                  <a:schemeClr val="accent1">
                    <a:lumMod val="50000"/>
                  </a:schemeClr>
                </a:solidFill>
                <a:latin typeface="Times New Roman" pitchFamily="18" charset="0"/>
                <a:cs typeface="Times New Roman" pitchFamily="18" charset="0"/>
              </a:rPr>
              <a:t> </a:t>
            </a:r>
            <a:r>
              <a:rPr lang="ru-RU" sz="2000" dirty="0" smtClean="0">
                <a:solidFill>
                  <a:schemeClr val="accent1">
                    <a:lumMod val="50000"/>
                  </a:schemeClr>
                </a:solidFill>
                <a:latin typeface="Times New Roman" pitchFamily="18" charset="0"/>
                <a:cs typeface="Times New Roman" pitchFamily="18" charset="0"/>
              </a:rPr>
              <a:t>Отсюда постоянная важность и актуальность теории рассмотрения  сюжетно-ролевых  игр в воспитании и развитии ребенка. </a:t>
            </a:r>
          </a:p>
          <a:p>
            <a:pPr>
              <a:buNone/>
            </a:pPr>
            <a:endParaRPr lang="ru-RU" sz="2400" dirty="0">
              <a:solidFill>
                <a:schemeClr val="accent1">
                  <a:lumMod val="50000"/>
                </a:schemeClr>
              </a:solidFill>
              <a:latin typeface="Times New Roman" pitchFamily="18" charset="0"/>
              <a:cs typeface="Times New Roman" pitchFamily="18" charset="0"/>
            </a:endParaRPr>
          </a:p>
        </p:txBody>
      </p:sp>
      <p:sp>
        <p:nvSpPr>
          <p:cNvPr id="5" name="Прямоугольник 4"/>
          <p:cNvSpPr/>
          <p:nvPr/>
        </p:nvSpPr>
        <p:spPr>
          <a:xfrm>
            <a:off x="3143240" y="857232"/>
            <a:ext cx="2801536" cy="553998"/>
          </a:xfrm>
          <a:prstGeom prst="rect">
            <a:avLst/>
          </a:prstGeom>
          <a:noFill/>
        </p:spPr>
        <p:txBody>
          <a:bodyPr wrap="none" lIns="91440" tIns="45720" rIns="91440" bIns="45720">
            <a:spAutoFit/>
          </a:bodyPr>
          <a:lstStyle/>
          <a:p>
            <a:pPr algn="ctr"/>
            <a:r>
              <a:rPr lang="ru-RU"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Актуальность</a:t>
            </a:r>
            <a:endParaRPr lang="ru-RU"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142984"/>
            <a:ext cx="8572560" cy="4714908"/>
          </a:xfrm>
        </p:spPr>
        <p:txBody>
          <a:bodyPr>
            <a:normAutofit/>
          </a:bodyPr>
          <a:lstStyle/>
          <a:p>
            <a:pPr marL="457200" indent="-457200" algn="just">
              <a:buNone/>
            </a:pPr>
            <a:r>
              <a:rPr lang="ru-RU" sz="2400" b="1" dirty="0" smtClean="0">
                <a:solidFill>
                  <a:srgbClr val="6600CC"/>
                </a:solidFill>
                <a:effectLst>
                  <a:outerShdw blurRad="38100" dist="38100" dir="2700000" algn="tl">
                    <a:srgbClr val="000000">
                      <a:alpha val="43137"/>
                    </a:srgbClr>
                  </a:outerShdw>
                </a:effectLst>
                <a:latin typeface="Times New Roman" pitchFamily="18" charset="0"/>
                <a:cs typeface="Times New Roman" pitchFamily="18" charset="0"/>
              </a:rPr>
              <a:t>Цель:</a:t>
            </a:r>
            <a:r>
              <a:rPr lang="ru-RU" sz="2400" dirty="0" smtClean="0">
                <a:solidFill>
                  <a:srgbClr val="6600CC"/>
                </a:solidFill>
                <a:latin typeface="Times New Roman" pitchFamily="18" charset="0"/>
                <a:cs typeface="Times New Roman" pitchFamily="18" charset="0"/>
              </a:rPr>
              <a:t> </a:t>
            </a:r>
            <a:r>
              <a:rPr lang="ru-RU" sz="2400" dirty="0" smtClean="0">
                <a:solidFill>
                  <a:schemeClr val="accent1">
                    <a:lumMod val="50000"/>
                  </a:schemeClr>
                </a:solidFill>
                <a:latin typeface="Times New Roman" pitchFamily="18" charset="0"/>
                <a:cs typeface="Times New Roman" pitchFamily="18" charset="0"/>
              </a:rPr>
              <a:t>Показать роль сюжетно - ролевой игры как важное средство воспитания  и развития младших дошкольников.</a:t>
            </a:r>
          </a:p>
          <a:p>
            <a:pPr marL="457200" indent="-457200" algn="just">
              <a:buFont typeface="+mj-lt"/>
              <a:buAutoNum type="arabicPeriod"/>
            </a:pPr>
            <a:endParaRPr lang="ru-RU" sz="2000" dirty="0" smtClean="0">
              <a:solidFill>
                <a:schemeClr val="accent1">
                  <a:lumMod val="50000"/>
                </a:schemeClr>
              </a:solidFill>
              <a:latin typeface="Times New Roman" pitchFamily="18" charset="0"/>
              <a:cs typeface="Times New Roman" pitchFamily="18" charset="0"/>
            </a:endParaRPr>
          </a:p>
          <a:p>
            <a:pPr marL="457200" indent="-457200" algn="just">
              <a:buNone/>
            </a:pPr>
            <a:r>
              <a:rPr lang="ru-RU" sz="2000" b="1" dirty="0" smtClean="0">
                <a:solidFill>
                  <a:srgbClr val="6600CC"/>
                </a:solidFill>
                <a:effectLst>
                  <a:outerShdw blurRad="38100" dist="38100" dir="2700000" algn="tl">
                    <a:srgbClr val="000000">
                      <a:alpha val="43137"/>
                    </a:srgbClr>
                  </a:outerShdw>
                </a:effectLst>
                <a:latin typeface="Times New Roman" pitchFamily="18" charset="0"/>
                <a:cs typeface="Times New Roman" pitchFamily="18" charset="0"/>
              </a:rPr>
              <a:t>Задачи:</a:t>
            </a:r>
          </a:p>
          <a:p>
            <a:pPr marL="457200" indent="-457200" algn="just">
              <a:buFont typeface="+mj-lt"/>
              <a:buAutoNum type="arabicPeriod"/>
            </a:pPr>
            <a:r>
              <a:rPr lang="ru-RU" sz="2000" dirty="0" smtClean="0">
                <a:solidFill>
                  <a:schemeClr val="accent1">
                    <a:lumMod val="50000"/>
                  </a:schemeClr>
                </a:solidFill>
                <a:latin typeface="Times New Roman" pitchFamily="18" charset="0"/>
                <a:cs typeface="Times New Roman" pitchFamily="18" charset="0"/>
              </a:rPr>
              <a:t>Развитие и обогащение игровых действий  с игрушками на основе обогащения отдельных игровых действий.</a:t>
            </a:r>
          </a:p>
          <a:p>
            <a:pPr marL="457200" indent="-457200" algn="just">
              <a:buFont typeface="+mj-lt"/>
              <a:buAutoNum type="arabicPeriod"/>
            </a:pPr>
            <a:r>
              <a:rPr lang="ru-RU" sz="2000" dirty="0" smtClean="0">
                <a:solidFill>
                  <a:schemeClr val="accent1">
                    <a:lumMod val="50000"/>
                  </a:schemeClr>
                </a:solidFill>
                <a:latin typeface="Times New Roman" pitchFamily="18" charset="0"/>
                <a:cs typeface="Times New Roman" pitchFamily="18" charset="0"/>
              </a:rPr>
              <a:t>Развитие и обогащение сюжетов игры.</a:t>
            </a:r>
          </a:p>
          <a:p>
            <a:pPr marL="457200" indent="-457200" algn="just">
              <a:buFont typeface="+mj-lt"/>
              <a:buAutoNum type="arabicPeriod"/>
            </a:pPr>
            <a:r>
              <a:rPr lang="ru-RU" sz="2000" dirty="0" smtClean="0">
                <a:solidFill>
                  <a:schemeClr val="accent1">
                    <a:lumMod val="50000"/>
                  </a:schemeClr>
                </a:solidFill>
                <a:latin typeface="Times New Roman" pitchFamily="18" charset="0"/>
                <a:cs typeface="Times New Roman" pitchFamily="18" charset="0"/>
              </a:rPr>
              <a:t>Формирование умений детей играть рядом, а затем и вместе.</a:t>
            </a:r>
          </a:p>
          <a:p>
            <a:pPr marL="457200" indent="-457200" algn="just">
              <a:buNone/>
            </a:pPr>
            <a:endParaRPr lang="ru-RU" sz="2000" dirty="0" smtClean="0">
              <a:solidFill>
                <a:schemeClr val="accent1">
                  <a:lumMod val="75000"/>
                </a:schemeClr>
              </a:solidFill>
            </a:endParaRPr>
          </a:p>
          <a:p>
            <a:pPr marL="457200" indent="-457200" algn="ctr">
              <a:buNone/>
            </a:pPr>
            <a:r>
              <a:rPr lang="ru-RU" sz="2000" dirty="0" smtClean="0">
                <a:solidFill>
                  <a:schemeClr val="tx2">
                    <a:lumMod val="75000"/>
                  </a:schemeClr>
                </a:solidFill>
                <a:latin typeface="Times New Roman" pitchFamily="18" charset="0"/>
                <a:cs typeface="Times New Roman" pitchFamily="18" charset="0"/>
              </a:rPr>
              <a:t>Основной прием решения этих задач – совместная деятельность   воспитателя с  детьми.</a:t>
            </a:r>
          </a:p>
          <a:p>
            <a:pPr marL="457200" indent="-457200" algn="just">
              <a:buFont typeface="+mj-lt"/>
              <a:buAutoNum type="arabicPeriod"/>
            </a:pPr>
            <a:endParaRPr lang="ru-RU" sz="2000" dirty="0" smtClean="0">
              <a:solidFill>
                <a:schemeClr val="accent1">
                  <a:lumMod val="50000"/>
                </a:schemeClr>
              </a:solidFill>
              <a:latin typeface="Times New Roman" pitchFamily="18" charset="0"/>
              <a:cs typeface="Times New Roman" pitchFamily="18" charset="0"/>
            </a:endParaRPr>
          </a:p>
          <a:p>
            <a:pPr marL="457200" indent="-457200" algn="just">
              <a:buFont typeface="+mj-lt"/>
              <a:buAutoNum type="arabicPeriod"/>
            </a:pPr>
            <a:endParaRPr lang="ru-RU" sz="2800" dirty="0" smtClean="0">
              <a:solidFill>
                <a:schemeClr val="accent1">
                  <a:lumMod val="50000"/>
                </a:schemeClr>
              </a:solidFill>
              <a:latin typeface="Times New Roman" pitchFamily="18" charset="0"/>
              <a:cs typeface="Times New Roman" pitchFamily="18" charset="0"/>
            </a:endParaRPr>
          </a:p>
          <a:p>
            <a:pPr marL="457200" indent="-457200" algn="just">
              <a:buNone/>
            </a:pPr>
            <a:endParaRPr lang="ru-RU" sz="5900" dirty="0" smtClean="0">
              <a:solidFill>
                <a:schemeClr val="accent1">
                  <a:lumMod val="50000"/>
                </a:schemeClr>
              </a:solidFill>
              <a:latin typeface="Times New Roman" pitchFamily="18" charset="0"/>
              <a:cs typeface="Times New Roman" pitchFamily="18" charset="0"/>
            </a:endParaRPr>
          </a:p>
          <a:p>
            <a:pPr marL="457200" lvl="0" indent="-457200" algn="just">
              <a:buNone/>
            </a:pPr>
            <a:endParaRPr lang="ru-RU" sz="2400" dirty="0" smtClean="0">
              <a:solidFill>
                <a:schemeClr val="accent1">
                  <a:lumMod val="50000"/>
                </a:schemeClr>
              </a:solidFill>
              <a:latin typeface="Times New Roman" pitchFamily="18" charset="0"/>
              <a:cs typeface="Times New Roman" pitchFamily="18" charset="0"/>
            </a:endParaRPr>
          </a:p>
          <a:p>
            <a:pPr marL="457200" lvl="0" indent="-457200" algn="just">
              <a:buNone/>
            </a:pPr>
            <a:endParaRPr lang="ru-RU" sz="2400" dirty="0" smtClean="0">
              <a:solidFill>
                <a:schemeClr val="accent1">
                  <a:lumMod val="50000"/>
                </a:schemeClr>
              </a:solidFill>
              <a:latin typeface="Times New Roman" pitchFamily="18" charset="0"/>
              <a:cs typeface="Times New Roman" pitchFamily="18" charset="0"/>
            </a:endParaRPr>
          </a:p>
          <a:p>
            <a:pPr marL="457200" lvl="0" indent="-457200" algn="just">
              <a:buNone/>
            </a:pPr>
            <a:endParaRPr lang="ru-RU" sz="2400" dirty="0" smtClean="0">
              <a:solidFill>
                <a:schemeClr val="accent1">
                  <a:lumMod val="50000"/>
                </a:schemeClr>
              </a:solidFill>
              <a:latin typeface="Times New Roman" pitchFamily="18" charset="0"/>
              <a:cs typeface="Times New Roman" pitchFamily="18" charset="0"/>
            </a:endParaRPr>
          </a:p>
          <a:p>
            <a:pPr marL="457200" indent="-457200" algn="ctr">
              <a:buFont typeface="+mj-lt"/>
              <a:buAutoNum type="arabicPeriod"/>
            </a:pPr>
            <a:endParaRPr lang="ru-RU" sz="2400" dirty="0" smtClean="0">
              <a:solidFill>
                <a:schemeClr val="accent1">
                  <a:lumMod val="50000"/>
                </a:schemeClr>
              </a:solidFill>
              <a:latin typeface="Times New Roman" pitchFamily="18" charset="0"/>
              <a:cs typeface="Times New Roman" pitchFamily="18" charset="0"/>
            </a:endParaRPr>
          </a:p>
          <a:p>
            <a:pPr marL="457200" indent="-457200" algn="ctr">
              <a:buFont typeface="+mj-lt"/>
              <a:buAutoNum type="arabicPeriod"/>
            </a:pPr>
            <a:endParaRPr lang="ru-RU" sz="2400" dirty="0"/>
          </a:p>
        </p:txBody>
      </p:sp>
      <p:sp>
        <p:nvSpPr>
          <p:cNvPr id="4" name="Прямоугольник 3"/>
          <p:cNvSpPr/>
          <p:nvPr/>
        </p:nvSpPr>
        <p:spPr>
          <a:xfrm>
            <a:off x="3357554" y="428604"/>
            <a:ext cx="184731" cy="553998"/>
          </a:xfrm>
          <a:prstGeom prst="rect">
            <a:avLst/>
          </a:prstGeom>
          <a:noFill/>
        </p:spPr>
        <p:txBody>
          <a:bodyPr wrap="none" lIns="91440" tIns="45720" rIns="91440" bIns="45720">
            <a:spAutoFit/>
          </a:bodyPr>
          <a:lstStyle/>
          <a:p>
            <a:pPr algn="ctr"/>
            <a:endParaRPr lang="ru-RU"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Содержимое 2"/>
          <p:cNvSpPr txBox="1">
            <a:spLocks/>
          </p:cNvSpPr>
          <p:nvPr/>
        </p:nvSpPr>
        <p:spPr>
          <a:xfrm>
            <a:off x="285720" y="3714752"/>
            <a:ext cx="8572560" cy="1857388"/>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endParaRP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59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endParaRP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endParaRPr kumimoji="0" lang="ru-RU" sz="24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endParaRP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endParaRPr>
          </a:p>
          <a:p>
            <a:pPr marL="457200" marR="0" lvl="0" indent="-45720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ru-RU" sz="24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endParaRPr>
          </a:p>
          <a:p>
            <a:pPr marL="457200" marR="0" lvl="0" indent="-45720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C:\Users\1\Documents\маша\Дет картинки\662025.gif"/>
          <p:cNvPicPr>
            <a:picLocks noChangeAspect="1" noChangeArrowheads="1" noCrop="1"/>
          </p:cNvPicPr>
          <p:nvPr/>
        </p:nvPicPr>
        <p:blipFill>
          <a:blip r:embed="rId2"/>
          <a:srcRect/>
          <a:stretch>
            <a:fillRect/>
          </a:stretch>
        </p:blipFill>
        <p:spPr bwMode="auto">
          <a:xfrm>
            <a:off x="7072330" y="4857736"/>
            <a:ext cx="1857388" cy="200026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1143000"/>
          </a:xfrm>
        </p:spPr>
        <p:txBody>
          <a:bodyPr>
            <a:normAutofit/>
          </a:bodyPr>
          <a:lstStyle/>
          <a:p>
            <a:r>
              <a:rPr lang="ru-RU"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Методы  исследования:</a:t>
            </a:r>
            <a:endParaRPr lang="ru-RU"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928662" y="2357430"/>
            <a:ext cx="7143800" cy="2500330"/>
          </a:xfrm>
        </p:spPr>
        <p:txBody>
          <a:bodyPr>
            <a:normAutofit/>
          </a:bodyPr>
          <a:lstStyle/>
          <a:p>
            <a:pPr marL="514350" lvl="0" indent="-514350">
              <a:buFont typeface="+mj-lt"/>
              <a:buAutoNum type="arabicPeriod"/>
            </a:pPr>
            <a:r>
              <a:rPr lang="ru-RU" sz="2400" dirty="0" smtClean="0">
                <a:solidFill>
                  <a:schemeClr val="accent1">
                    <a:lumMod val="50000"/>
                  </a:schemeClr>
                </a:solidFill>
                <a:latin typeface="Times New Roman" pitchFamily="18" charset="0"/>
                <a:cs typeface="Times New Roman" pitchFamily="18" charset="0"/>
              </a:rPr>
              <a:t>Анализ научной и методической литературы над проблемой. </a:t>
            </a:r>
          </a:p>
          <a:p>
            <a:pPr marL="514350" lvl="0" indent="-514350">
              <a:buFont typeface="+mj-lt"/>
              <a:buAutoNum type="arabicPeriod"/>
            </a:pPr>
            <a:r>
              <a:rPr lang="ru-RU" sz="2400" dirty="0" smtClean="0">
                <a:solidFill>
                  <a:schemeClr val="accent1">
                    <a:lumMod val="50000"/>
                  </a:schemeClr>
                </a:solidFill>
                <a:latin typeface="Times New Roman" pitchFamily="18" charset="0"/>
                <a:cs typeface="Times New Roman" pitchFamily="18" charset="0"/>
              </a:rPr>
              <a:t>Наблюдения  за процессом развития ребенка. </a:t>
            </a:r>
          </a:p>
          <a:p>
            <a:pPr marL="514350" lvl="0" indent="-514350">
              <a:buFont typeface="+mj-lt"/>
              <a:buAutoNum type="arabicPeriod"/>
            </a:pPr>
            <a:r>
              <a:rPr lang="ru-RU" sz="2400" dirty="0" smtClean="0">
                <a:solidFill>
                  <a:schemeClr val="accent1">
                    <a:lumMod val="50000"/>
                  </a:schemeClr>
                </a:solidFill>
                <a:latin typeface="Times New Roman" pitchFamily="18" charset="0"/>
                <a:cs typeface="Times New Roman" pitchFamily="18" charset="0"/>
              </a:rPr>
              <a:t> </a:t>
            </a:r>
            <a:r>
              <a:rPr lang="ru-RU" sz="2400" dirty="0" smtClean="0">
                <a:solidFill>
                  <a:schemeClr val="tx2">
                    <a:lumMod val="75000"/>
                  </a:schemeClr>
                </a:solidFill>
                <a:latin typeface="Times New Roman" pitchFamily="18" charset="0"/>
                <a:cs typeface="Times New Roman" pitchFamily="18" charset="0"/>
              </a:rPr>
              <a:t>Развития содержания творческих игр и детских взаимоотношений на основе взаимосвязи обучения и игры с трудом.</a:t>
            </a:r>
          </a:p>
          <a:p>
            <a:pPr>
              <a:buNone/>
            </a:pPr>
            <a:endParaRPr 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8501122" cy="5715040"/>
          </a:xfrm>
        </p:spPr>
        <p:txBody>
          <a:bodyPr>
            <a:normAutofit fontScale="77500" lnSpcReduction="20000"/>
          </a:bodyPr>
          <a:lstStyle/>
          <a:p>
            <a:pPr algn="just">
              <a:lnSpc>
                <a:spcPct val="120000"/>
              </a:lnSpc>
              <a:spcBef>
                <a:spcPts val="0"/>
              </a:spcBef>
              <a:buNone/>
            </a:pPr>
            <a:r>
              <a:rPr lang="ru-RU" sz="3100" dirty="0" smtClean="0">
                <a:solidFill>
                  <a:schemeClr val="tx2">
                    <a:lumMod val="75000"/>
                  </a:schemeClr>
                </a:solidFill>
                <a:latin typeface="Times New Roman" pitchFamily="18" charset="0"/>
                <a:cs typeface="Times New Roman" pitchFamily="18" charset="0"/>
              </a:rPr>
              <a:t>     	</a:t>
            </a:r>
            <a:r>
              <a:rPr lang="ru-RU" sz="3400" dirty="0" smtClean="0">
                <a:solidFill>
                  <a:schemeClr val="accent1">
                    <a:lumMod val="50000"/>
                  </a:schemeClr>
                </a:solidFill>
                <a:latin typeface="Times New Roman" pitchFamily="18" charset="0"/>
                <a:cs typeface="Times New Roman" pitchFamily="18" charset="0"/>
              </a:rPr>
              <a:t>Игра – отражение жизни. Здесь все «как будто», «понарошку», но в этой условной обстановке, которая создается воображением ребенка, много настоящего: действия играющих, их чувства, переживания. </a:t>
            </a:r>
          </a:p>
          <a:p>
            <a:pPr algn="just">
              <a:lnSpc>
                <a:spcPct val="120000"/>
              </a:lnSpc>
              <a:spcBef>
                <a:spcPts val="0"/>
              </a:spcBef>
              <a:buNone/>
            </a:pPr>
            <a:r>
              <a:rPr lang="ru-RU" sz="3400" dirty="0" smtClean="0">
                <a:solidFill>
                  <a:schemeClr val="accent1">
                    <a:lumMod val="50000"/>
                  </a:schemeClr>
                </a:solidFill>
                <a:latin typeface="Times New Roman" pitchFamily="18" charset="0"/>
                <a:cs typeface="Times New Roman" pitchFamily="18" charset="0"/>
              </a:rPr>
              <a:t>		Ребенок не копирует действительность, он комбинирует разные впечатления жизни с личным опытом. Но это не просто копирование того, что видит ребенок. </a:t>
            </a:r>
          </a:p>
          <a:p>
            <a:pPr algn="just">
              <a:lnSpc>
                <a:spcPct val="120000"/>
              </a:lnSpc>
              <a:spcBef>
                <a:spcPts val="0"/>
              </a:spcBef>
              <a:buNone/>
            </a:pPr>
            <a:r>
              <a:rPr lang="ru-RU" sz="3400" dirty="0" smtClean="0">
                <a:solidFill>
                  <a:schemeClr val="accent1">
                    <a:lumMod val="50000"/>
                  </a:schemeClr>
                </a:solidFill>
                <a:latin typeface="Times New Roman" pitchFamily="18" charset="0"/>
                <a:cs typeface="Times New Roman" pitchFamily="18" charset="0"/>
              </a:rPr>
              <a:t>		Дошкольник вносит игру выдумку, фантазии, поэтому в игре  переплетаются  реальность и вымысел. </a:t>
            </a:r>
          </a:p>
          <a:p>
            <a:pPr algn="just">
              <a:lnSpc>
                <a:spcPct val="120000"/>
              </a:lnSpc>
              <a:spcBef>
                <a:spcPts val="0"/>
              </a:spcBef>
              <a:buNone/>
            </a:pPr>
            <a:r>
              <a:rPr lang="ru-RU" sz="3400" dirty="0" smtClean="0">
                <a:solidFill>
                  <a:schemeClr val="accent1">
                    <a:lumMod val="50000"/>
                  </a:schemeClr>
                </a:solidFill>
                <a:latin typeface="Times New Roman" pitchFamily="18" charset="0"/>
                <a:cs typeface="Times New Roman" pitchFamily="18" charset="0"/>
              </a:rPr>
              <a:t>     Эмоциональная насыщенность воображаемых образов и вера в воображаемую ситуацию являются одной из самых важных специфических особенностей дошкольного возраста.</a:t>
            </a:r>
          </a:p>
          <a:p>
            <a:pPr algn="just">
              <a:lnSpc>
                <a:spcPct val="120000"/>
              </a:lnSpc>
              <a:spcBef>
                <a:spcPts val="0"/>
              </a:spcBef>
              <a:buNone/>
            </a:pPr>
            <a:endParaRPr lang="ru-RU" sz="3100" dirty="0" smtClean="0">
              <a:solidFill>
                <a:schemeClr val="tx2">
                  <a:lumMod val="75000"/>
                </a:schemeClr>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1\Documents\маша\Дет картинки\hframe084.jpg"/>
          <p:cNvPicPr>
            <a:picLocks noGrp="1" noChangeAspect="1" noChangeArrowheads="1"/>
          </p:cNvPicPr>
          <p:nvPr>
            <p:ph type="pic" idx="1"/>
          </p:nvPr>
        </p:nvPicPr>
        <p:blipFill>
          <a:blip r:embed="rId2"/>
          <a:srcRect/>
          <a:stretch>
            <a:fillRect/>
          </a:stretch>
        </p:blipFill>
        <p:spPr bwMode="auto">
          <a:xfrm>
            <a:off x="428596" y="571480"/>
            <a:ext cx="7858180" cy="5893636"/>
          </a:xfrm>
          <a:prstGeom prst="rect">
            <a:avLst/>
          </a:prstGeom>
          <a:noFill/>
        </p:spPr>
      </p:pic>
      <p:pic>
        <p:nvPicPr>
          <p:cNvPr id="4" name="Picture 2" descr="C:\Documents and Settings\TiTo\Рабочий стол\вера\Новая папка\SAM_0195.JPG"/>
          <p:cNvPicPr>
            <a:picLocks noChangeAspect="1" noChangeArrowheads="1"/>
          </p:cNvPicPr>
          <p:nvPr/>
        </p:nvPicPr>
        <p:blipFill>
          <a:blip r:embed="rId3" cstate="screen"/>
          <a:srcRect/>
          <a:stretch>
            <a:fillRect/>
          </a:stretch>
        </p:blipFill>
        <p:spPr bwMode="auto">
          <a:xfrm>
            <a:off x="2071670" y="1857364"/>
            <a:ext cx="4643470"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2"/>
          <p:cNvSpPr txBox="1">
            <a:spLocks/>
          </p:cNvSpPr>
          <p:nvPr/>
        </p:nvSpPr>
        <p:spPr>
          <a:xfrm>
            <a:off x="357158" y="500042"/>
            <a:ext cx="8572560" cy="6072230"/>
          </a:xfrm>
          <a:prstGeom prst="rect">
            <a:avLst/>
          </a:prstGeom>
        </p:spPr>
        <p:txBody>
          <a:bodyPr vert="horz" lIns="91440" tIns="45720" rIns="91440" bIns="45720" rtlCol="0">
            <a:normAutofit/>
          </a:bodyPr>
          <a:lstStyle/>
          <a:p>
            <a:pPr lvl="0" indent="228600" algn="just" fontAlgn="base">
              <a:spcBef>
                <a:spcPct val="0"/>
              </a:spcBef>
              <a:spcAft>
                <a:spcPct val="0"/>
              </a:spcAft>
            </a:pPr>
            <a:r>
              <a:rPr lang="ru-RU" sz="2400" dirty="0" smtClean="0">
                <a:solidFill>
                  <a:schemeClr val="tx2">
                    <a:lumMod val="75000"/>
                  </a:schemeClr>
                </a:solidFill>
                <a:latin typeface="Times New Roman" pitchFamily="18" charset="0"/>
                <a:cs typeface="Times New Roman" pitchFamily="18" charset="0"/>
              </a:rPr>
              <a:t>      Известнейший в нашей стране педагог А.С. Макаренко говорил: «Игра имеет важное значение  в жизни ребенка, имеет то же значение, какое у взрослого имеет деятельность, работа, служба. Каков ребенок в игре, во многом он будет в работе. Поэтому воспитание будущего деятеля происходит, прежде всего,  в игре».</a:t>
            </a:r>
            <a:r>
              <a:rPr lang="ru-RU" sz="2400" dirty="0" smtClean="0">
                <a:solidFill>
                  <a:schemeClr val="tx2">
                    <a:lumMod val="75000"/>
                  </a:schemeClr>
                </a:solidFill>
                <a:latin typeface="Times New Roman" pitchFamily="18" charset="0"/>
                <a:ea typeface="Times New Roman" pitchFamily="18" charset="0"/>
                <a:cs typeface="Times New Roman" pitchFamily="18" charset="0"/>
              </a:rPr>
              <a:t> </a:t>
            </a:r>
          </a:p>
          <a:p>
            <a:pPr indent="228600" algn="just" fontAlgn="base">
              <a:spcBef>
                <a:spcPct val="0"/>
              </a:spcBef>
              <a:spcAft>
                <a:spcPct val="0"/>
              </a:spcAft>
            </a:pPr>
            <a:r>
              <a:rPr lang="ru-RU" sz="2400" dirty="0" smtClean="0">
                <a:solidFill>
                  <a:schemeClr val="tx2">
                    <a:lumMod val="75000"/>
                  </a:schemeClr>
                </a:solidFill>
                <a:latin typeface="Times New Roman" pitchFamily="18" charset="0"/>
                <a:ea typeface="Times New Roman" pitchFamily="18" charset="0"/>
                <a:cs typeface="Times New Roman" pitchFamily="18" charset="0"/>
              </a:rPr>
              <a:t>Именно  при помощи игры происходит умственное, нравственное и физическое развитие. Причем все компоненты развития связаны между собой, что если один из них не сформирован, то остальные дальше просто не развиваются. Она является эффективным средством формирования личности дошкольника, его морально – волевых качеств, в игре реализуются потребность воздействия на мир. Она вызывает существенное изменение в его психике. </a:t>
            </a:r>
            <a:endParaRPr lang="ru-RU" sz="2400" dirty="0" smtClean="0">
              <a:solidFill>
                <a:schemeClr val="tx2">
                  <a:lumMod val="75000"/>
                </a:schemeClr>
              </a:solidFill>
              <a:latin typeface="Times New Roman" pitchFamily="18" charset="0"/>
              <a:cs typeface="Times New Roman" pitchFamily="18" charset="0"/>
            </a:endParaRPr>
          </a:p>
          <a:p>
            <a:pPr marL="342900" indent="-342900"/>
            <a:endParaRPr lang="ru-RU" sz="2400" dirty="0" smtClean="0">
              <a:solidFill>
                <a:schemeClr val="tx2">
                  <a:lumMod val="75000"/>
                </a:schemeClr>
              </a:solidFill>
              <a:latin typeface="Times New Roman" pitchFamily="18" charset="0"/>
              <a:cs typeface="Times New Roman" pitchFamily="18" charset="0"/>
            </a:endParaRPr>
          </a:p>
          <a:p>
            <a:pPr marL="342900" indent="-342900"/>
            <a:endParaRPr lang="ru-RU" sz="2400" dirty="0" smtClean="0">
              <a:solidFill>
                <a:schemeClr val="tx2">
                  <a:lumMod val="75000"/>
                </a:schemeClr>
              </a:solidFill>
              <a:latin typeface="Times New Roman" pitchFamily="18" charset="0"/>
              <a:cs typeface="Times New Roman" pitchFamily="18" charset="0"/>
            </a:endParaRPr>
          </a:p>
          <a:p>
            <a:pPr marL="342900" indent="-342900"/>
            <a:endParaRPr kumimoji="0" lang="ru-RU" sz="2400"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2400"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2000" b="0" i="0" u="none" strike="noStrike" kern="1200" cap="none" spc="0" normalizeH="0" baseline="0" noProof="0" dirty="0" smtClean="0">
              <a:ln>
                <a:noFill/>
              </a:ln>
              <a:solidFill>
                <a:schemeClr val="tx2">
                  <a:lumMod val="50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571480"/>
            <a:ext cx="8429684" cy="1000132"/>
          </a:xfrm>
        </p:spPr>
        <p:txBody>
          <a:bodyPr/>
          <a:lstStyle/>
          <a:p>
            <a:pPr algn="ctr">
              <a:spcBef>
                <a:spcPts val="0"/>
              </a:spcBef>
              <a:buNone/>
            </a:pPr>
            <a:r>
              <a:rPr lang="ru-RU" dirty="0" smtClean="0"/>
              <a:t> </a:t>
            </a:r>
            <a:r>
              <a:rPr lang="ru-RU" sz="2400" dirty="0" smtClean="0">
                <a:solidFill>
                  <a:srgbClr val="002060"/>
                </a:solidFill>
                <a:latin typeface="Times New Roman" pitchFamily="18" charset="0"/>
                <a:cs typeface="Times New Roman" pitchFamily="18" charset="0"/>
              </a:rPr>
              <a:t>По мнению Н.М. </a:t>
            </a:r>
            <a:r>
              <a:rPr lang="ru-RU" sz="2400" dirty="0" err="1" smtClean="0">
                <a:solidFill>
                  <a:srgbClr val="002060"/>
                </a:solidFill>
                <a:latin typeface="Times New Roman" pitchFamily="18" charset="0"/>
                <a:cs typeface="Times New Roman" pitchFamily="18" charset="0"/>
              </a:rPr>
              <a:t>Аксариной</a:t>
            </a:r>
            <a:r>
              <a:rPr lang="ru-RU" sz="2400" dirty="0" smtClean="0">
                <a:solidFill>
                  <a:srgbClr val="002060"/>
                </a:solidFill>
                <a:latin typeface="Times New Roman" pitchFamily="18" charset="0"/>
                <a:cs typeface="Times New Roman" pitchFamily="18" charset="0"/>
              </a:rPr>
              <a:t>  для появления игры необходимы три условия:</a:t>
            </a:r>
          </a:p>
          <a:p>
            <a:pPr>
              <a:spcBef>
                <a:spcPts val="0"/>
              </a:spcBef>
              <a:buNone/>
            </a:pPr>
            <a:endParaRPr lang="ru-RU" sz="2400" dirty="0" smtClean="0">
              <a:solidFill>
                <a:srgbClr val="002060"/>
              </a:solidFill>
              <a:latin typeface="Times New Roman" pitchFamily="18" charset="0"/>
              <a:cs typeface="Times New Roman" pitchFamily="18" charset="0"/>
            </a:endParaRPr>
          </a:p>
        </p:txBody>
      </p:sp>
      <p:sp>
        <p:nvSpPr>
          <p:cNvPr id="6" name="Прямоугольник 5"/>
          <p:cNvSpPr/>
          <p:nvPr/>
        </p:nvSpPr>
        <p:spPr>
          <a:xfrm>
            <a:off x="571472" y="2643182"/>
            <a:ext cx="2286016" cy="185738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 наличие разнообразных впечатлений от окружающей действительности</a:t>
            </a:r>
          </a:p>
          <a:p>
            <a:pPr algn="ctr"/>
            <a:endParaRPr lang="ru-RU" dirty="0"/>
          </a:p>
        </p:txBody>
      </p:sp>
      <p:sp>
        <p:nvSpPr>
          <p:cNvPr id="7" name="Прямоугольник 6"/>
          <p:cNvSpPr/>
          <p:nvPr/>
        </p:nvSpPr>
        <p:spPr>
          <a:xfrm>
            <a:off x="3286116" y="2643182"/>
            <a:ext cx="2357454" cy="185738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Times New Roman" pitchFamily="18" charset="0"/>
                <a:cs typeface="Times New Roman" pitchFamily="18" charset="0"/>
              </a:rPr>
              <a:t>наличие различных игрушек и воспитательных пособий</a:t>
            </a:r>
            <a:endParaRPr lang="ru-RU" sz="2000" dirty="0"/>
          </a:p>
        </p:txBody>
      </p:sp>
      <p:sp>
        <p:nvSpPr>
          <p:cNvPr id="8" name="Прямоугольник 7"/>
          <p:cNvSpPr/>
          <p:nvPr/>
        </p:nvSpPr>
        <p:spPr>
          <a:xfrm>
            <a:off x="6143636" y="2643182"/>
            <a:ext cx="2500330" cy="178595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Times New Roman" pitchFamily="18" charset="0"/>
                <a:cs typeface="Times New Roman" pitchFamily="18" charset="0"/>
              </a:rPr>
              <a:t>частое общение ребенка с взрослыми</a:t>
            </a:r>
            <a:endParaRPr lang="ru-RU" sz="2000" dirty="0" smtClean="0"/>
          </a:p>
          <a:p>
            <a:pPr algn="ctr"/>
            <a:endParaRPr lang="ru-RU" dirty="0"/>
          </a:p>
        </p:txBody>
      </p:sp>
      <p:cxnSp>
        <p:nvCxnSpPr>
          <p:cNvPr id="10" name="Прямая со стрелкой 9"/>
          <p:cNvCxnSpPr/>
          <p:nvPr/>
        </p:nvCxnSpPr>
        <p:spPr>
          <a:xfrm rot="10800000" flipV="1">
            <a:off x="1785918" y="1643050"/>
            <a:ext cx="1285884" cy="9286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Прямая со стрелкой 11"/>
          <p:cNvCxnSpPr/>
          <p:nvPr/>
        </p:nvCxnSpPr>
        <p:spPr>
          <a:xfrm>
            <a:off x="6000760" y="1714488"/>
            <a:ext cx="1285884" cy="857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Прямая со стрелкой 12"/>
          <p:cNvCxnSpPr/>
          <p:nvPr/>
        </p:nvCxnSpPr>
        <p:spPr>
          <a:xfrm rot="5400000">
            <a:off x="4214413" y="2143513"/>
            <a:ext cx="8580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4" name="Picture 2" descr="C:\Users\1\Documents\маша\Дет картинки\8992ceed398bee3f3e53337957a0f780.jpg"/>
          <p:cNvPicPr>
            <a:picLocks noChangeAspect="1" noChangeArrowheads="1"/>
          </p:cNvPicPr>
          <p:nvPr/>
        </p:nvPicPr>
        <p:blipFill>
          <a:blip r:embed="rId2">
            <a:lum bright="-10000" contrast="10000"/>
          </a:blip>
          <a:srcRect/>
          <a:stretch>
            <a:fillRect/>
          </a:stretch>
        </p:blipFill>
        <p:spPr bwMode="auto">
          <a:xfrm>
            <a:off x="6357950" y="5000636"/>
            <a:ext cx="2532801" cy="14287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4253</TotalTime>
  <Words>520</Words>
  <Application>Microsoft Office PowerPoint</Application>
  <PresentationFormat>Экран (4:3)</PresentationFormat>
  <Paragraphs>124</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   Развитие и воспитание       детей младшего дошкольного возраста  в игре</vt:lpstr>
      <vt:lpstr>Слайд 2</vt:lpstr>
      <vt:lpstr>Слайд 3</vt:lpstr>
      <vt:lpstr>Слайд 4</vt:lpstr>
      <vt:lpstr>Методы  исследования:</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Даю мастер -класс</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и воспитание детей младшего дошкольного возраста  в игре</dc:title>
  <dc:creator>1</dc:creator>
  <cp:lastModifiedBy>Парус</cp:lastModifiedBy>
  <cp:revision>210</cp:revision>
  <dcterms:created xsi:type="dcterms:W3CDTF">2012-02-08T23:42:15Z</dcterms:created>
  <dcterms:modified xsi:type="dcterms:W3CDTF">2012-12-13T05:46:54Z</dcterms:modified>
</cp:coreProperties>
</file>