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0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00FFFF"/>
    <a:srgbClr val="00CC00"/>
    <a:srgbClr val="9900FF"/>
    <a:srgbClr val="5CD885"/>
    <a:srgbClr val="6600CC"/>
    <a:srgbClr val="FF5050"/>
    <a:srgbClr val="FF0066"/>
    <a:srgbClr val="A50021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AB04-0F4F-4F97-8590-F48F153C0EF6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0B4E-0D4E-420F-8EB1-85B8D27E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B325-CD75-4CAA-9681-D7D8E04D3BC7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99AB1-B29E-4BC3-9F30-A36F9AF1F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A64E-DE53-4460-821F-8B8FA0C439B2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7634-C75F-4CBD-9045-45B9650B9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935E-FCDB-4083-BD6C-B9145C84CAF4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4860-94F5-4708-AE71-2DABF0BE7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8E4CF-78E8-4BA7-B241-DA69D5F5074D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F762-5824-4927-AC52-3D1F1318B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CFB0-1D96-4BF9-95C5-192D5D60112A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7951-AB1A-48E1-96DF-566C1AC51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56EC8-C69F-4924-B698-86D2761E3125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7B3B4-8D68-490A-B5B8-3F75730F1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46EA-E58B-4AF4-BC17-F8A1FF36D5A7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4E0C-3798-4B26-8A06-989446AB1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A476-F250-436D-A83E-2AB42C8AA969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DC059-FA98-4195-9734-88A165047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B88A-084D-481E-BB3B-8D74F2FCDA5D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9BB22-C0E7-4BC7-AD95-EFECF60D1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E676-EAED-4C54-84DA-3D9B43A96ED3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3D4C-21C7-4E28-9B85-B50687411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7E8B611-168F-4545-8DC1-8211EB5203BB}" type="datetimeFigureOut">
              <a:rPr lang="ru-RU"/>
              <a:pPr>
                <a:defRPr/>
              </a:pPr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BF519C0-B3C3-4B39-AEBE-651BD6EA7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nachalka.com/test_shablo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11638" y="103188"/>
            <a:ext cx="4475162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Кантемировская МКОУ СОШ №2</a:t>
            </a:r>
            <a:br>
              <a:rPr lang="ru-RU" sz="1600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учитель начальных классов</a:t>
            </a:r>
            <a:br>
              <a:rPr lang="ru-RU" sz="1600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1600" dirty="0" smtClean="0">
                <a:solidFill>
                  <a:srgbClr val="C00000"/>
                </a:solidFill>
                <a:cs typeface="Arial" charset="0"/>
              </a:rPr>
              <a:t>Лихотина Е.В.</a:t>
            </a:r>
            <a:r>
              <a:rPr lang="ru-RU" sz="1600" dirty="0" smtClean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/>
            </a:r>
            <a:br>
              <a:rPr lang="ru-RU" sz="1600" dirty="0" smtClean="0">
                <a:solidFill>
                  <a:schemeClr val="accent1">
                    <a:satMod val="150000"/>
                  </a:schemeClr>
                </a:solidFill>
                <a:cs typeface="Arial" charset="0"/>
              </a:rPr>
            </a:br>
            <a:endParaRPr lang="ru-RU" sz="1600" dirty="0">
              <a:solidFill>
                <a:schemeClr val="accent1">
                  <a:satMod val="150000"/>
                </a:schemeClr>
              </a:solidFill>
              <a:cs typeface="Arial" charset="0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2857488" y="3328988"/>
            <a:ext cx="6107125" cy="1019175"/>
          </a:xfrm>
        </p:spPr>
        <p:txBody>
          <a:bodyPr rtlCol="0">
            <a:noAutofit/>
          </a:bodyPr>
          <a:lstStyle/>
          <a:p>
            <a:pPr marL="438912" indent="-320040"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Тема</a:t>
            </a:r>
          </a:p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 Умножение 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 деление на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8 »</a:t>
            </a:r>
            <a:endParaRPr lang="ru-RU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2" name="Скругленный прямоугольник 7">
            <a:hlinkClick r:id="" action="ppaction://macro?name=wrk_start"/>
          </p:cNvPr>
          <p:cNvSpPr>
            <a:spLocks noChangeArrowheads="1"/>
          </p:cNvSpPr>
          <p:nvPr/>
        </p:nvSpPr>
        <p:spPr bwMode="auto">
          <a:xfrm>
            <a:off x="3059113" y="5013325"/>
            <a:ext cx="3000375" cy="714375"/>
          </a:xfrm>
          <a:prstGeom prst="roundRect">
            <a:avLst>
              <a:gd name="adj" fmla="val 16667"/>
            </a:avLst>
          </a:prstGeom>
          <a:solidFill>
            <a:srgbClr val="6600CC"/>
          </a:solidFill>
          <a:ln w="76200" algn="ctr">
            <a:solidFill>
              <a:srgbClr val="6600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Начать тест</a:t>
            </a: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250825" y="6453188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1600">
                <a:solidFill>
                  <a:srgbClr val="89898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Тест составлен по шаблону Иванова Д. </a:t>
            </a:r>
            <a:r>
              <a:rPr lang="kk-KZ" sz="140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http://nachalka.com/test_shablon</a:t>
            </a:r>
            <a:r>
              <a:rPr lang="kk-KZ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3203575" y="1557338"/>
            <a:ext cx="489585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000" b="1" kern="10" dirty="0">
              <a:ln w="38100">
                <a:solidFill>
                  <a:srgbClr val="0000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285860"/>
            <a:ext cx="73068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</a:rPr>
              <a:t>Тест по математике</a:t>
            </a:r>
          </a:p>
          <a:p>
            <a:pPr algn="ctr"/>
            <a:r>
              <a:rPr lang="ru-RU" sz="5400" b="1" kern="10" cap="none" spc="50" dirty="0">
                <a:ln w="11430"/>
                <a:solidFill>
                  <a:srgbClr val="99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</a:rPr>
              <a:t>2 класс</a:t>
            </a:r>
            <a:endParaRPr lang="ru-RU" sz="5400" b="1" cap="none" spc="50" dirty="0">
              <a:ln w="11430"/>
              <a:solidFill>
                <a:srgbClr val="99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36" descr="поющий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3929" y="2571744"/>
            <a:ext cx="240362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a21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4429132"/>
            <a:ext cx="1365253" cy="163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76250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00FFFF"/>
                </a:solidFill>
                <a:cs typeface="Arial" charset="0"/>
              </a:rPr>
              <a:t>8. Найти периметр квадрата, сторона которого равна </a:t>
            </a:r>
            <a:r>
              <a:rPr lang="ru-RU" sz="4000" dirty="0" smtClean="0">
                <a:solidFill>
                  <a:srgbClr val="00FFFF"/>
                </a:solidFill>
                <a:cs typeface="Arial" charset="0"/>
              </a:rPr>
              <a:t>9 </a:t>
            </a:r>
            <a:r>
              <a:rPr lang="ru-RU" sz="4000" dirty="0">
                <a:solidFill>
                  <a:srgbClr val="00FFFF"/>
                </a:solidFill>
                <a:cs typeface="Arial" charset="0"/>
              </a:rPr>
              <a:t>см.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5572132" y="3500438"/>
            <a:ext cx="2571768" cy="1214446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latin typeface="Arial" charset="0"/>
                <a:cs typeface="Arial" charset="0"/>
              </a:rPr>
              <a:t>D</a:t>
            </a:r>
            <a:r>
              <a:rPr lang="ru-RU" sz="3600" b="1" dirty="0">
                <a:latin typeface="Arial" charset="0"/>
                <a:cs typeface="Arial" charset="0"/>
              </a:rPr>
              <a:t>) </a:t>
            </a:r>
            <a:r>
              <a:rPr lang="ru-RU" sz="3600" b="1" dirty="0" smtClean="0">
                <a:latin typeface="Arial" charset="0"/>
                <a:cs typeface="Arial" charset="0"/>
              </a:rPr>
              <a:t>36 </a:t>
            </a:r>
            <a:r>
              <a:rPr lang="ru-RU" sz="3600" b="1" dirty="0">
                <a:latin typeface="Arial" charset="0"/>
                <a:cs typeface="Arial" charset="0"/>
              </a:rPr>
              <a:t>см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928794" y="2071678"/>
            <a:ext cx="2914669" cy="127636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А) </a:t>
            </a:r>
            <a:r>
              <a:rPr lang="ru-RU" sz="3600" b="1" dirty="0" smtClean="0">
                <a:latin typeface="Arial" charset="0"/>
                <a:cs typeface="Arial" charset="0"/>
              </a:rPr>
              <a:t>81 </a:t>
            </a:r>
            <a:r>
              <a:rPr lang="ru-RU" sz="3600" b="1" dirty="0">
                <a:latin typeface="Arial" charset="0"/>
                <a:cs typeface="Arial" charset="0"/>
              </a:rPr>
              <a:t>см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429256" y="2071678"/>
            <a:ext cx="2714644" cy="1143008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С) </a:t>
            </a:r>
            <a:r>
              <a:rPr lang="ru-RU" sz="3600" b="1" dirty="0" smtClean="0">
                <a:latin typeface="Arial" charset="0"/>
                <a:cs typeface="Arial" charset="0"/>
              </a:rPr>
              <a:t>18 </a:t>
            </a:r>
            <a:r>
              <a:rPr lang="ru-RU" sz="3600" b="1" dirty="0">
                <a:latin typeface="Arial" charset="0"/>
                <a:cs typeface="Arial" charset="0"/>
              </a:rPr>
              <a:t>см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000232" y="3571876"/>
            <a:ext cx="2857520" cy="1214446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В</a:t>
            </a:r>
            <a:r>
              <a:rPr lang="en-US" sz="3600" b="1" dirty="0" smtClean="0">
                <a:latin typeface="Arial" charset="0"/>
                <a:cs typeface="Arial" charset="0"/>
              </a:rPr>
              <a:t>)</a:t>
            </a:r>
            <a:r>
              <a:rPr lang="ru-RU" sz="3600" b="1" dirty="0" smtClean="0">
                <a:latin typeface="Arial" charset="0"/>
                <a:cs typeface="Arial" charset="0"/>
              </a:rPr>
              <a:t>13см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1271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8" descr="BIRD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786058"/>
            <a:ext cx="1558645" cy="285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333375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9. Сколько стоят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девять пирожков, </a:t>
            </a:r>
            <a:br>
              <a:rPr lang="ru-RU" sz="4000" dirty="0" smtClean="0">
                <a:solidFill>
                  <a:srgbClr val="6600CC"/>
                </a:solidFill>
                <a:cs typeface="Arial" charset="0"/>
              </a:rPr>
            </a:b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если один пирожок стоит 8 рублей?</a:t>
            </a:r>
            <a:endParaRPr lang="ru-RU" sz="4000" dirty="0">
              <a:solidFill>
                <a:srgbClr val="6600CC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928688" y="2071688"/>
            <a:ext cx="2571742" cy="128587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А) </a:t>
            </a:r>
            <a:r>
              <a:rPr lang="ru-RU" sz="3600" b="1" dirty="0" smtClean="0">
                <a:latin typeface="Arial" charset="0"/>
                <a:cs typeface="Arial" charset="0"/>
              </a:rPr>
              <a:t>72 </a:t>
            </a:r>
            <a:r>
              <a:rPr lang="ru-RU" sz="3600" b="1" dirty="0" err="1" smtClean="0">
                <a:latin typeface="Arial" charset="0"/>
                <a:cs typeface="Arial" charset="0"/>
              </a:rPr>
              <a:t>руб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000100" y="3571876"/>
            <a:ext cx="2500330" cy="12144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В) </a:t>
            </a:r>
            <a:r>
              <a:rPr lang="ru-RU" sz="3600" b="1" dirty="0" smtClean="0">
                <a:latin typeface="Arial" charset="0"/>
                <a:cs typeface="Arial" charset="0"/>
              </a:rPr>
              <a:t>2 </a:t>
            </a:r>
            <a:r>
              <a:rPr lang="ru-RU" sz="3600" b="1" dirty="0" err="1">
                <a:latin typeface="Arial" charset="0"/>
                <a:cs typeface="Arial" charset="0"/>
              </a:rPr>
              <a:t>руб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071934" y="2143116"/>
            <a:ext cx="2357454" cy="12144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С) </a:t>
            </a:r>
            <a:r>
              <a:rPr lang="ru-RU" sz="3600" b="1" dirty="0" smtClean="0">
                <a:latin typeface="Arial" charset="0"/>
                <a:cs typeface="Arial" charset="0"/>
              </a:rPr>
              <a:t>17 </a:t>
            </a:r>
            <a:r>
              <a:rPr lang="ru-RU" sz="3600" b="1" dirty="0" err="1">
                <a:latin typeface="Arial" charset="0"/>
                <a:cs typeface="Arial" charset="0"/>
              </a:rPr>
              <a:t>руб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6248" y="3643314"/>
            <a:ext cx="2357451" cy="11430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latin typeface="Arial" charset="0"/>
                <a:cs typeface="Arial" charset="0"/>
              </a:rPr>
              <a:t>D)</a:t>
            </a:r>
            <a:r>
              <a:rPr lang="ru-RU" sz="2400" b="1" dirty="0">
                <a:latin typeface="Arial" charset="0"/>
                <a:cs typeface="Arial" charset="0"/>
              </a:rPr>
              <a:t> </a:t>
            </a:r>
            <a:r>
              <a:rPr lang="ru-RU" sz="2400" b="1" dirty="0" smtClean="0">
                <a:latin typeface="Arial" charset="0"/>
                <a:cs typeface="Arial" charset="0"/>
              </a:rPr>
              <a:t>63 </a:t>
            </a:r>
            <a:r>
              <a:rPr lang="ru-RU" sz="2400" b="1" dirty="0" err="1">
                <a:latin typeface="Arial" charset="0"/>
                <a:cs typeface="Arial" charset="0"/>
              </a:rPr>
              <a:t>руб</a:t>
            </a:r>
            <a:endParaRPr lang="ru-RU" sz="2400" b="1" dirty="0">
              <a:latin typeface="Arial" charset="0"/>
              <a:cs typeface="Arial" charset="0"/>
            </a:endParaRPr>
          </a:p>
        </p:txBody>
      </p:sp>
      <p:sp>
        <p:nvSpPr>
          <p:cNvPr id="12295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14" descr="ц-ма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21" y="5143512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000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928802"/>
            <a:ext cx="198105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10. Найти значение выражения </a:t>
            </a:r>
            <a:r>
              <a:rPr lang="en-US" sz="4000" dirty="0">
                <a:solidFill>
                  <a:srgbClr val="6600CC"/>
                </a:solidFill>
                <a:latin typeface="Arial" charset="0"/>
                <a:cs typeface="Arial" charset="0"/>
              </a:rPr>
              <a:t/>
            </a:r>
            <a:br>
              <a:rPr lang="en-US" sz="4000" dirty="0">
                <a:solidFill>
                  <a:srgbClr val="6600CC"/>
                </a:solidFill>
                <a:latin typeface="Arial" charset="0"/>
                <a:cs typeface="Arial" charset="0"/>
              </a:rPr>
            </a:b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8:0</a:t>
            </a:r>
            <a:r>
              <a:rPr lang="en-US" sz="4000" dirty="0" smtClean="0">
                <a:solidFill>
                  <a:srgbClr val="6600CC"/>
                </a:solidFill>
                <a:latin typeface="Arial" charset="0"/>
                <a:cs typeface="Arial" charset="0"/>
              </a:rPr>
              <a:t>= </a:t>
            </a:r>
            <a:r>
              <a:rPr lang="ru-RU" sz="4000" dirty="0">
                <a:solidFill>
                  <a:srgbClr val="6600CC"/>
                </a:solidFill>
                <a:cs typeface="Arial" charset="0"/>
              </a:rPr>
              <a:t>…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4500562" y="3643314"/>
            <a:ext cx="2286016" cy="1357322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" charset="0"/>
                <a:cs typeface="Arial" charset="0"/>
              </a:rPr>
              <a:t>D</a:t>
            </a:r>
            <a:r>
              <a:rPr lang="ru-RU" sz="3200" b="1" dirty="0">
                <a:latin typeface="Arial" charset="0"/>
                <a:cs typeface="Arial" charset="0"/>
              </a:rPr>
              <a:t>) </a:t>
            </a:r>
            <a:r>
              <a:rPr lang="ru-RU" sz="3200" b="1" dirty="0" smtClean="0">
                <a:latin typeface="Arial" charset="0"/>
                <a:cs typeface="Arial" charset="0"/>
              </a:rPr>
              <a:t>Ответа нет</a:t>
            </a:r>
            <a:endParaRPr lang="ru-RU" sz="3200" b="1" dirty="0"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928662" y="1785926"/>
            <a:ext cx="2500330" cy="150019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А) 70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429124" y="1857364"/>
            <a:ext cx="2286016" cy="1500198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С) 7 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000100" y="3571876"/>
            <a:ext cx="2357454" cy="157163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В</a:t>
            </a:r>
            <a:r>
              <a:rPr lang="en-US" sz="3600" b="1" dirty="0">
                <a:latin typeface="Arial" charset="0"/>
                <a:cs typeface="Arial" charset="0"/>
              </a:rPr>
              <a:t>)</a:t>
            </a:r>
            <a:r>
              <a:rPr lang="ru-RU" sz="3600" b="1" dirty="0">
                <a:latin typeface="Arial" charset="0"/>
                <a:cs typeface="Arial" charset="0"/>
              </a:rPr>
              <a:t> </a:t>
            </a:r>
            <a:r>
              <a:rPr lang="ru-RU" sz="3600" b="1" dirty="0" smtClean="0">
                <a:latin typeface="Arial" charset="0"/>
                <a:cs typeface="Arial" charset="0"/>
              </a:rPr>
              <a:t>0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3319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11" descr="BIRD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244938"/>
            <a:ext cx="2214578" cy="144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03350" y="103188"/>
            <a:ext cx="4897438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00FF"/>
                </a:solidFill>
                <a:latin typeface="Monotype Corsiva" pitchFamily="66" charset="0"/>
                <a:cs typeface="Arial" charset="0"/>
              </a:rPr>
              <a:t>Результат теста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half" idx="1"/>
          </p:nvPr>
        </p:nvSpPr>
        <p:spPr>
          <a:xfrm>
            <a:off x="1547813" y="1196975"/>
            <a:ext cx="2951162" cy="2305050"/>
          </a:xfrm>
        </p:spPr>
        <p:txBody>
          <a:bodyPr/>
          <a:lstStyle/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Верно: 10</a:t>
            </a:r>
          </a:p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Ошибки: 0</a:t>
            </a:r>
          </a:p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Arial" charset="0"/>
                <a:cs typeface="Arial" charset="0"/>
              </a:rPr>
              <a:t>Отметка: 5</a:t>
            </a:r>
            <a:endParaRPr lang="ru-RU" sz="3600" smtClean="0">
              <a:latin typeface="Arial" charset="0"/>
              <a:cs typeface="Arial" charset="0"/>
            </a:endParaRPr>
          </a:p>
        </p:txBody>
      </p:sp>
      <p:sp>
        <p:nvSpPr>
          <p:cNvPr id="3076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067175" y="5876925"/>
            <a:ext cx="4762500" cy="381000"/>
          </a:xfrm>
        </p:spPr>
        <p:txBody>
          <a:bodyPr/>
          <a:lstStyle/>
          <a:p>
            <a:pPr marL="438150" indent="-319088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100" smtClean="0">
                <a:latin typeface="Arial" charset="0"/>
              </a:rPr>
              <a:t>Время: 1 мин. 11 сек.</a:t>
            </a:r>
            <a:endParaRPr lang="ru-RU" sz="2100" smtClean="0">
              <a:latin typeface="Arial" charset="0"/>
            </a:endParaRPr>
          </a:p>
        </p:txBody>
      </p:sp>
      <p:sp>
        <p:nvSpPr>
          <p:cNvPr id="3077" name="Содержимое 2"/>
          <p:cNvSpPr txBox="1">
            <a:spLocks/>
          </p:cNvSpPr>
          <p:nvPr/>
        </p:nvSpPr>
        <p:spPr bwMode="auto">
          <a:xfrm>
            <a:off x="179388" y="3213100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solidFill>
                  <a:srgbClr val="6600CC"/>
                </a:solidFill>
                <a:latin typeface="Arial" charset="0"/>
                <a:cs typeface="Arial" charset="0"/>
              </a:rPr>
              <a:t>Время: 0 мин. 11 сек.</a:t>
            </a:r>
          </a:p>
        </p:txBody>
      </p:sp>
      <p:sp>
        <p:nvSpPr>
          <p:cNvPr id="3078" name="Скругленный прямоугольник 4">
            <a:hlinkClick r:id="" action="ppaction://macro?name=wrk_repeat"/>
          </p:cNvPr>
          <p:cNvSpPr>
            <a:spLocks noChangeArrowheads="1"/>
          </p:cNvSpPr>
          <p:nvPr/>
        </p:nvSpPr>
        <p:spPr bwMode="auto">
          <a:xfrm>
            <a:off x="6300788" y="4149725"/>
            <a:ext cx="2286000" cy="71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6600C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Arial" charset="0"/>
                <a:cs typeface="Arial" charset="0"/>
              </a:rPr>
              <a:t>Повторить тест</a:t>
            </a:r>
          </a:p>
        </p:txBody>
      </p:sp>
      <p:sp>
        <p:nvSpPr>
          <p:cNvPr id="3079" name="Скругленный прямоугольник 5" hidden="1">
            <a:hlinkClick r:id="" action="ppaction://macro?name=wrk_correct"/>
          </p:cNvPr>
          <p:cNvSpPr>
            <a:spLocks noChangeArrowheads="1"/>
          </p:cNvSpPr>
          <p:nvPr/>
        </p:nvSpPr>
        <p:spPr bwMode="auto">
          <a:xfrm>
            <a:off x="6300788" y="5084763"/>
            <a:ext cx="2286000" cy="714375"/>
          </a:xfrm>
          <a:prstGeom prst="roundRect">
            <a:avLst>
              <a:gd name="adj" fmla="val 16667"/>
            </a:avLst>
          </a:prstGeom>
          <a:solidFill>
            <a:srgbClr val="A5002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Arial" charset="0"/>
                <a:cs typeface="Arial" charset="0"/>
              </a:rPr>
              <a:t>Работа над ошибками</a:t>
            </a:r>
          </a:p>
        </p:txBody>
      </p:sp>
      <p:pic>
        <p:nvPicPr>
          <p:cNvPr id="411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вместе.wav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 descr="best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8" y="4000500"/>
            <a:ext cx="451008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1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1571612"/>
            <a:ext cx="227462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995" fill="hold"/>
                                        <p:tgtEl>
                                          <p:spTgt spid="4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86729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1.Где </a:t>
            </a: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все</a:t>
            </a:r>
            <a:r>
              <a:rPr lang="ru-RU" sz="4400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числа на карточке,</a:t>
            </a:r>
            <a:br>
              <a:rPr lang="ru-RU" sz="4400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</a:br>
            <a:r>
              <a:rPr lang="ru-RU" sz="4400" dirty="0" smtClean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 кратные 8</a:t>
            </a:r>
            <a:endParaRPr lang="ru-RU" sz="4400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1643042" y="3786191"/>
            <a:ext cx="2643205" cy="128588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charset="0"/>
                <a:cs typeface="Arial" charset="0"/>
              </a:rPr>
              <a:t>В) </a:t>
            </a:r>
            <a:r>
              <a:rPr lang="ru-RU" sz="2400" b="1" dirty="0" smtClean="0">
                <a:latin typeface="Arial" charset="0"/>
                <a:cs typeface="Arial" charset="0"/>
              </a:rPr>
              <a:t>32,56,72,64</a:t>
            </a:r>
            <a:endParaRPr lang="ru-RU" sz="2400" b="1" dirty="0"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571604" y="2214554"/>
            <a:ext cx="2857519" cy="1357322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charset="0"/>
                <a:cs typeface="Arial" charset="0"/>
              </a:rPr>
              <a:t>А) </a:t>
            </a:r>
            <a:r>
              <a:rPr lang="ru-RU" sz="2400" b="1" dirty="0" smtClean="0">
                <a:latin typeface="Arial" charset="0"/>
                <a:cs typeface="Arial" charset="0"/>
              </a:rPr>
              <a:t>8, 16, 25, 32</a:t>
            </a:r>
            <a:endParaRPr lang="ru-RU" sz="2400" b="1" dirty="0"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929190" y="2214554"/>
            <a:ext cx="2666998" cy="129381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Arial" charset="0"/>
                <a:cs typeface="Arial" charset="0"/>
              </a:rPr>
              <a:t>С) </a:t>
            </a:r>
            <a:r>
              <a:rPr lang="ru-RU" sz="2400" b="1" dirty="0" smtClean="0">
                <a:latin typeface="Arial" charset="0"/>
                <a:cs typeface="Arial" charset="0"/>
              </a:rPr>
              <a:t>32,39,48,56</a:t>
            </a:r>
            <a:endParaRPr lang="ru-RU" sz="2400" b="1" dirty="0"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28" y="3786190"/>
            <a:ext cx="2590801" cy="1285884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D</a:t>
            </a:r>
            <a:r>
              <a:rPr lang="ru-RU" sz="2400" b="1" dirty="0">
                <a:latin typeface="Arial" charset="0"/>
                <a:cs typeface="Arial" charset="0"/>
              </a:rPr>
              <a:t>)</a:t>
            </a:r>
            <a:r>
              <a:rPr lang="en-US" sz="2400" b="1" dirty="0">
                <a:latin typeface="Arial" charset="0"/>
                <a:cs typeface="Arial" charset="0"/>
              </a:rPr>
              <a:t> </a:t>
            </a:r>
            <a:r>
              <a:rPr lang="ru-RU" sz="2400" b="1" dirty="0" smtClean="0">
                <a:latin typeface="Arial" charset="0"/>
                <a:cs typeface="Arial" charset="0"/>
              </a:rPr>
              <a:t>16,24,32,47</a:t>
            </a:r>
            <a:endParaRPr lang="ru-RU" sz="2400" b="1" dirty="0">
              <a:latin typeface="Arial" charset="0"/>
              <a:cs typeface="Arial" charset="0"/>
            </a:endParaRPr>
          </a:p>
        </p:txBody>
      </p:sp>
      <p:sp>
        <p:nvSpPr>
          <p:cNvPr id="4103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10" descr="OW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7191" y="3286124"/>
            <a:ext cx="155680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9" descr="солнце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693428"/>
            <a:ext cx="857256" cy="138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900FF"/>
                </a:solidFill>
                <a:latin typeface="Arial" charset="0"/>
                <a:cs typeface="Arial" charset="0"/>
              </a:rPr>
              <a:t>2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.Выражение: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8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+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8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+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8+8+8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можно заменить произведением чисел: 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2928926" y="3857624"/>
            <a:ext cx="2695587" cy="14287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B) 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8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* </a:t>
            </a: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928938" y="2214563"/>
            <a:ext cx="2624137" cy="142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А) 5 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* 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8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00750" y="2214563"/>
            <a:ext cx="2360613" cy="142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C) 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8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* 3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72188" y="3929063"/>
            <a:ext cx="2362200" cy="1362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D) 5 </a:t>
            </a:r>
            <a:r>
              <a:rPr lang="ru-RU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+</a:t>
            </a:r>
            <a:r>
              <a:rPr lang="en-US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5</a:t>
            </a:r>
            <a:endParaRPr lang="ru-RU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7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6" descr="кр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71810"/>
            <a:ext cx="1769458" cy="164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76250"/>
            <a:ext cx="8029605" cy="15954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900FF"/>
                </a:solidFill>
                <a:latin typeface="Arial" charset="0"/>
                <a:cs typeface="Arial" charset="0"/>
              </a:rPr>
              <a:t>3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. Покажи действие, при котором числа называются: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слагаемое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,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слагаемое,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значение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суммы. </a:t>
            </a:r>
            <a:endParaRPr lang="ru-RU" sz="4000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928662" y="2357430"/>
            <a:ext cx="2500330" cy="1357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А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+</a:t>
            </a:r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1071538" y="3929066"/>
            <a:ext cx="2357454" cy="1357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В)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000496" y="2357430"/>
            <a:ext cx="2428875" cy="1357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*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000496" y="3857628"/>
            <a:ext cx="2500330" cy="1357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buFontTx/>
              <a:buAutoNum type="alphaUcParenR" startAt="4"/>
            </a:pPr>
            <a:r>
              <a:rPr lang="en-US" sz="2400" b="1">
                <a:solidFill>
                  <a:srgbClr val="FF0000"/>
                </a:solidFill>
                <a:latin typeface="Arial" charset="0"/>
                <a:cs typeface="Arial" charset="0"/>
              </a:rPr>
              <a:t>–</a:t>
            </a:r>
            <a:r>
              <a:rPr lang="en-US" sz="2400" b="1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en-US">
                <a:solidFill>
                  <a:srgbClr val="FFFFFF"/>
                </a:solidFill>
                <a:latin typeface="Arial" charset="0"/>
                <a:cs typeface="Arial" charset="0"/>
              </a:rPr>
              <a:t>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51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19" name="Picture 30" descr="птич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11604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5" descr="vogel1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428868"/>
            <a:ext cx="15122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7" descr="K:\АНИМАЦИИ 4\animation_15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357826"/>
            <a:ext cx="723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8243888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9900FF"/>
                </a:solidFill>
                <a:latin typeface="Arial" charset="0"/>
                <a:cs typeface="Arial" charset="0"/>
              </a:rPr>
              <a:t>4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. </a:t>
            </a:r>
            <a:r>
              <a:rPr lang="ru-RU" sz="4000" dirty="0" smtClean="0">
                <a:solidFill>
                  <a:srgbClr val="6600CC"/>
                </a:solidFill>
                <a:cs typeface="Arial" charset="0"/>
              </a:rPr>
              <a:t>Найти площадь квадрата, сторона которого равна 8 см.</a:t>
            </a:r>
            <a:endParaRPr lang="ru-RU" sz="4000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2928926" y="3286124"/>
            <a:ext cx="2786082" cy="13573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В) </a:t>
            </a:r>
            <a:r>
              <a:rPr lang="ru-RU" sz="3600" b="1" dirty="0" smtClean="0">
                <a:latin typeface="Arial" charset="0"/>
                <a:cs typeface="Arial" charset="0"/>
              </a:rPr>
              <a:t>8*8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857488" y="1571612"/>
            <a:ext cx="2786083" cy="157162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 smtClean="0">
                <a:latin typeface="Arial" charset="0"/>
                <a:cs typeface="Arial" charset="0"/>
              </a:rPr>
              <a:t>А)8+8+8+8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929322" y="1643050"/>
            <a:ext cx="2786082" cy="150019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С) </a:t>
            </a:r>
            <a:r>
              <a:rPr lang="ru-RU" sz="3600" b="1" dirty="0" smtClean="0">
                <a:latin typeface="Arial" charset="0"/>
                <a:cs typeface="Arial" charset="0"/>
              </a:rPr>
              <a:t>8*4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6000760" y="3286124"/>
            <a:ext cx="2714644" cy="128588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latin typeface="Arial" charset="0"/>
                <a:cs typeface="Arial" charset="0"/>
              </a:rPr>
              <a:t>D</a:t>
            </a:r>
            <a:r>
              <a:rPr lang="ru-RU" sz="3600" b="1" dirty="0">
                <a:latin typeface="Arial" charset="0"/>
                <a:cs typeface="Arial" charset="0"/>
              </a:rPr>
              <a:t>) </a:t>
            </a:r>
            <a:r>
              <a:rPr lang="ru-RU" sz="3600" b="1" dirty="0" smtClean="0">
                <a:latin typeface="Arial" charset="0"/>
                <a:cs typeface="Arial" charset="0"/>
              </a:rPr>
              <a:t>8+4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7175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859338" y="5805488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9" descr="Утки из мульти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297415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620713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900FF"/>
                </a:solidFill>
                <a:cs typeface="Arial" charset="0"/>
              </a:rPr>
              <a:t>5. Сколько стоят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9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тетрадей, если одна тетрадь стоит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8 рублей? </a:t>
            </a:r>
            <a:endParaRPr lang="ru-RU" sz="4000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642910" y="2000240"/>
            <a:ext cx="2786090" cy="15716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А) </a:t>
            </a:r>
            <a:r>
              <a:rPr lang="ru-RU" sz="3600" b="1" dirty="0" smtClean="0">
                <a:latin typeface="Arial" charset="0"/>
                <a:cs typeface="Arial" charset="0"/>
              </a:rPr>
              <a:t>72руб</a:t>
            </a: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2143108" y="3929062"/>
            <a:ext cx="2928958" cy="135732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В)  </a:t>
            </a:r>
            <a:r>
              <a:rPr lang="ru-RU" sz="3600" b="1" dirty="0" smtClean="0">
                <a:latin typeface="Arial" charset="0"/>
                <a:cs typeface="Arial" charset="0"/>
              </a:rPr>
              <a:t>17 </a:t>
            </a:r>
            <a:r>
              <a:rPr lang="ru-RU" sz="3600" b="1" dirty="0">
                <a:latin typeface="Arial" charset="0"/>
                <a:cs typeface="Arial" charset="0"/>
              </a:rPr>
              <a:t>руб</a:t>
            </a:r>
            <a:r>
              <a:rPr lang="ru-RU" sz="2400" b="1" dirty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500562" y="2000240"/>
            <a:ext cx="2786064" cy="14287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С) </a:t>
            </a:r>
            <a:r>
              <a:rPr lang="ru-RU" sz="3600" b="1" dirty="0" smtClean="0">
                <a:latin typeface="Arial" charset="0"/>
                <a:cs typeface="Arial" charset="0"/>
              </a:rPr>
              <a:t>9 </a:t>
            </a:r>
            <a:r>
              <a:rPr lang="ru-RU" sz="3600" b="1" dirty="0">
                <a:latin typeface="Arial" charset="0"/>
                <a:cs typeface="Arial" charset="0"/>
              </a:rPr>
              <a:t>руб.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500688" y="3857624"/>
            <a:ext cx="2428898" cy="14287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latin typeface="Arial" charset="0"/>
                <a:cs typeface="Arial" charset="0"/>
              </a:rPr>
              <a:t>D</a:t>
            </a:r>
            <a:r>
              <a:rPr lang="ru-RU" sz="3600" b="1" dirty="0">
                <a:latin typeface="Arial" charset="0"/>
                <a:cs typeface="Arial" charset="0"/>
              </a:rPr>
              <a:t>) </a:t>
            </a:r>
            <a:r>
              <a:rPr lang="ru-RU" sz="3600" b="1" dirty="0" smtClean="0">
                <a:latin typeface="Arial" charset="0"/>
                <a:cs typeface="Arial" charset="0"/>
              </a:rPr>
              <a:t>8 </a:t>
            </a:r>
            <a:r>
              <a:rPr lang="ru-RU" sz="3600" b="1" dirty="0" err="1" smtClean="0">
                <a:latin typeface="Arial" charset="0"/>
                <a:cs typeface="Arial" charset="0"/>
              </a:rPr>
              <a:t>руб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8199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15" descr="пчела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643446"/>
            <a:ext cx="1778008" cy="177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04813"/>
            <a:ext cx="8243887" cy="1314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9900FF"/>
                </a:solidFill>
                <a:cs typeface="Arial" charset="0"/>
              </a:rPr>
              <a:t>6. В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девяти одинаковых коробках лежат 81карандаш. </a:t>
            </a:r>
            <a:r>
              <a:rPr lang="ru-RU" sz="4000" dirty="0">
                <a:solidFill>
                  <a:srgbClr val="9900FF"/>
                </a:solidFill>
                <a:cs typeface="Arial" charset="0"/>
              </a:rPr>
              <a:t>Сколько </a:t>
            </a:r>
            <a:r>
              <a:rPr lang="ru-RU" sz="4000" dirty="0" smtClean="0">
                <a:solidFill>
                  <a:srgbClr val="9900FF"/>
                </a:solidFill>
                <a:cs typeface="Arial" charset="0"/>
              </a:rPr>
              <a:t>карандашей в каждой коробке?</a:t>
            </a:r>
            <a:endParaRPr lang="ru-RU" sz="4000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928662" y="3714752"/>
            <a:ext cx="2376487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В) </a:t>
            </a:r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9  карандашей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857224" y="2214554"/>
            <a:ext cx="2303462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А) </a:t>
            </a:r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89 карандашей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14810" y="2214554"/>
            <a:ext cx="22161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С) </a:t>
            </a:r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72 карандаша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357686" y="3786190"/>
            <a:ext cx="221615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D)</a:t>
            </a:r>
            <a:r>
              <a:rPr lang="ru-RU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90</a:t>
            </a:r>
          </a:p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карандашей</a:t>
            </a:r>
            <a:endParaRPr lang="ru-RU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223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  <p:pic>
        <p:nvPicPr>
          <p:cNvPr id="8" name="Picture 15" descr="DUCK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643182"/>
            <a:ext cx="156163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СОЛНЦЕ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5892" y="857232"/>
            <a:ext cx="205142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476250"/>
            <a:ext cx="8243887" cy="1314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6600CC"/>
                </a:solidFill>
                <a:cs typeface="Arial" charset="0"/>
              </a:rPr>
              <a:t>7. В уравнении  </a:t>
            </a:r>
            <a:r>
              <a:rPr lang="ru-RU" sz="4000" dirty="0" err="1">
                <a:solidFill>
                  <a:srgbClr val="FF0000"/>
                </a:solidFill>
                <a:cs typeface="Arial" charset="0"/>
              </a:rPr>
              <a:t>х</a:t>
            </a:r>
            <a:r>
              <a:rPr lang="ru-RU" sz="4000" dirty="0">
                <a:solidFill>
                  <a:srgbClr val="FF0000"/>
                </a:solidFill>
                <a:cs typeface="Arial" charset="0"/>
              </a:rPr>
              <a:t> : </a:t>
            </a:r>
            <a:r>
              <a:rPr lang="ru-RU" sz="4000" dirty="0" smtClean="0">
                <a:solidFill>
                  <a:srgbClr val="FF0000"/>
                </a:solidFill>
                <a:cs typeface="Arial" charset="0"/>
              </a:rPr>
              <a:t>8 </a:t>
            </a:r>
            <a:r>
              <a:rPr lang="ru-RU" sz="4000" dirty="0">
                <a:solidFill>
                  <a:srgbClr val="FF0000"/>
                </a:solidFill>
                <a:cs typeface="Arial" charset="0"/>
              </a:rPr>
              <a:t>= </a:t>
            </a:r>
            <a:r>
              <a:rPr lang="ru-RU" sz="4000" dirty="0" smtClean="0">
                <a:solidFill>
                  <a:srgbClr val="FF0000"/>
                </a:solidFill>
                <a:cs typeface="Arial" charset="0"/>
              </a:rPr>
              <a:t>9 </a:t>
            </a:r>
            <a:r>
              <a:rPr lang="ru-RU" sz="4000" dirty="0">
                <a:solidFill>
                  <a:srgbClr val="6600CC"/>
                </a:solidFill>
                <a:cs typeface="Arial" charset="0"/>
              </a:rPr>
              <a:t>найти значение  </a:t>
            </a:r>
            <a:r>
              <a:rPr lang="ru-RU" sz="4000" dirty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> </a:t>
            </a:r>
            <a:r>
              <a:rPr lang="ru-RU" sz="4000" dirty="0" err="1">
                <a:solidFill>
                  <a:srgbClr val="FF0000"/>
                </a:solidFill>
                <a:cs typeface="Arial" charset="0"/>
              </a:rPr>
              <a:t>х</a:t>
            </a:r>
            <a:r>
              <a:rPr lang="ru-RU" sz="4000" dirty="0">
                <a:solidFill>
                  <a:schemeClr val="accent1">
                    <a:satMod val="150000"/>
                  </a:schemeClr>
                </a:solidFill>
                <a:cs typeface="Arial" charset="0"/>
              </a:rPr>
              <a:t> .</a:t>
            </a: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>
            <a:spLocks noChangeArrowheads="1"/>
          </p:cNvSpPr>
          <p:nvPr/>
        </p:nvSpPr>
        <p:spPr bwMode="auto">
          <a:xfrm>
            <a:off x="4357686" y="1928802"/>
            <a:ext cx="2786082" cy="142876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С) Х = </a:t>
            </a:r>
            <a:r>
              <a:rPr lang="ru-RU" sz="3600" b="1" dirty="0" smtClean="0">
                <a:latin typeface="Arial" charset="0"/>
                <a:cs typeface="Arial" charset="0"/>
              </a:rPr>
              <a:t>72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71472" y="1857364"/>
            <a:ext cx="2500316" cy="142875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А)  Х = </a:t>
            </a:r>
            <a:r>
              <a:rPr lang="ru-RU" sz="3600" b="1" dirty="0" smtClean="0">
                <a:latin typeface="Arial" charset="0"/>
                <a:cs typeface="Arial" charset="0"/>
              </a:rPr>
              <a:t>64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28596" y="3643314"/>
            <a:ext cx="2714644" cy="135732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charset="0"/>
                <a:cs typeface="Arial" charset="0"/>
              </a:rPr>
              <a:t>В)  Х = </a:t>
            </a:r>
            <a:r>
              <a:rPr lang="ru-RU" sz="3600" b="1" dirty="0" smtClean="0">
                <a:latin typeface="Arial" charset="0"/>
                <a:cs typeface="Arial" charset="0"/>
              </a:rPr>
              <a:t>17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429124" y="3643314"/>
            <a:ext cx="2786082" cy="142876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762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latin typeface="Arial" charset="0"/>
                <a:cs typeface="Arial" charset="0"/>
              </a:rPr>
              <a:t>D)</a:t>
            </a:r>
            <a:r>
              <a:rPr lang="ru-RU" sz="3600" b="1" dirty="0">
                <a:latin typeface="Arial" charset="0"/>
                <a:cs typeface="Arial" charset="0"/>
              </a:rPr>
              <a:t> Х = </a:t>
            </a:r>
            <a:r>
              <a:rPr lang="ru-RU" sz="3600" b="1" dirty="0" smtClean="0">
                <a:latin typeface="Arial" charset="0"/>
                <a:cs typeface="Arial" charset="0"/>
              </a:rPr>
              <a:t>56</a:t>
            </a: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10247" name="Скругленный прямоугольник 20">
            <a:hlinkClick r:id="" action="ppaction://macro?name=wrk_finished"/>
          </p:cNvPr>
          <p:cNvSpPr>
            <a:spLocks noChangeArrowheads="1"/>
          </p:cNvSpPr>
          <p:nvPr/>
        </p:nvSpPr>
        <p:spPr bwMode="auto">
          <a:xfrm>
            <a:off x="4572000" y="5643563"/>
            <a:ext cx="3000375" cy="6429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76200" algn="ctr">
            <a:solidFill>
              <a:srgbClr val="A5002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rgbClr val="A50021"/>
                </a:solidFill>
                <a:latin typeface="Arial" charset="0"/>
                <a:cs typeface="Arial" charset="0"/>
              </a:rPr>
              <a:t>дальше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1618</TotalTime>
  <Words>342</Words>
  <Application>Microsoft Office PowerPoint</Application>
  <PresentationFormat>Экран (4:3)</PresentationFormat>
  <Paragraphs>76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Кантемировская МКОУ СОШ №2 учитель начальных классов Лихотина Е.В. </vt:lpstr>
      <vt:lpstr>Результат теста</vt:lpstr>
      <vt:lpstr>1.Где все числа на карточке,  кратные 8</vt:lpstr>
      <vt:lpstr>2.Выражение: 8 + 8 + 8+8+8 можно заменить произведением чисел: </vt:lpstr>
      <vt:lpstr>3. Покажи действие, при котором числа называются: слагаемое, слагаемое, значение суммы. </vt:lpstr>
      <vt:lpstr>4. Найти площадь квадрата, сторона которого равна 8 см.</vt:lpstr>
      <vt:lpstr>5. Сколько стоят 9 тетрадей, если одна тетрадь стоит 8 рублей? </vt:lpstr>
      <vt:lpstr>6. В девяти одинаковых коробках лежат 81карандаш. Сколько карандашей в каждой коробке?</vt:lpstr>
      <vt:lpstr>7. В уравнении  х : 8 = 9 найти значение   х .</vt:lpstr>
      <vt:lpstr>8. Найти периметр квадрата, сторона которого равна 9 см.</vt:lpstr>
      <vt:lpstr>9. Сколько стоят девять пирожков,  если один пирожок стоит 8 рублей?</vt:lpstr>
      <vt:lpstr>10. Найти значение выражения  8:0= …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Елена Васильевна</cp:lastModifiedBy>
  <cp:revision>769</cp:revision>
  <dcterms:created xsi:type="dcterms:W3CDTF">2007-04-26T13:09:51Z</dcterms:created>
  <dcterms:modified xsi:type="dcterms:W3CDTF">2012-03-21T18:55:07Z</dcterms:modified>
</cp:coreProperties>
</file>