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4" r:id="rId4"/>
    <p:sldId id="262" r:id="rId5"/>
    <p:sldId id="285" r:id="rId6"/>
    <p:sldId id="269" r:id="rId7"/>
    <p:sldId id="264" r:id="rId8"/>
    <p:sldId id="267" r:id="rId9"/>
    <p:sldId id="265" r:id="rId10"/>
    <p:sldId id="266" r:id="rId11"/>
    <p:sldId id="286" r:id="rId12"/>
    <p:sldId id="287" r:id="rId13"/>
    <p:sldId id="288" r:id="rId14"/>
    <p:sldId id="289" r:id="rId15"/>
    <p:sldId id="277" r:id="rId16"/>
    <p:sldId id="268" r:id="rId17"/>
    <p:sldId id="270" r:id="rId18"/>
    <p:sldId id="29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6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1207-CFE1-4BF5-A1AA-3AEBBBC06034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EA6D-63B4-4813-9BA9-28D22B1B9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67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1207-CFE1-4BF5-A1AA-3AEBBBC06034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EA6D-63B4-4813-9BA9-28D22B1B9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56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1207-CFE1-4BF5-A1AA-3AEBBBC06034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EA6D-63B4-4813-9BA9-28D22B1B9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50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1207-CFE1-4BF5-A1AA-3AEBBBC06034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EA6D-63B4-4813-9BA9-28D22B1B9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61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1207-CFE1-4BF5-A1AA-3AEBBBC06034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EA6D-63B4-4813-9BA9-28D22B1B9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39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1207-CFE1-4BF5-A1AA-3AEBBBC06034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EA6D-63B4-4813-9BA9-28D22B1B9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65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1207-CFE1-4BF5-A1AA-3AEBBBC06034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EA6D-63B4-4813-9BA9-28D22B1B9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95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1207-CFE1-4BF5-A1AA-3AEBBBC06034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EA6D-63B4-4813-9BA9-28D22B1B9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69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1207-CFE1-4BF5-A1AA-3AEBBBC06034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EA6D-63B4-4813-9BA9-28D22B1B9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33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1207-CFE1-4BF5-A1AA-3AEBBBC06034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EA6D-63B4-4813-9BA9-28D22B1B9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9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1207-CFE1-4BF5-A1AA-3AEBBBC06034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EA6D-63B4-4813-9BA9-28D22B1B9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27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FFFF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91207-CFE1-4BF5-A1AA-3AEBBBC06034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CEA6D-63B4-4813-9BA9-28D22B1B9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08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tskiysad.ru/trud/644.html" TargetMode="External"/><Relationship Id="rId2" Type="http://schemas.openxmlformats.org/officeDocument/2006/relationships/hyperlink" Target="http://dob.1september.ru/articlef.php?ID=200502310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491" y="1474875"/>
            <a:ext cx="6962099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ТРУД В ПРИРОДЕ</a:t>
            </a:r>
          </a:p>
          <a:p>
            <a:pPr algn="ctr"/>
            <a:r>
              <a:rPr lang="ru-RU" sz="72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ДОУ</a:t>
            </a:r>
            <a:endParaRPr lang="ru-RU" sz="72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1840" y="4149080"/>
            <a:ext cx="28803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Составитель: воспитатель</a:t>
            </a:r>
          </a:p>
          <a:p>
            <a:r>
              <a:rPr lang="ru-RU" sz="2000" b="1" dirty="0"/>
              <a:t>с</a:t>
            </a:r>
            <a:r>
              <a:rPr lang="ru-RU" sz="2000" b="1" dirty="0" smtClean="0"/>
              <a:t>редней группы «Радуга»</a:t>
            </a:r>
          </a:p>
          <a:p>
            <a:r>
              <a:rPr lang="ru-RU" sz="2000" b="1" dirty="0" smtClean="0"/>
              <a:t>ГБОУ №2564 г. Москвы</a:t>
            </a:r>
          </a:p>
          <a:p>
            <a:r>
              <a:rPr lang="ru-RU" sz="2000" b="1" dirty="0" smtClean="0"/>
              <a:t>Гурова С. В.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75780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467544" y="332656"/>
            <a:ext cx="8280920" cy="6192688"/>
          </a:xfrm>
          <a:prstGeom prst="verticalScrol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b="1" i="1" u="sng" dirty="0" smtClean="0"/>
          </a:p>
          <a:p>
            <a:pPr algn="ctr"/>
            <a:endParaRPr lang="ru-RU" b="1" i="1" u="sng" dirty="0"/>
          </a:p>
          <a:p>
            <a:pPr algn="ctr"/>
            <a:endParaRPr lang="ru-RU" b="1" i="1" u="sng" dirty="0" smtClean="0"/>
          </a:p>
          <a:p>
            <a:pPr algn="ctr"/>
            <a:endParaRPr lang="ru-RU" b="1" i="1" u="sng" dirty="0" smtClean="0"/>
          </a:p>
          <a:p>
            <a:pPr algn="ctr"/>
            <a:endParaRPr lang="ru-RU" b="1" i="1" u="sng" dirty="0"/>
          </a:p>
          <a:p>
            <a:pPr algn="ctr"/>
            <a:endParaRPr lang="ru-RU" b="1" i="1" u="sng" dirty="0" smtClean="0"/>
          </a:p>
          <a:p>
            <a:pPr algn="ctr"/>
            <a:endParaRPr lang="ru-RU" b="1" i="1" u="sng" dirty="0"/>
          </a:p>
          <a:p>
            <a:pPr algn="ctr"/>
            <a:endParaRPr lang="ru-RU" b="1" i="1" u="sng" dirty="0" smtClean="0"/>
          </a:p>
          <a:p>
            <a:pPr algn="ctr"/>
            <a:endParaRPr lang="ru-RU" b="1" i="1" u="sng" dirty="0" smtClean="0"/>
          </a:p>
          <a:p>
            <a:pPr algn="ctr"/>
            <a:endParaRPr lang="ru-RU" b="1" i="1" u="sng" dirty="0"/>
          </a:p>
          <a:p>
            <a:pPr algn="ctr"/>
            <a:endParaRPr lang="ru-RU" b="1" i="1" u="sng" dirty="0" smtClean="0"/>
          </a:p>
          <a:p>
            <a:pPr algn="ctr"/>
            <a:endParaRPr lang="ru-RU" b="1" i="1" u="sng" dirty="0"/>
          </a:p>
          <a:p>
            <a:pPr algn="ctr"/>
            <a:endParaRPr lang="ru-RU" b="1" i="1" u="sng" dirty="0" smtClean="0"/>
          </a:p>
          <a:p>
            <a:pPr algn="ctr"/>
            <a:endParaRPr lang="ru-RU" b="1" i="1" u="sng" dirty="0"/>
          </a:p>
          <a:p>
            <a:pPr algn="ctr"/>
            <a:endParaRPr lang="ru-RU" b="1" i="1" u="sng" dirty="0" smtClean="0"/>
          </a:p>
          <a:p>
            <a:pPr algn="ctr"/>
            <a:endParaRPr lang="ru-RU" b="1" i="1" u="sng" dirty="0"/>
          </a:p>
          <a:p>
            <a:pPr algn="ctr"/>
            <a:endParaRPr lang="ru-RU" b="1" i="1" u="sng" dirty="0" smtClean="0"/>
          </a:p>
          <a:p>
            <a:pPr algn="ctr"/>
            <a:endParaRPr lang="ru-RU" b="1" i="1" u="sng" dirty="0"/>
          </a:p>
          <a:p>
            <a:pPr algn="ctr"/>
            <a:endParaRPr lang="ru-RU" b="1" i="1" u="sng" dirty="0" smtClean="0"/>
          </a:p>
          <a:p>
            <a:pPr algn="ctr"/>
            <a:endParaRPr lang="ru-RU" b="1" i="1" u="sng" dirty="0" smtClean="0"/>
          </a:p>
          <a:p>
            <a:pPr algn="ctr"/>
            <a:r>
              <a:rPr lang="ru-RU" b="1" i="1" u="sng" dirty="0" smtClean="0"/>
              <a:t>ПЕРВАЯ МЛАДШАЯ ГРУППА</a:t>
            </a:r>
          </a:p>
          <a:p>
            <a:pPr algn="ctr"/>
            <a:endParaRPr lang="ru-RU" b="1" i="1" u="sng" dirty="0" smtClean="0"/>
          </a:p>
          <a:p>
            <a:r>
              <a:rPr lang="ru-RU" dirty="0" smtClean="0"/>
              <a:t>-</a:t>
            </a:r>
            <a:r>
              <a:rPr lang="ru-RU" dirty="0"/>
              <a:t>В помещении и на участке привлекать внимание детей к тому, как взрослый ухаживает за растениями (поливает) и животными (кормит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r>
              <a:rPr lang="ru-RU" dirty="0" smtClean="0"/>
              <a:t>-</a:t>
            </a:r>
            <a:r>
              <a:rPr lang="ru-RU" dirty="0"/>
              <a:t>Формировать </a:t>
            </a:r>
            <a:r>
              <a:rPr lang="ru-RU" dirty="0" smtClean="0"/>
              <a:t>желание </a:t>
            </a:r>
            <a:r>
              <a:rPr lang="ru-RU" dirty="0"/>
              <a:t>бережно относиться к растениям и </a:t>
            </a:r>
            <a:r>
              <a:rPr lang="ru-RU" dirty="0" smtClean="0"/>
              <a:t>животным.</a:t>
            </a:r>
          </a:p>
          <a:p>
            <a:endParaRPr lang="ru-RU" dirty="0" smtClean="0"/>
          </a:p>
          <a:p>
            <a:pPr lvl="0"/>
            <a:r>
              <a:rPr lang="ru-RU" dirty="0">
                <a:solidFill>
                  <a:prstClr val="white"/>
                </a:solidFill>
              </a:rPr>
              <a:t>-Воспитывать интерес к труду взрослых. </a:t>
            </a:r>
            <a:endParaRPr lang="ru-RU" dirty="0" smtClean="0">
              <a:solidFill>
                <a:prstClr val="white"/>
              </a:solidFill>
            </a:endParaRPr>
          </a:p>
          <a:p>
            <a:pPr lvl="0"/>
            <a:endParaRPr lang="ru-RU" dirty="0">
              <a:solidFill>
                <a:prstClr val="white"/>
              </a:solidFill>
            </a:endParaRPr>
          </a:p>
          <a:p>
            <a:pPr lvl="0"/>
            <a:r>
              <a:rPr lang="ru-RU" dirty="0">
                <a:solidFill>
                  <a:prstClr val="white"/>
                </a:solidFill>
              </a:rPr>
              <a:t>-Расширять круг наблюдений детей за трудом взрослых. </a:t>
            </a:r>
            <a:endParaRPr lang="ru-RU" dirty="0" smtClean="0">
              <a:solidFill>
                <a:prstClr val="white"/>
              </a:solidFill>
            </a:endParaRPr>
          </a:p>
          <a:p>
            <a:pPr lvl="0"/>
            <a:endParaRPr lang="ru-RU" dirty="0">
              <a:solidFill>
                <a:prstClr val="white"/>
              </a:solidFill>
            </a:endParaRPr>
          </a:p>
          <a:p>
            <a:pPr lvl="0"/>
            <a:r>
              <a:rPr lang="ru-RU" dirty="0">
                <a:solidFill>
                  <a:prstClr val="white"/>
                </a:solidFill>
              </a:rPr>
              <a:t>-Обращать их внимание на то, что и как делает взрослый, зачем он выполняет те или иные действия. </a:t>
            </a:r>
            <a:endParaRPr lang="ru-RU" dirty="0" smtClean="0">
              <a:solidFill>
                <a:prstClr val="white"/>
              </a:solidFill>
            </a:endParaRPr>
          </a:p>
          <a:p>
            <a:pPr lvl="0"/>
            <a:endParaRPr lang="ru-RU" dirty="0">
              <a:solidFill>
                <a:prstClr val="white"/>
              </a:solidFill>
            </a:endParaRPr>
          </a:p>
          <a:p>
            <a:pPr lvl="0"/>
            <a:r>
              <a:rPr lang="ru-RU" dirty="0">
                <a:solidFill>
                  <a:prstClr val="white"/>
                </a:solidFill>
              </a:rPr>
              <a:t>-Поддерживать жела­ние помогать взрослым</a:t>
            </a:r>
            <a:r>
              <a:rPr lang="ru-RU" dirty="0" smtClean="0">
                <a:solidFill>
                  <a:prstClr val="white"/>
                </a:solidFill>
              </a:rPr>
              <a:t>.</a:t>
            </a:r>
          </a:p>
          <a:p>
            <a:pPr lvl="0"/>
            <a:endParaRPr lang="ru-RU" dirty="0">
              <a:solidFill>
                <a:prstClr val="white"/>
              </a:solidFill>
            </a:endParaRPr>
          </a:p>
          <a:p>
            <a:pPr lvl="0"/>
            <a:endParaRPr lang="ru-RU" dirty="0" smtClean="0">
              <a:solidFill>
                <a:prstClr val="white"/>
              </a:solidFill>
            </a:endParaRPr>
          </a:p>
          <a:p>
            <a:pPr lvl="0"/>
            <a:endParaRPr lang="ru-RU" dirty="0">
              <a:solidFill>
                <a:prstClr val="white"/>
              </a:solidFill>
            </a:endParaRPr>
          </a:p>
          <a:p>
            <a:pPr lvl="0"/>
            <a:endParaRPr lang="ru-RU" dirty="0" smtClean="0">
              <a:solidFill>
                <a:prstClr val="white"/>
              </a:solidFill>
            </a:endParaRPr>
          </a:p>
          <a:p>
            <a:pPr lvl="0"/>
            <a:endParaRPr lang="ru-RU" dirty="0">
              <a:solidFill>
                <a:prstClr val="white"/>
              </a:solidFill>
            </a:endParaRPr>
          </a:p>
          <a:p>
            <a:pPr lvl="0" algn="ctr"/>
            <a:endParaRPr lang="ru-RU" dirty="0">
              <a:solidFill>
                <a:prstClr val="white"/>
              </a:solidFill>
            </a:endParaRPr>
          </a:p>
          <a:p>
            <a:pPr lvl="0" algn="ctr"/>
            <a:endParaRPr lang="ru-RU" dirty="0">
              <a:solidFill>
                <a:prstClr val="white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533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395536" y="404664"/>
            <a:ext cx="8352928" cy="6120680"/>
          </a:xfrm>
          <a:prstGeom prst="verticalScrol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smtClean="0"/>
              <a:t>ВТОРАЯ МЛАДШАЯ ГРУППА</a:t>
            </a:r>
          </a:p>
          <a:p>
            <a:pPr algn="ctr"/>
            <a:endParaRPr lang="ru-RU" b="1" i="1" u="sng" dirty="0" smtClean="0"/>
          </a:p>
          <a:p>
            <a:r>
              <a:rPr lang="ru-RU" dirty="0" smtClean="0"/>
              <a:t>-Воспитывать желание участвовать в уходе за растени­ями и животными в уголке природы и на участке.</a:t>
            </a:r>
          </a:p>
          <a:p>
            <a:endParaRPr lang="ru-RU" dirty="0" smtClean="0"/>
          </a:p>
          <a:p>
            <a:r>
              <a:rPr lang="ru-RU" dirty="0" smtClean="0"/>
              <a:t>-Формировать умение обращать внимание на изменения, произошедшие со знакомыми растениями (зацвела сирень, появились плоды на яблоне и т.д.).</a:t>
            </a:r>
          </a:p>
          <a:p>
            <a:endParaRPr lang="ru-RU" dirty="0" smtClean="0"/>
          </a:p>
          <a:p>
            <a:r>
              <a:rPr lang="ru-RU" dirty="0" smtClean="0"/>
              <a:t>-Приучать с помощью взрослого кормить рыб, птиц, поливать комнат­ные растения, растения на грядках, сажать лук, собирать овощи, расчищать дорожки от снега, счищать снег со скамеек.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b="1" i="1" u="sng" dirty="0"/>
          </a:p>
        </p:txBody>
      </p:sp>
    </p:spTree>
    <p:extLst>
      <p:ext uri="{BB962C8B-B14F-4D97-AF65-F5344CB8AC3E}">
        <p14:creationId xmlns:p14="http://schemas.microsoft.com/office/powerpoint/2010/main" val="29035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467544" y="476672"/>
            <a:ext cx="8280920" cy="5904656"/>
          </a:xfrm>
          <a:prstGeom prst="verticalScrol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u="sng" dirty="0" smtClean="0"/>
          </a:p>
          <a:p>
            <a:pPr algn="ctr"/>
            <a:r>
              <a:rPr lang="ru-RU" b="1" i="1" u="sng" dirty="0" smtClean="0"/>
              <a:t>СРЕДНЯЯ ГРУППА</a:t>
            </a:r>
          </a:p>
          <a:p>
            <a:pPr algn="ctr"/>
            <a:endParaRPr lang="ru-RU" b="1" i="1" u="sng" dirty="0" smtClean="0"/>
          </a:p>
          <a:p>
            <a:r>
              <a:rPr lang="ru-RU" dirty="0" smtClean="0"/>
              <a:t>-Закреплять </a:t>
            </a:r>
            <a:r>
              <a:rPr lang="ru-RU" dirty="0"/>
              <a:t>умение поливать растения, кормить рыб, мыть поилки, наливать в них воду, класть корм в кормушки (при участии воспитателя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r>
              <a:rPr lang="ru-RU" dirty="0" smtClean="0"/>
              <a:t>-Приобщать </a:t>
            </a:r>
            <a:r>
              <a:rPr lang="ru-RU" dirty="0"/>
              <a:t>детей к работе по выращиванию зелени для корма птицам в зимнее время.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/>
              <a:t>-</a:t>
            </a:r>
            <a:r>
              <a:rPr lang="ru-RU" dirty="0" smtClean="0"/>
              <a:t>Привлекать </a:t>
            </a:r>
            <a:r>
              <a:rPr lang="ru-RU" dirty="0"/>
              <a:t>к подкормке зимующих птиц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-Приучать </a:t>
            </a:r>
            <a:r>
              <a:rPr lang="ru-RU" dirty="0"/>
              <a:t>детей к работе на огороде и в цветнике (посев семян, поливка, сбор урожая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r>
              <a:rPr lang="ru-RU" dirty="0" smtClean="0"/>
              <a:t>-Формировать </a:t>
            </a:r>
            <a:r>
              <a:rPr lang="ru-RU" dirty="0"/>
              <a:t>стремление помогать воспитателю приводить в порядок используемое в трудовой деятельности оборудование (очищать, просуши­вать, относить в отведенное место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b="1" i="1" u="sng" dirty="0" smtClean="0"/>
          </a:p>
          <a:p>
            <a:endParaRPr lang="ru-RU" b="1" i="1" u="sng" dirty="0"/>
          </a:p>
        </p:txBody>
      </p:sp>
    </p:spTree>
    <p:extLst>
      <p:ext uri="{BB962C8B-B14F-4D97-AF65-F5344CB8AC3E}">
        <p14:creationId xmlns:p14="http://schemas.microsoft.com/office/powerpoint/2010/main" val="164719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395536" y="404664"/>
            <a:ext cx="8352928" cy="6120680"/>
          </a:xfrm>
          <a:prstGeom prst="verticalScrol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u="sng" dirty="0" smtClean="0"/>
          </a:p>
          <a:p>
            <a:pPr algn="ctr"/>
            <a:endParaRPr lang="ru-RU" b="1" i="1" u="sng" dirty="0"/>
          </a:p>
          <a:p>
            <a:pPr algn="ctr"/>
            <a:endParaRPr lang="ru-RU" b="1" i="1" u="sng" dirty="0" smtClean="0"/>
          </a:p>
          <a:p>
            <a:pPr algn="ctr"/>
            <a:r>
              <a:rPr lang="ru-RU" b="1" i="1" u="sng" dirty="0" smtClean="0"/>
              <a:t>СТАРШАЯ ГРУППА</a:t>
            </a:r>
          </a:p>
          <a:p>
            <a:pPr algn="ctr"/>
            <a:endParaRPr lang="ru-RU" b="1" i="1" u="sng" dirty="0" smtClean="0"/>
          </a:p>
          <a:p>
            <a:r>
              <a:rPr lang="ru-RU" dirty="0" smtClean="0"/>
              <a:t>-Закреплять </a:t>
            </a:r>
            <a:r>
              <a:rPr lang="ru-RU" dirty="0"/>
              <a:t>умение выполнять различные поручения связанные с уходом за животными и растениями уголка природы; выполнять обязанности дежурного в уголке природы (поливать комнатные растения, рыхлить почву и т.д</a:t>
            </a:r>
            <a:r>
              <a:rPr lang="ru-RU" dirty="0" smtClean="0"/>
              <a:t>.).</a:t>
            </a:r>
          </a:p>
          <a:p>
            <a:endParaRPr lang="ru-RU" dirty="0"/>
          </a:p>
          <a:p>
            <a:r>
              <a:rPr lang="ru-RU" dirty="0" smtClean="0"/>
              <a:t>-Осенью </a:t>
            </a:r>
            <a:r>
              <a:rPr lang="ru-RU" dirty="0"/>
              <a:t>привлекать детей к уборке овощей на огороде, сбору </a:t>
            </a:r>
            <a:r>
              <a:rPr lang="ru-RU" dirty="0" smtClean="0"/>
              <a:t>семян, </a:t>
            </a:r>
            <a:r>
              <a:rPr lang="ru-RU" dirty="0"/>
              <a:t>пересаживанию цветущих растений из грунта в уголок природы.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-Зимой </a:t>
            </a:r>
            <a:r>
              <a:rPr lang="ru-RU" dirty="0"/>
              <a:t>привлекать детей к сгребанию снега к стволам деревьев и кустарникам, выращиванию вместе со взрослыми зеленого корма для птиц и животных (обитателей уголка природы), посадке корнеплодов, помощи взрослым в создании фигур и построек из снега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-Весной </a:t>
            </a:r>
            <a:r>
              <a:rPr lang="ru-RU" dirty="0"/>
              <a:t>привлекать детей к посеву семян овощей, цветов, высадке рас­сады; летом — к рыхлению почвы, поливке грядок и клумб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b="1" i="1" u="sng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281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179512" y="116632"/>
            <a:ext cx="8712968" cy="6624736"/>
          </a:xfrm>
          <a:prstGeom prst="verticalScrol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u="sng" dirty="0" smtClean="0"/>
          </a:p>
          <a:p>
            <a:pPr algn="ctr"/>
            <a:r>
              <a:rPr lang="ru-RU" b="1" i="1" u="sng" dirty="0" smtClean="0"/>
              <a:t>ПОДГОТОВИТЕЛЬНАЯ К ШКОЛЕ ГРУППА</a:t>
            </a:r>
          </a:p>
          <a:p>
            <a:pPr algn="ctr"/>
            <a:endParaRPr lang="ru-RU" b="1" i="1" u="sng" dirty="0" smtClean="0"/>
          </a:p>
          <a:p>
            <a:r>
              <a:rPr lang="ru-RU" dirty="0" smtClean="0"/>
              <a:t>-Воспитывать </a:t>
            </a:r>
            <a:r>
              <a:rPr lang="ru-RU" dirty="0"/>
              <a:t>трудолюбие, наблюдательность, береж­ное отношение к окружающей природе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-Закреплять </a:t>
            </a:r>
            <a:r>
              <a:rPr lang="ru-RU" dirty="0"/>
              <a:t>умение самостоятельно и ответственно выполнять обязаннос­ти дежурного в уголке природы: поливать комнатные растения, рыхлить </a:t>
            </a:r>
            <a:r>
              <a:rPr lang="ru-RU" dirty="0" smtClean="0"/>
              <a:t>почву, мыть </a:t>
            </a:r>
            <a:r>
              <a:rPr lang="ru-RU" dirty="0"/>
              <a:t>кормушки, готовить корм рыбам, птицам, морским свинкам и т. п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-Осенью </a:t>
            </a:r>
            <a:r>
              <a:rPr lang="ru-RU" dirty="0"/>
              <a:t>привлекать детей к уборке овощей с огорода, сбору семян, выкапыванию луковиц, клубней цветов, перекапыванию грядок, пересаживанию цветущих растений из грунта в уголок природы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-Зимой </a:t>
            </a:r>
            <a:r>
              <a:rPr lang="ru-RU" dirty="0"/>
              <a:t>привлекать к сгребанию снега к стволам деревьев и кустарникам, выращиванию зеленого корма для птиц и животных (обитателей уголка природы), посадке корнеплодов, выращиванию с помощью воспитателя цветов к праздникам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-Весной </a:t>
            </a:r>
            <a:r>
              <a:rPr lang="ru-RU" dirty="0"/>
              <a:t>привлекать детей к перекапыванию земли на огороде и в цвет­нике, к посеву семян (овощей, цветов), высадке рассады.</a:t>
            </a:r>
          </a:p>
          <a:p>
            <a:r>
              <a:rPr lang="ru-RU" dirty="0"/>
              <a:t>Летом привлекать к участию в рыхлении почвы, прополке и окучива­нии, поливе грядок и клумб.</a:t>
            </a:r>
          </a:p>
          <a:p>
            <a:endParaRPr lang="ru-RU" b="1" i="1" u="sng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0123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низ 1"/>
          <p:cNvSpPr/>
          <p:nvPr/>
        </p:nvSpPr>
        <p:spPr>
          <a:xfrm>
            <a:off x="251520" y="1988840"/>
            <a:ext cx="8568952" cy="2808312"/>
          </a:xfrm>
          <a:prstGeom prst="ribbon">
            <a:avLst>
              <a:gd name="adj1" fmla="val 17546"/>
              <a:gd name="adj2" fmla="val 7263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ТРУД В ПРИРОДЕ</a:t>
            </a:r>
          </a:p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В ПРОЦЕССЕ НОД В УГОЛКЕ ПРИРОДЫ И НА УЧАСТКЕ В КАЖДОЙ ВОЗРАСТНОЙ ГРУППЕ ДОУ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9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23528" y="116632"/>
            <a:ext cx="4464496" cy="1800200"/>
          </a:xfrm>
          <a:prstGeom prst="horizontalScrol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u="sng" dirty="0" smtClean="0"/>
          </a:p>
          <a:p>
            <a:pPr algn="ctr"/>
            <a:r>
              <a:rPr lang="ru-RU" b="1" i="1" u="sng" dirty="0" smtClean="0"/>
              <a:t>МЛАДШАЯ ГРУППА</a:t>
            </a:r>
          </a:p>
          <a:p>
            <a:r>
              <a:rPr lang="ru-RU" dirty="0" smtClean="0"/>
              <a:t>-зима: «Посадка лука»</a:t>
            </a:r>
          </a:p>
          <a:p>
            <a:r>
              <a:rPr lang="ru-RU" dirty="0" smtClean="0"/>
              <a:t>-весна: «</a:t>
            </a:r>
            <a:r>
              <a:rPr lang="ru-RU" dirty="0"/>
              <a:t>П</a:t>
            </a:r>
            <a:r>
              <a:rPr lang="ru-RU" dirty="0" smtClean="0"/>
              <a:t>осадка крупных семян»,</a:t>
            </a:r>
          </a:p>
          <a:p>
            <a:r>
              <a:rPr lang="ru-RU" dirty="0" smtClean="0"/>
              <a:t>«Посадка гороха в грунт»</a:t>
            </a:r>
          </a:p>
          <a:p>
            <a:endParaRPr lang="ru-RU" b="1" i="1" u="sng" dirty="0" smtClean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3707904" y="1700808"/>
            <a:ext cx="5184576" cy="1728192"/>
          </a:xfrm>
          <a:prstGeom prst="horizontalScrol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smtClean="0"/>
              <a:t>СРЕДНЯЯ ГРУППА</a:t>
            </a:r>
          </a:p>
          <a:p>
            <a:r>
              <a:rPr lang="ru-RU" dirty="0" smtClean="0"/>
              <a:t>-осень: «Мытье комнатных растений»</a:t>
            </a:r>
          </a:p>
          <a:p>
            <a:r>
              <a:rPr lang="ru-RU" dirty="0" smtClean="0"/>
              <a:t>-зима: «Посадка лука»</a:t>
            </a:r>
          </a:p>
          <a:p>
            <a:r>
              <a:rPr lang="ru-RU" dirty="0" smtClean="0"/>
              <a:t>-весна: «Посадка цветочный семян (настурция)</a:t>
            </a:r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61581" y="3265302"/>
            <a:ext cx="5904656" cy="1800200"/>
          </a:xfrm>
          <a:prstGeom prst="horizontalScrol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b="1" i="1" u="sng" dirty="0" smtClean="0">
              <a:solidFill>
                <a:prstClr val="white"/>
              </a:solidFill>
            </a:endParaRPr>
          </a:p>
          <a:p>
            <a:pPr lvl="0" algn="ctr"/>
            <a:endParaRPr lang="ru-RU" b="1" i="1" u="sng" dirty="0" smtClean="0">
              <a:solidFill>
                <a:prstClr val="white"/>
              </a:solidFill>
            </a:endParaRPr>
          </a:p>
          <a:p>
            <a:pPr lvl="0" algn="ctr"/>
            <a:endParaRPr lang="ru-RU" b="1" i="1" u="sng" dirty="0" smtClean="0">
              <a:solidFill>
                <a:prstClr val="white"/>
              </a:solidFill>
            </a:endParaRPr>
          </a:p>
          <a:p>
            <a:pPr lvl="0" algn="ctr"/>
            <a:endParaRPr lang="ru-RU" b="1" i="1" u="sng" dirty="0">
              <a:solidFill>
                <a:prstClr val="white"/>
              </a:solidFill>
            </a:endParaRPr>
          </a:p>
          <a:p>
            <a:pPr lvl="0" algn="ctr"/>
            <a:endParaRPr lang="ru-RU" b="1" i="1" u="sng" dirty="0" smtClean="0">
              <a:solidFill>
                <a:prstClr val="white"/>
              </a:solidFill>
            </a:endParaRPr>
          </a:p>
          <a:p>
            <a:pPr lvl="0" algn="ctr"/>
            <a:r>
              <a:rPr lang="ru-RU" b="1" i="1" u="sng" dirty="0" smtClean="0">
                <a:solidFill>
                  <a:prstClr val="white"/>
                </a:solidFill>
              </a:rPr>
              <a:t>СТАРШАЯ ГРУППА</a:t>
            </a:r>
          </a:p>
          <a:p>
            <a:pPr lvl="0"/>
            <a:r>
              <a:rPr lang="ru-RU" dirty="0" smtClean="0">
                <a:solidFill>
                  <a:prstClr val="white"/>
                </a:solidFill>
              </a:rPr>
              <a:t>-зима: «Посадка корнеплодов»</a:t>
            </a:r>
          </a:p>
          <a:p>
            <a:pPr lvl="0"/>
            <a:r>
              <a:rPr lang="ru-RU" dirty="0" smtClean="0">
                <a:solidFill>
                  <a:prstClr val="white"/>
                </a:solidFill>
              </a:rPr>
              <a:t>-весна: «Черенкование комнатных растений», «Посев семян в грунт», «Высадка рассады»</a:t>
            </a:r>
          </a:p>
          <a:p>
            <a:pPr lvl="0" algn="ctr"/>
            <a:endParaRPr lang="ru-RU" b="1" i="1" u="sng" dirty="0" smtClean="0">
              <a:solidFill>
                <a:prstClr val="white"/>
              </a:solidFill>
            </a:endParaRPr>
          </a:p>
          <a:p>
            <a:pPr lvl="0" algn="ctr"/>
            <a:endParaRPr lang="ru-RU" b="1" i="1" u="sng" dirty="0">
              <a:solidFill>
                <a:prstClr val="white"/>
              </a:solidFill>
            </a:endParaRPr>
          </a:p>
          <a:p>
            <a:pPr lvl="0" algn="ctr"/>
            <a:endParaRPr lang="ru-RU" b="1" i="1" u="sng" dirty="0" smtClean="0">
              <a:solidFill>
                <a:prstClr val="white"/>
              </a:solidFill>
            </a:endParaRPr>
          </a:p>
          <a:p>
            <a:pPr lvl="0" algn="ctr"/>
            <a:endParaRPr lang="ru-RU" b="1" i="1" u="sng" dirty="0">
              <a:solidFill>
                <a:prstClr val="white"/>
              </a:solidFill>
            </a:endParaRPr>
          </a:p>
          <a:p>
            <a:pPr lvl="0" algn="ctr"/>
            <a:endParaRPr lang="ru-RU" b="1" i="1" u="sng" dirty="0">
              <a:solidFill>
                <a:prstClr val="white"/>
              </a:solidFill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2267744" y="4869160"/>
            <a:ext cx="6624736" cy="1800200"/>
          </a:xfrm>
          <a:prstGeom prst="horizontalScrol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i="1" u="sng" dirty="0">
                <a:solidFill>
                  <a:prstClr val="white"/>
                </a:solidFill>
              </a:rPr>
              <a:t>ПОДГОТОВИТЕЛЬНАЯ К ШКОЛЕ </a:t>
            </a:r>
            <a:r>
              <a:rPr lang="ru-RU" b="1" i="1" u="sng" dirty="0" smtClean="0">
                <a:solidFill>
                  <a:prstClr val="white"/>
                </a:solidFill>
              </a:rPr>
              <a:t>ГРУППА</a:t>
            </a:r>
          </a:p>
          <a:p>
            <a:pPr lvl="0"/>
            <a:r>
              <a:rPr lang="ru-RU" dirty="0" smtClean="0">
                <a:solidFill>
                  <a:prstClr val="white"/>
                </a:solidFill>
              </a:rPr>
              <a:t>-осень: «Сбор урожая на огороде</a:t>
            </a:r>
          </a:p>
          <a:p>
            <a:pPr lvl="0"/>
            <a:r>
              <a:rPr lang="ru-RU" dirty="0" smtClean="0">
                <a:solidFill>
                  <a:prstClr val="white"/>
                </a:solidFill>
              </a:rPr>
              <a:t>-весна: «Посев семян для выращивания рассады»,  «Высадка рассады»,  «Размножение комнатных растений»</a:t>
            </a:r>
          </a:p>
          <a:p>
            <a:pPr lvl="0"/>
            <a:r>
              <a:rPr lang="ru-RU" dirty="0" smtClean="0">
                <a:solidFill>
                  <a:prstClr val="white"/>
                </a:solidFill>
              </a:rPr>
              <a:t>-в течение года: «Зарядка аквариума»  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58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539552" y="116632"/>
            <a:ext cx="7992888" cy="6624736"/>
          </a:xfrm>
          <a:prstGeom prst="horizontalScrol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u="sng" dirty="0" smtClean="0"/>
          </a:p>
          <a:p>
            <a:pPr algn="ctr"/>
            <a:r>
              <a:rPr lang="ru-RU" b="1" i="1" u="sng" dirty="0" smtClean="0"/>
              <a:t>СХЕМА ДЛЯ АНАЛИЗА ДЕЯТЕЛЬНОСТИ ДЕТЕЙ В ПРИРОДЕ</a:t>
            </a:r>
          </a:p>
          <a:p>
            <a:pPr algn="ctr"/>
            <a:endParaRPr lang="ru-RU" b="1" i="1" u="sng" dirty="0" smtClean="0"/>
          </a:p>
          <a:p>
            <a:r>
              <a:rPr lang="ru-RU" dirty="0"/>
              <a:t>1. Организация условий труда (объекты труда, оборудование, инструменты, их размещение), их рациональность. </a:t>
            </a:r>
          </a:p>
          <a:p>
            <a:r>
              <a:rPr lang="ru-RU" dirty="0"/>
              <a:t>2. Организация детского коллектива, формы работы по организации труда (звенья, пары, конвейер, мальчики-девочки, поручения, подгруппа вся группа). </a:t>
            </a:r>
          </a:p>
          <a:p>
            <a:r>
              <a:rPr lang="ru-RU" dirty="0"/>
              <a:t>3. Приемы постановки и объяснения трудового задания. </a:t>
            </a:r>
          </a:p>
          <a:p>
            <a:r>
              <a:rPr lang="ru-RU" dirty="0"/>
              <a:t>4. Знания и умения, необходимые для выполнения задания; новые знания и умения, формируемые на занятии. </a:t>
            </a:r>
          </a:p>
          <a:p>
            <a:r>
              <a:rPr lang="ru-RU" dirty="0"/>
              <a:t>5. Результативность трудовых действий детей, качество навыков и умений. </a:t>
            </a:r>
          </a:p>
          <a:p>
            <a:r>
              <a:rPr lang="ru-RU" dirty="0"/>
              <a:t>6. Взаимодействие детей в процессе труда. </a:t>
            </a:r>
          </a:p>
          <a:p>
            <a:r>
              <a:rPr lang="ru-RU" dirty="0"/>
              <a:t>7. Отношение к труду (с </a:t>
            </a:r>
            <a:r>
              <a:rPr lang="ru-RU" dirty="0" smtClean="0"/>
              <a:t>интересом или безразличное</a:t>
            </a:r>
            <a:r>
              <a:rPr lang="ru-RU" dirty="0"/>
              <a:t>). </a:t>
            </a:r>
          </a:p>
          <a:p>
            <a:r>
              <a:rPr lang="ru-RU" dirty="0"/>
              <a:t>8. Оценка деятельности (детьми, воспитателями), ее содержание, формы. </a:t>
            </a:r>
          </a:p>
          <a:p>
            <a:r>
              <a:rPr lang="ru-RU" dirty="0"/>
              <a:t>9. Экологическая направленность труда детей. </a:t>
            </a:r>
          </a:p>
          <a:p>
            <a:endParaRPr lang="ru-RU" b="1" i="1" u="sng" dirty="0" smtClean="0"/>
          </a:p>
          <a:p>
            <a:endParaRPr lang="ru-RU" b="1" i="1" u="sng" dirty="0"/>
          </a:p>
        </p:txBody>
      </p:sp>
    </p:spTree>
    <p:extLst>
      <p:ext uri="{BB962C8B-B14F-4D97-AF65-F5344CB8AC3E}">
        <p14:creationId xmlns:p14="http://schemas.microsoft.com/office/powerpoint/2010/main" val="388008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611560" y="548680"/>
            <a:ext cx="7920880" cy="5616624"/>
          </a:xfrm>
          <a:prstGeom prst="verticalScrol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smtClean="0"/>
              <a:t>СПИСОК РЕСУРСОВ:</a:t>
            </a:r>
          </a:p>
          <a:p>
            <a:pPr algn="ctr"/>
            <a:endParaRPr lang="ru-RU" b="1" i="1" u="sng" dirty="0" smtClean="0"/>
          </a:p>
          <a:p>
            <a:r>
              <a:rPr lang="ru-RU" dirty="0" smtClean="0"/>
              <a:t>-«</a:t>
            </a:r>
            <a:r>
              <a:rPr lang="ru-RU" dirty="0"/>
              <a:t>МЫ». Программа экологического образования детей /Н.Н. Кондратьева и др. – 2-е изд., </a:t>
            </a:r>
            <a:r>
              <a:rPr lang="ru-RU" dirty="0" err="1"/>
              <a:t>испр</a:t>
            </a:r>
            <a:r>
              <a:rPr lang="ru-RU" dirty="0"/>
              <a:t>. и доп.– СПб: «Детство-пресс», 2001. – 240 с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-Николаева </a:t>
            </a:r>
            <a:r>
              <a:rPr lang="ru-RU" dirty="0"/>
              <a:t>С.Н. Методика экологического воспитания  дошкольников. – М.: Издательский центр «Академия», 1999. – 184 с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lvl="0"/>
            <a:r>
              <a:rPr lang="ru-RU" dirty="0"/>
              <a:t>-ОТ РОЖДЕНИЯ ДО ШКОЛЫ. Основная общеобразовательная программа дошкольного образования / Под ред. Н. Е. </a:t>
            </a:r>
            <a:r>
              <a:rPr lang="ru-RU" dirty="0" err="1"/>
              <a:t>Вераксы</a:t>
            </a:r>
            <a:r>
              <a:rPr lang="ru-RU" dirty="0"/>
              <a:t>, Т. С. Комаровой, М. А. Васильевой. - М.: МОЗАИКА-СИНТЕЗ, 2010. - 304 с. </a:t>
            </a:r>
            <a:endParaRPr lang="ru-RU" dirty="0" smtClean="0"/>
          </a:p>
          <a:p>
            <a:pPr lvl="0"/>
            <a:endParaRPr lang="ru-RU" dirty="0"/>
          </a:p>
          <a:p>
            <a:pPr lvl="0"/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hlinkClick r:id="rId2"/>
              </a:rPr>
              <a:t>http://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hlinkClick r:id="rId2"/>
              </a:rPr>
              <a:t>dob.1september.ru/articlef.php?ID=200502310</a:t>
            </a:r>
            <a:endParaRPr lang="ru-RU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lvl="0"/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hlinkClick r:id="rId3"/>
              </a:rPr>
              <a:t>http://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hlinkClick r:id="rId3"/>
              </a:rPr>
              <a:t>www.detskiysad.ru/trud/644.html</a:t>
            </a:r>
            <a:endParaRPr lang="ru-RU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70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836712"/>
            <a:ext cx="64087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«Радость труда в природе – могучая воспитательная сила. В годы детства каждый ребенок должен пережить это благородное чувство».</a:t>
            </a:r>
          </a:p>
          <a:p>
            <a:r>
              <a:rPr lang="ru-RU" sz="2800" b="1" dirty="0" smtClean="0"/>
              <a:t>                            В.А. Сухомлинский.</a:t>
            </a:r>
            <a:endParaRPr lang="ru-RU" sz="2800" b="1" dirty="0"/>
          </a:p>
        </p:txBody>
      </p:sp>
      <p:pic>
        <p:nvPicPr>
          <p:cNvPr id="1026" name="Picture 2" descr="http://uokum.ucoz.ru/_nw/2/9396376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27" y="3299505"/>
            <a:ext cx="2948254" cy="221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ad-2347.ru/wp-content/gallery/trud-starchi2010/1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532" y="3717030"/>
            <a:ext cx="2192944" cy="2921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2.bp.blogspot.com/-lBLrECR4vMU/UILw2ajsQ7I/AAAAAAAAB98/8z2DgdYkkFQ/s1600/DSC0170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299505"/>
            <a:ext cx="2991461" cy="2243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81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" y="2011363"/>
            <a:ext cx="8596313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402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71600" y="332656"/>
            <a:ext cx="7200800" cy="86409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Труд детей в природе является методом экологического и трудового воспитания.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207096" y="1418891"/>
            <a:ext cx="5328592" cy="11521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процессе труда воспитываются любовь к природе, бережное отношение к ней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2412776" y="1810289"/>
            <a:ext cx="457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699520" y="2389999"/>
            <a:ext cx="5328592" cy="1368151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 детей развиваются интерес к трудовой деятельности, сознательное, ответственное отношение к ней. 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47501" y="3573016"/>
            <a:ext cx="5184576" cy="11521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Труд в природе имеет большое образовательное значение.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771528" y="4548425"/>
            <a:ext cx="5184576" cy="10801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труде удовлетворяются эстетические потребности детей.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10607" y="5517232"/>
            <a:ext cx="5328592" cy="105273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Труд детей в природе создает благоприятные условия для физического развития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321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низ 1"/>
          <p:cNvSpPr/>
          <p:nvPr/>
        </p:nvSpPr>
        <p:spPr>
          <a:xfrm>
            <a:off x="251520" y="1988840"/>
            <a:ext cx="8568952" cy="2808312"/>
          </a:xfrm>
          <a:prstGeom prst="ribbon">
            <a:avLst>
              <a:gd name="adj1" fmla="val 16667"/>
              <a:gd name="adj2" fmla="val 7263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ЗАДАЧИ </a:t>
            </a:r>
          </a:p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ТРУДА В ПРИРОДЕ</a:t>
            </a:r>
          </a:p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В ДОУ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98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683568" y="260648"/>
            <a:ext cx="6408712" cy="1152128"/>
          </a:xfrm>
          <a:prstGeom prst="horizontalScrol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Формирование системы знаний об условиях, необходимых для роста и жизни растений, животных, о труде взрослых</a:t>
            </a:r>
            <a:endParaRPr lang="ru-RU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2353188" y="1265459"/>
            <a:ext cx="6048672" cy="1152128"/>
          </a:xfrm>
          <a:prstGeom prst="horizontalScrol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Формирование </a:t>
            </a:r>
            <a:r>
              <a:rPr lang="ru-RU" dirty="0" smtClean="0"/>
              <a:t>трудовых умений и навыков (умения кормить животных, навыки поливки, подкормки)</a:t>
            </a:r>
            <a:endParaRPr lang="ru-RU" dirty="0"/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679878" y="2320249"/>
            <a:ext cx="6412401" cy="1080120"/>
          </a:xfrm>
          <a:prstGeom prst="horizontalScrol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Формирование у детей навыков коллективного труда</a:t>
            </a:r>
            <a:endParaRPr lang="ru-RU" dirty="0"/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2366864" y="3284984"/>
            <a:ext cx="6048672" cy="1152128"/>
          </a:xfrm>
          <a:prstGeom prst="horizontalScrol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Формирование мотивов общественно-трудовой деятельности</a:t>
            </a:r>
            <a:endParaRPr lang="ru-RU" dirty="0"/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719572" y="4350719"/>
            <a:ext cx="6336703" cy="1033272"/>
          </a:xfrm>
          <a:prstGeom prst="horizontalScrol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Воспитание трудолюбия, как качества личности, а также привычки трудиться</a:t>
            </a:r>
            <a:endParaRPr lang="ru-RU" dirty="0"/>
          </a:p>
        </p:txBody>
      </p:sp>
      <p:sp>
        <p:nvSpPr>
          <p:cNvPr id="14" name="Горизонтальный свиток 13"/>
          <p:cNvSpPr/>
          <p:nvPr/>
        </p:nvSpPr>
        <p:spPr>
          <a:xfrm>
            <a:off x="2366864" y="5288628"/>
            <a:ext cx="6048672" cy="1033272"/>
          </a:xfrm>
          <a:prstGeom prst="horizontalScrol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Воспитание у детей уважения к труду взрослых в природе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35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низ 1"/>
          <p:cNvSpPr/>
          <p:nvPr/>
        </p:nvSpPr>
        <p:spPr>
          <a:xfrm>
            <a:off x="251520" y="1988840"/>
            <a:ext cx="8568952" cy="2808312"/>
          </a:xfrm>
          <a:prstGeom prst="ribbon">
            <a:avLst>
              <a:gd name="adj1" fmla="val 16667"/>
              <a:gd name="adj2" fmla="val 7263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ТРЕБОВАНИЯ</a:t>
            </a:r>
          </a:p>
          <a:p>
            <a:pPr algn="ctr"/>
            <a:r>
              <a:rPr lang="ru-RU" sz="2800" b="1" dirty="0">
                <a:solidFill>
                  <a:schemeClr val="tx2"/>
                </a:solidFill>
              </a:rPr>
              <a:t>К</a:t>
            </a:r>
            <a:r>
              <a:rPr lang="ru-RU" sz="2800" b="1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ТРУДУ В ПРИРОДЕ</a:t>
            </a:r>
          </a:p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В ДОУ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63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611560" y="528967"/>
            <a:ext cx="3744416" cy="5760640"/>
          </a:xfrm>
          <a:prstGeom prst="foldedCorne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b="1" i="1" u="sng" dirty="0" smtClean="0"/>
              <a:t>ПЕДАГОГИЧЕСКИЕ ТРЕБОВАНИЯ</a:t>
            </a:r>
          </a:p>
          <a:p>
            <a:pPr algn="ctr"/>
            <a:endParaRPr lang="ru-RU" dirty="0" smtClean="0"/>
          </a:p>
          <a:p>
            <a:r>
              <a:rPr lang="ru-RU" dirty="0"/>
              <a:t>-</a:t>
            </a:r>
            <a:r>
              <a:rPr lang="ru-RU" dirty="0" smtClean="0"/>
              <a:t>труд в природе должен являться соединением умственного и физического усилия</a:t>
            </a:r>
          </a:p>
          <a:p>
            <a:r>
              <a:rPr lang="ru-RU" dirty="0" smtClean="0"/>
              <a:t>-формирование знаний , умений и навыков (без знаний ребенок не сможет правильно выполнить задание)</a:t>
            </a:r>
          </a:p>
          <a:p>
            <a:r>
              <a:rPr lang="ru-RU" dirty="0" smtClean="0"/>
              <a:t>-труд должен быть целенаправленным  (цель должна быть рассчитана на возможности детей)</a:t>
            </a:r>
          </a:p>
          <a:p>
            <a:r>
              <a:rPr lang="ru-RU" dirty="0" smtClean="0"/>
              <a:t>-труд должен быть спланирован, чтобы дети смогли получить результат своего труда</a:t>
            </a:r>
          </a:p>
          <a:p>
            <a:r>
              <a:rPr lang="ru-RU" dirty="0" smtClean="0"/>
              <a:t>-необходимо сочетать индивидуальные и коллективные формы организации труда</a:t>
            </a:r>
          </a:p>
          <a:p>
            <a:pPr algn="ctr"/>
            <a:endParaRPr lang="ru-RU" dirty="0"/>
          </a:p>
        </p:txBody>
      </p:sp>
      <p:sp>
        <p:nvSpPr>
          <p:cNvPr id="3" name="Загнутый угол 2"/>
          <p:cNvSpPr/>
          <p:nvPr/>
        </p:nvSpPr>
        <p:spPr>
          <a:xfrm>
            <a:off x="4788024" y="538493"/>
            <a:ext cx="3744416" cy="5751114"/>
          </a:xfrm>
          <a:prstGeom prst="foldedCorne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b="1" i="1" u="sng" dirty="0" smtClean="0"/>
              <a:t>ГИГИЕНИЧЕСКИЕ ТРЕБОВАНИЯ</a:t>
            </a:r>
          </a:p>
          <a:p>
            <a:pPr algn="ctr"/>
            <a:endParaRPr lang="ru-RU" dirty="0"/>
          </a:p>
          <a:p>
            <a:r>
              <a:rPr lang="ru-RU" dirty="0" smtClean="0"/>
              <a:t>-труд должен быть посильным</a:t>
            </a:r>
          </a:p>
          <a:p>
            <a:r>
              <a:rPr lang="ru-RU" dirty="0" smtClean="0"/>
              <a:t>-следить за дозировкой труда: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dirty="0" smtClean="0"/>
              <a:t>Младшая группа – 10 мин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dirty="0" smtClean="0"/>
              <a:t>Средняя группа – 15 мин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dirty="0" smtClean="0"/>
              <a:t>Старшая группа – 20 мин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dirty="0" smtClean="0"/>
              <a:t>Подготовительная группа -  25-30 мин</a:t>
            </a:r>
          </a:p>
          <a:p>
            <a:r>
              <a:rPr lang="ru-RU" dirty="0" smtClean="0"/>
              <a:t>-в труде следить за правильной осанкой и состоянием ребенка</a:t>
            </a:r>
          </a:p>
          <a:p>
            <a:r>
              <a:rPr lang="ru-RU" dirty="0" smtClean="0"/>
              <a:t>-оборудование и инвентарь  должны быть безопасными, эстетичными, соответствовать  росту и возрасту ребенка</a:t>
            </a:r>
          </a:p>
          <a:p>
            <a:r>
              <a:rPr lang="ru-RU" dirty="0" smtClean="0"/>
              <a:t>-труд должен проходить в хорошей гигиенической обстановке </a:t>
            </a:r>
          </a:p>
          <a:p>
            <a:endParaRPr lang="ru-RU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569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" y="2011363"/>
            <a:ext cx="8596313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967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1153</Words>
  <Application>Microsoft Office PowerPoint</Application>
  <PresentationFormat>Экран (4:3)</PresentationFormat>
  <Paragraphs>246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34</cp:revision>
  <dcterms:created xsi:type="dcterms:W3CDTF">2012-12-01T13:13:06Z</dcterms:created>
  <dcterms:modified xsi:type="dcterms:W3CDTF">2012-12-02T17:25:38Z</dcterms:modified>
</cp:coreProperties>
</file>