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6" r:id="rId3"/>
    <p:sldId id="257" r:id="rId4"/>
    <p:sldId id="260" r:id="rId5"/>
    <p:sldId id="261" r:id="rId6"/>
    <p:sldId id="273" r:id="rId7"/>
    <p:sldId id="262" r:id="rId8"/>
    <p:sldId id="263" r:id="rId9"/>
    <p:sldId id="264" r:id="rId10"/>
    <p:sldId id="274" r:id="rId11"/>
    <p:sldId id="266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513"/>
    <a:srgbClr val="252C1C"/>
    <a:srgbClr val="FF3300"/>
    <a:srgbClr val="FFE38B"/>
    <a:srgbClr val="D2D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106690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Технология </a:t>
            </a:r>
            <a:r>
              <a:rPr lang="ru-RU" sz="4800" i="1" dirty="0">
                <a:solidFill>
                  <a:schemeClr val="accent6">
                    <a:lumMod val="50000"/>
                  </a:schemeClr>
                </a:solidFill>
                <a:effectLst/>
              </a:rPr>
              <a:t>интегрированного занятия в ДОУ компенсирующего вида</a:t>
            </a:r>
            <a:r>
              <a:rPr lang="ru-RU" sz="4800" i="1" dirty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4800" i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ru-RU" sz="48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39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+mj-lt"/>
              </a:rPr>
              <a:t>ФОРМЫ ПРОВЕДЕНИЯ ИНТЕГРИРОВАННОГО ЗАНЯТИЯ</a:t>
            </a:r>
            <a:endParaRPr lang="ru-RU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900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занятие-игра</a:t>
            </a:r>
            <a:endParaRPr lang="ru-RU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496"/>
            <a:ext cx="7643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занятие-беседа</a:t>
            </a:r>
            <a:endParaRPr lang="ru-RU" sz="4400" b="1" dirty="0">
              <a:solidFill>
                <a:schemeClr val="tx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786322"/>
            <a:ext cx="8215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занятие- салон</a:t>
            </a:r>
            <a:endParaRPr lang="ru-RU" sz="4400" b="1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857892"/>
            <a:ext cx="778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занятие-праздник</a:t>
            </a:r>
            <a:endParaRPr lang="ru-RU" sz="4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857628"/>
            <a:ext cx="7929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занятие-путешествие</a:t>
            </a:r>
            <a:endParaRPr lang="ru-RU" sz="4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ПРЕИМУЩЕСТВА ИНТЕГРИРОВАННОГО ЗАНЯТИЯ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85720" y="1724012"/>
            <a:ext cx="8429684" cy="276228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формирует целостную картину мира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 descr="C:\Documents and Settings\User\Мои документы\Мои рисунки\ккк\ккк 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428868"/>
            <a:ext cx="5643573" cy="42326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643998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формируют умение сравнивать,           обобщать, делать выводы</a:t>
            </a:r>
            <a:endParaRPr lang="ru-RU" sz="3200" b="1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428736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285860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Фото дет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53" y="1643050"/>
            <a:ext cx="6572295" cy="4929222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эмоционально развивает детей</a:t>
            </a:r>
            <a:endParaRPr lang="ru-RU" sz="3200" b="1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64305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8216" y="1785926"/>
            <a:ext cx="5494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Фото детского сада 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85918" y="1571612"/>
            <a:ext cx="6858048" cy="4897699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снимает перенапряжение, перегрузку</a:t>
            </a:r>
            <a:endParaRPr lang="ru-RU" sz="3200" b="1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Фото детского сада 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85918" y="1357298"/>
            <a:ext cx="6892942" cy="5084385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929618" cy="6357982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/>
            </a:r>
            <a:br>
              <a:rPr lang="ru-RU" sz="4400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ru-RU" sz="4400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/>
            </a:r>
            <a:br>
              <a:rPr lang="ru-RU" sz="4400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ru-RU" sz="4400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Что связано между собой, должно быть связано постоянно и распределено пропорционально между разумом памятью и языком</a:t>
            </a:r>
            <a:br>
              <a:rPr lang="ru-RU" sz="4400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ru-RU" sz="4400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                          </a:t>
            </a:r>
            <a:br>
              <a:rPr lang="ru-RU" sz="4400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ru-RU" sz="4400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                       </a:t>
            </a:r>
            <a:br>
              <a:rPr lang="ru-RU" sz="4400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ru-RU" sz="4400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             </a:t>
            </a: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Я. А. Коменский</a:t>
            </a:r>
            <a:endParaRPr lang="ru-RU" sz="3600" i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325881" y="5038578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001056" cy="21431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80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состояние связанности отдельных частей в целое;</a:t>
            </a:r>
          </a:p>
          <a:p>
            <a:pPr>
              <a:buFontTx/>
              <a:buChar char="-"/>
            </a:pPr>
            <a:endParaRPr lang="ru-RU" sz="1200" b="1" i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93978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ИНТЕГРАЦИЯ: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86256"/>
            <a:ext cx="80724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процесс и результат   создания неразрывно связанного.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advClick="0"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ИНТЕГРИРОВАННОЕ ЗАНЯТИЕ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329642" cy="40948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соединяет  знания из разных образовательных областей на равноправной основе</a:t>
            </a:r>
            <a:endParaRPr lang="ru-RU" sz="4400" b="1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СТРУКТУРА ЗАНЯТИЯ: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51560" indent="-914400">
              <a:buNone/>
            </a:pPr>
            <a:r>
              <a:rPr lang="ru-RU" sz="44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1. Вводная часть</a:t>
            </a:r>
          </a:p>
          <a:p>
            <a:pPr marL="1051560" indent="-914400">
              <a:buAutoNum type="arabicPeriod"/>
            </a:pPr>
            <a:endParaRPr lang="ru-RU" sz="4400" b="1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51510" indent="-514350">
              <a:buNone/>
            </a:pPr>
            <a:r>
              <a:rPr lang="ru-RU" sz="44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2. Основная часть</a:t>
            </a:r>
          </a:p>
          <a:p>
            <a:pPr marL="651510" indent="-514350">
              <a:buNone/>
            </a:pPr>
            <a:endParaRPr lang="ru-RU" sz="4400" b="1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51510" indent="-514350">
              <a:buNone/>
            </a:pPr>
            <a:r>
              <a:rPr lang="ru-RU" sz="44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3. Заключительная часть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ТРЕБОВАНИЯ К СТРУКТУРЕ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8715404" cy="71438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- ИНФОРМАТИВНОСТЬ;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357298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- ЧЕТКОСТЬ, КОМПАКТНОСТЬ, УЧЕБНОГО МАТЕРИАЛА;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000372"/>
            <a:ext cx="828680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endParaRPr lang="ru-RU" sz="1200" b="1" i="1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8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СОБЛЮДЕНИЕ ВРЕМЕННЫХ РАМОК;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071943"/>
            <a:ext cx="864399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- СИСТЕМАТИЧНОСТЬ ИЗЛОЖЕНИЯ МАТЕРИАЛА;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b="1" i="1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643578"/>
            <a:ext cx="864399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- ДОСТУПНОСТЬ ИЗЛОЖЕНИЯ МАТЕРИАЛА.</a:t>
            </a:r>
            <a:endParaRPr lang="ru-RU" sz="2800" dirty="0"/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ЭФФЕКТИВНЫЕ   СОЧЕТАНИЯ ПРЕДМЕТОВ: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1857364"/>
            <a:ext cx="8786874" cy="614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МУЗЫКА + МАТЕМАТИКА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500306"/>
            <a:ext cx="792961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ОБУЧЕНИЕ ГРАМОТЕ + МАТЕМАТИКА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00438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РАЗВИТИЕ РЕЧИ + МУЗЫКА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500570"/>
            <a:ext cx="800105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МАТЕМАТИКА + ТРУД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429264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ОЗНАКОМЛЕНИЕ С ОКРУЖАЮЩИМ  +  МУЗЫКА  +  РИСОВАНИЕ + ТРУД</a:t>
            </a:r>
            <a:endParaRPr lang="ru-RU" sz="3200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Arial" pitchFamily="34" charset="0"/>
              </a:rPr>
              <a:t>ОСОБЕННОСТИ ЗАНЯТИЯ</a:t>
            </a:r>
            <a:endParaRPr lang="ru-RU" dirty="0"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None/>
            </a:pPr>
            <a:r>
              <a:rPr lang="ru-RU" sz="3200" b="1" i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1. Синтез содержания изучаемого материала</a:t>
            </a:r>
          </a:p>
          <a:p>
            <a:pPr marL="651510" indent="-514350">
              <a:buAutoNum type="arabicPeriod"/>
            </a:pPr>
            <a:endParaRPr lang="ru-RU" sz="3200" b="1" i="1" dirty="0" smtClean="0">
              <a:solidFill>
                <a:schemeClr val="bg1">
                  <a:lumMod val="10000"/>
                </a:schemeClr>
              </a:solidFill>
              <a:latin typeface="+mj-lt"/>
            </a:endParaRPr>
          </a:p>
          <a:p>
            <a:pPr marL="651510" indent="-514350">
              <a:buNone/>
            </a:pPr>
            <a:r>
              <a:rPr lang="ru-RU" sz="3200" b="1" i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2. Синтез деятельности двух и более педагогов</a:t>
            </a:r>
          </a:p>
          <a:p>
            <a:pPr marL="651510" indent="-514350">
              <a:buNone/>
            </a:pPr>
            <a:endParaRPr lang="ru-RU" sz="3200" b="1" i="1" dirty="0" smtClean="0">
              <a:solidFill>
                <a:schemeClr val="bg1">
                  <a:lumMod val="10000"/>
                </a:schemeClr>
              </a:solidFill>
              <a:latin typeface="+mj-lt"/>
            </a:endParaRPr>
          </a:p>
          <a:p>
            <a:pPr marL="651510" indent="-514350">
              <a:lnSpc>
                <a:spcPct val="150000"/>
              </a:lnSpc>
              <a:buNone/>
            </a:pPr>
            <a:r>
              <a:rPr lang="ru-RU" sz="3200" b="1" i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3. Синтез разделов программы</a:t>
            </a:r>
            <a:endParaRPr lang="ru-RU" sz="3200" b="1" i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УСЛОВИЯ  ОРГАНИЗАЦИИ ИНТЕГРИРОВАННОГО ЗАНЯТИЯ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учет содержания базовой программы;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определение главной  цели;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выбор типа и структуры занятия, методов и приемов;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определение оптимальной нагрузки;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использование разных видов детской деятельности;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 координация деятельности педагогов.</a:t>
            </a:r>
          </a:p>
        </p:txBody>
      </p:sp>
    </p:spTree>
  </p:cSld>
  <p:clrMapOvr>
    <a:masterClrMapping/>
  </p:clrMapOvr>
  <p:transition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1">
      <a:dk1>
        <a:srgbClr val="D7DFCD"/>
      </a:dk1>
      <a:lt1>
        <a:srgbClr val="D7DFCD"/>
      </a:lt1>
      <a:dk2>
        <a:srgbClr val="758C5A"/>
      </a:dk2>
      <a:lt2>
        <a:srgbClr val="758C5A"/>
      </a:lt2>
      <a:accent1>
        <a:srgbClr val="FFFF00"/>
      </a:accent1>
      <a:accent2>
        <a:srgbClr val="FFFF00"/>
      </a:accent2>
      <a:accent3>
        <a:srgbClr val="FFFF00"/>
      </a:accent3>
      <a:accent4>
        <a:srgbClr val="758C5A"/>
      </a:accent4>
      <a:accent5>
        <a:srgbClr val="758C5A"/>
      </a:accent5>
      <a:accent6>
        <a:srgbClr val="4E5D3C"/>
      </a:accent6>
      <a:hlink>
        <a:srgbClr val="758C5A"/>
      </a:hlink>
      <a:folHlink>
        <a:srgbClr val="758C5A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214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 Технология интегрированного занятия в ДОУ компенсирующего вида </vt:lpstr>
      <vt:lpstr>  Что связано между собой, должно быть связано постоянно и распределено пропорционально между разумом памятью и языком                                                                                Я. А. Коменский</vt:lpstr>
      <vt:lpstr> ИНТЕГРАЦИЯ: </vt:lpstr>
      <vt:lpstr>ИНТЕГРИРОВАННОЕ ЗАНЯТИЕ</vt:lpstr>
      <vt:lpstr>СТРУКТУРА ЗАНЯТИЯ:</vt:lpstr>
      <vt:lpstr>ТРЕБОВАНИЯ К СТРУКТУРЕ:</vt:lpstr>
      <vt:lpstr>ЭФФЕКТИВНЫЕ   СОЧЕТАНИЯ ПРЕДМЕТОВ:</vt:lpstr>
      <vt:lpstr>ОСОБЕННОСТИ ЗАНЯТИЯ</vt:lpstr>
      <vt:lpstr>УСЛОВИЯ  ОРГАНИЗАЦИИ ИНТЕГРИРОВАННОГО ЗАНЯТИЯ</vt:lpstr>
      <vt:lpstr>ФОРМЫ ПРОВЕДЕНИЯ ИНТЕГРИРОВАННОГО ЗАНЯТИЯ</vt:lpstr>
      <vt:lpstr>ПРЕИМУЩЕСТВА ИНТЕГРИРОВАННОГО ЗАНЯТИЯ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связано</dc:title>
  <cp:lastModifiedBy>admin</cp:lastModifiedBy>
  <cp:revision>51</cp:revision>
  <dcterms:modified xsi:type="dcterms:W3CDTF">2014-03-07T07:54:19Z</dcterms:modified>
</cp:coreProperties>
</file>