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8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9" r:id="rId15"/>
    <p:sldId id="277" r:id="rId16"/>
    <p:sldId id="278" r:id="rId17"/>
    <p:sldId id="275" r:id="rId18"/>
    <p:sldId id="276" r:id="rId19"/>
    <p:sldId id="264" r:id="rId20"/>
    <p:sldId id="267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7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vornik-olga-petrovna-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bdou--teremok8.ucoz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smartmoms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ochnik-vsem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nsportal.ru/results/2251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am2000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ode/1060252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jam.ru/duxovno-nravstvennoe-vospitanie-detej-na-osnove-narodnyx-prazdnikov-i-pravoslavnyx-tradicij/" TargetMode="External"/><Relationship Id="rId5" Type="http://schemas.openxmlformats.org/officeDocument/2006/relationships/hyperlink" Target="http://nsportal.ru/node/1165551" TargetMode="External"/><Relationship Id="rId4" Type="http://schemas.openxmlformats.org/officeDocument/2006/relationships/hyperlink" Target="http://infourok.ru/material.html?mid=479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detskii-sad/vospitatelnaya-rabota/2014/04/29/seminar-dukhovno-nravstvennoe-vospitanie-doshkolnikov" TargetMode="External"/><Relationship Id="rId13" Type="http://schemas.openxmlformats.org/officeDocument/2006/relationships/hyperlink" Target="http://nsportal.ru/detskiy-sad/upravlenie-dou/2014/03/21/netraditsionnye-sposoby-provedeniya-pedagogicheskikh-sovetov-v" TargetMode="External"/><Relationship Id="rId18" Type="http://schemas.openxmlformats.org/officeDocument/2006/relationships/hyperlink" Target="http://nsportal.ru/detskiy-sad/raznoe/2014/02/21/interaktivnye-formy-i-metody-raboty-s-pedagogicheskimi-kadrami-v" TargetMode="External"/><Relationship Id="rId3" Type="http://schemas.openxmlformats.org/officeDocument/2006/relationships/image" Target="../media/image18.png"/><Relationship Id="rId21" Type="http://schemas.openxmlformats.org/officeDocument/2006/relationships/hyperlink" Target="http://nsportal.ru/detskiy-sad/raznoe/2014/02/22/delovaya-igra-dlya-vospitateley-oznakomlenie-doshkolnikov-s" TargetMode="External"/><Relationship Id="rId7" Type="http://schemas.openxmlformats.org/officeDocument/2006/relationships/hyperlink" Target="http://nsportal.ru/detskii-sad/vospitatelnaya-rabota/2014/03/14/progulka-v-detskom-sadu-metodicheskoe-obespechenie" TargetMode="External"/><Relationship Id="rId12" Type="http://schemas.openxmlformats.org/officeDocument/2006/relationships/hyperlink" Target="http://nsportal.ru/detskiy-sad/upravlenie-dou/2014/03/22/metodicheskaya-rabota-v-dou-metodicheskoe-obespechenie" TargetMode="External"/><Relationship Id="rId17" Type="http://schemas.openxmlformats.org/officeDocument/2006/relationships/hyperlink" Target="http://nsportal.ru/detskiy-sad/materialy-dlya-roditeley/2014/02/24/s-prazdnikom-mamy" TargetMode="External"/><Relationship Id="rId25" Type="http://schemas.openxmlformats.org/officeDocument/2006/relationships/hyperlink" Target="http://nsportal.ru/detskiy-sad/raznoe/2014/02/22/skhema-grafik-meropriyatiy-v-dou-primernaya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nsportal.ru/detskiy-sad/upravlenie-dou/2014/02/22/programma-preemstvennosti-dou-8-i-sosh-7-obrazets" TargetMode="External"/><Relationship Id="rId20" Type="http://schemas.openxmlformats.org/officeDocument/2006/relationships/hyperlink" Target="http://nsportal.ru/detskiy-sad/raznoe/2014/02/22/list-beloy-bumagi-pedagogicheskie-ekspromty-dlya-konkursa-vospitatele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detskii-sad/vospitatelnaya-rabota/2014/03/14/igry-dlya-doshkolnikov-metodicheskoe-obespechenie" TargetMode="External"/><Relationship Id="rId11" Type="http://schemas.openxmlformats.org/officeDocument/2006/relationships/hyperlink" Target="http://nsportal.ru/detskiy-sad/upravlenie-dou/2014/03/22/kontrol-st-vospitatelya-v-dou-metodicheskoe-obespechenie" TargetMode="External"/><Relationship Id="rId24" Type="http://schemas.openxmlformats.org/officeDocument/2006/relationships/hyperlink" Target="http://nsportal.ru/detskiy-sad/raznoe/2014/02/22/skhema-podgotovki-pedsoveta-v-detskom-sadu" TargetMode="External"/><Relationship Id="rId5" Type="http://schemas.openxmlformats.org/officeDocument/2006/relationships/hyperlink" Target="http://nsportal.ru/detskii-sad/vospitatelnaya-rabota/2014/04/14/dukhovno-nravstvennoe-vospitanie-doshkolnikov-iz-opyta" TargetMode="External"/><Relationship Id="rId15" Type="http://schemas.openxmlformats.org/officeDocument/2006/relationships/hyperlink" Target="http://nsportal.ru/detskiy-sad/upravlenie-dou/2014/04/29/kruglyy-stol-organizatsiya-i-planirovanie-raboty-v-dou-v" TargetMode="External"/><Relationship Id="rId23" Type="http://schemas.openxmlformats.org/officeDocument/2006/relationships/hyperlink" Target="http://nsportal.ru/detskiy-sad/raznoe/2014/03/05/moe-portfolio" TargetMode="External"/><Relationship Id="rId10" Type="http://schemas.openxmlformats.org/officeDocument/2006/relationships/hyperlink" Target="http://nsportal.ru/detskii-sad/upravlenie-dou/kakim-dolzhen-byt-sovremennyy-starshiy-vospitatel-dou-kseniya-yurevna" TargetMode="External"/><Relationship Id="rId19" Type="http://schemas.openxmlformats.org/officeDocument/2006/relationships/hyperlink" Target="http://nsportal.ru/detskiy-sad/raznoe/2014/02/22/kolpachek-pedagogicheskie-ekspromty-dlya-konkursa-vospitateley" TargetMode="External"/><Relationship Id="rId4" Type="http://schemas.openxmlformats.org/officeDocument/2006/relationships/hyperlink" Target="http://nsportal.ru/detskii-sad/vospitatelnaya-rabota/2014/03/22/master-klass-blagoveshchenie-presvyatoy-bogoroditsy" TargetMode="External"/><Relationship Id="rId9" Type="http://schemas.openxmlformats.org/officeDocument/2006/relationships/hyperlink" Target="http://nsportal.ru/detskiy-sad/upravlenie-dou/2014/03/22/vidy-kontrolya-v-dou-metodicheskoe-obespechenie" TargetMode="External"/><Relationship Id="rId14" Type="http://schemas.openxmlformats.org/officeDocument/2006/relationships/hyperlink" Target="http://nsportal.ru/detskiy-sad/upravlenie-dou/grafik-provedeniya-rmo-i-seminarov-praktikumov-v-dou-rayona-v-2013-2014" TargetMode="External"/><Relationship Id="rId22" Type="http://schemas.openxmlformats.org/officeDocument/2006/relationships/hyperlink" Target="http://nsportal.ru/detskiy-sad/raznoe/2014/02/21/delovaya-igra-s-vospitatelyami-tolerantno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9536795_soderzhanie-ti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pic>
        <p:nvPicPr>
          <p:cNvPr id="3" name="Picture 2" descr="C:\Documents and Settings\User\Мои документы\Сайт Дворник О\н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54" y="2428860"/>
            <a:ext cx="257176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8" y="1000100"/>
            <a:ext cx="35237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Портфолио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педагога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32" y="6429388"/>
            <a:ext cx="4429156" cy="21929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ДВОРНИК ОЛЬГА ПЕТРОВНА</a:t>
            </a:r>
          </a:p>
          <a:p>
            <a:pPr algn="ctr"/>
            <a:endParaRPr lang="ru-RU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" name="Рисунок 10" descr="0_5f938_93f9158b_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70" y="4786314"/>
            <a:ext cx="5357850" cy="16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54" y="535781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СТАРШИЙ ВОСПИТАТЕЛЬ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0_54646_8d595a5b_XL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29132" y="3857620"/>
            <a:ext cx="1677831" cy="141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0" y="928662"/>
            <a:ext cx="392909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ЭЛЕКТРОННО-ОБРАЗОВАТЕЛЬНЫЕ РЕСУРСЫ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56" y="2928926"/>
          <a:ext cx="5643601" cy="5047488"/>
        </p:xfrm>
        <a:graphic>
          <a:graphicData uri="http://schemas.openxmlformats.org/drawingml/2006/table">
            <a:tbl>
              <a:tblPr/>
              <a:tblGrid>
                <a:gridCol w="983546"/>
                <a:gridCol w="2778462"/>
                <a:gridCol w="1881593"/>
              </a:tblGrid>
              <a:tr h="127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август 2013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Создан персональный сайт в Социальной сети работников образования  </a:t>
                      </a:r>
                      <a:r>
                        <a:rPr lang="en-US" sz="1600" dirty="0" err="1">
                          <a:latin typeface="Georgia"/>
                          <a:ea typeface="Calibri"/>
                        </a:rPr>
                        <a:t>Nsportal</a:t>
                      </a:r>
                      <a:r>
                        <a:rPr lang="ru-RU" sz="1600" dirty="0">
                          <a:latin typeface="Georgia"/>
                          <a:ea typeface="Calibri"/>
                        </a:rPr>
                        <a:t>.</a:t>
                      </a:r>
                      <a:r>
                        <a:rPr lang="en-US" sz="1600" dirty="0" err="1">
                          <a:latin typeface="Georgia"/>
                          <a:ea typeface="Calibri"/>
                        </a:rPr>
                        <a:t>ru</a:t>
                      </a:r>
                      <a:r>
                        <a:rPr lang="ru-RU" sz="1600" dirty="0">
                          <a:latin typeface="Georgia"/>
                          <a:ea typeface="Calibri"/>
                        </a:rPr>
                        <a:t> 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://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nsportal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ru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/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dvornik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-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olga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-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petrovna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-1</a:t>
                      </a:r>
                      <a:r>
                        <a:rPr lang="ru-RU" sz="1600" dirty="0">
                          <a:latin typeface="Georgia"/>
                          <a:ea typeface="Calibri"/>
                        </a:rPr>
                        <a:t> 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Сертификат о создание электронного ресурса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сентябрь 2013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Опубликовано электронное ПОРТФОЛИО в Социальной сети работников образования  </a:t>
                      </a:r>
                      <a:r>
                        <a:rPr lang="en-US" sz="1600">
                          <a:latin typeface="Georgia"/>
                          <a:ea typeface="Calibri"/>
                        </a:rPr>
                        <a:t>Nsportal</a:t>
                      </a:r>
                      <a:r>
                        <a:rPr lang="ru-RU" sz="1600">
                          <a:latin typeface="Georgia"/>
                          <a:ea typeface="Calibri"/>
                        </a:rPr>
                        <a:t>.</a:t>
                      </a:r>
                      <a:r>
                        <a:rPr lang="en-US" sz="1600">
                          <a:latin typeface="Georgia"/>
                          <a:ea typeface="Calibri"/>
                        </a:rPr>
                        <a:t>ru</a:t>
                      </a:r>
                      <a:r>
                        <a:rPr lang="ru-RU" sz="1600">
                          <a:latin typeface="Georgia"/>
                          <a:ea typeface="Calibri"/>
                        </a:rPr>
                        <a:t> 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://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nsportal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.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ru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/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dvornik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-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olga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-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petrovna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-1</a:t>
                      </a:r>
                      <a:r>
                        <a:rPr lang="ru-RU" sz="1600">
                          <a:latin typeface="Georgia"/>
                          <a:ea typeface="Calibri"/>
                        </a:rPr>
                        <a:t> 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Сертификат о публикации электронного ПОРТФОЛИО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март 2014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Благодарность за активное участие в работе Социальной сети работников образования </a:t>
                      </a:r>
                      <a:r>
                        <a:rPr lang="en-US" sz="1600">
                          <a:latin typeface="Georgia"/>
                          <a:ea typeface="Calibri"/>
                        </a:rPr>
                        <a:t>nsportal</a:t>
                      </a:r>
                      <a:r>
                        <a:rPr lang="ru-RU" sz="1600">
                          <a:latin typeface="Georgia"/>
                          <a:ea typeface="Calibri"/>
                        </a:rPr>
                        <a:t>.</a:t>
                      </a:r>
                      <a:r>
                        <a:rPr lang="en-US" sz="1600">
                          <a:latin typeface="Georgia"/>
                          <a:ea typeface="Calibri"/>
                        </a:rPr>
                        <a:t>ru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Благодарность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94" y="228598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0_54646_8d595a5b_XL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29198" y="1714480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26" y="85722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МБДОУ № 8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56" y="1928794"/>
          <a:ext cx="5572164" cy="5608320"/>
        </p:xfrm>
        <a:graphic>
          <a:graphicData uri="http://schemas.openxmlformats.org/drawingml/2006/table">
            <a:tbl>
              <a:tblPr/>
              <a:tblGrid>
                <a:gridCol w="971097"/>
                <a:gridCol w="2743291"/>
                <a:gridCol w="1857776"/>
              </a:tblGrid>
              <a:tr h="474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22.08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2013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Сайт МБДОУ д/скв № 8 «Теремок МО Староминский район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http://mbdou--teremok8.ucoz.ru/</a:t>
                      </a:r>
                      <a:r>
                        <a:rPr lang="ru-RU" sz="1600">
                          <a:latin typeface="Georgia"/>
                          <a:ea typeface="Calibri"/>
                        </a:rPr>
                        <a:t>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Georgia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06.09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2013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Электронно-педагогический журнал «Большая перемена» регистрация в каталоге сайтов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 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http://mbdou--teremok8.ucoz.ru/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Сертификат о регистрации ресурса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02.04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Информационно-образовательный ресурс «СМАРТ»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За использование в работе Интернет-технологий  и создание электронно-информационного ресурса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4"/>
                        </a:rPr>
                        <a:t>http://smartmoms.ru/</a:t>
                      </a:r>
                      <a:r>
                        <a:rPr lang="ru-RU" sz="1600">
                          <a:latin typeface="Georgia"/>
                          <a:ea typeface="Calibri"/>
                        </a:rPr>
                        <a:t> 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диплом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_54646_8d595a5b_XL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29198" y="1714480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42" y="928662"/>
            <a:ext cx="600079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РОСТ 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ПРОФЕССИОНАЛЬНОГО 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МАСТЕРСТВА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56" y="2071670"/>
          <a:ext cx="5643602" cy="6134100"/>
        </p:xfrm>
        <a:graphic>
          <a:graphicData uri="http://schemas.openxmlformats.org/drawingml/2006/table">
            <a:tbl>
              <a:tblPr/>
              <a:tblGrid>
                <a:gridCol w="950526"/>
                <a:gridCol w="2127802"/>
                <a:gridCol w="2565274"/>
              </a:tblGrid>
              <a:tr h="554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26.10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2010 05.11.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2010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краткосрочное обучение ГАОУ  СПО «Ленинградский социально - педагогический колледж»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по программе «Специфика и содержание работы педагога-психолога ДОУ на современном этапе»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05.11.2013 01.12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2013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краткосрочное обучение в ГБОУ КК ККИДППО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по программе «Создание современной муниципальной модели дошкольного образования, обеспечивающей его доступность и качество»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28.02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Редакция журнала «Большая перемена» прошла дистанционное педагогическое тестирование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http://www.pomochnik-vsem.ru/</a:t>
                      </a:r>
                      <a:r>
                        <a:rPr lang="ru-RU" sz="1400">
                          <a:latin typeface="Georgia"/>
                          <a:ea typeface="Calibri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по теме: "Нормативно-правовое обеспечение образовательного процесса" - сертификат участника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21.02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Прошла дистанционное обучение 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и</a:t>
                      </a:r>
                      <a:r>
                        <a:rPr lang="ru-RU" sz="1400" baseline="0" dirty="0" smtClean="0">
                          <a:latin typeface="Georgia"/>
                          <a:ea typeface="Calibri"/>
                        </a:rPr>
                        <a:t> 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тестирование </a:t>
                      </a:r>
                      <a:r>
                        <a:rPr lang="ru-RU" sz="1400" dirty="0">
                          <a:latin typeface="Georgia"/>
                          <a:ea typeface="Calibri"/>
                        </a:rPr>
                        <a:t>по теме «Основы компьютерной грамотности» на портале </a:t>
                      </a:r>
                      <a:r>
                        <a:rPr lang="en-US" sz="1400" dirty="0" err="1">
                          <a:latin typeface="Georgia"/>
                          <a:ea typeface="Calibri"/>
                        </a:rPr>
                        <a:t>nsportal</a:t>
                      </a:r>
                      <a:r>
                        <a:rPr lang="ru-RU" sz="1400" dirty="0">
                          <a:latin typeface="Georgia"/>
                          <a:ea typeface="Calibri"/>
                        </a:rPr>
                        <a:t>.</a:t>
                      </a:r>
                      <a:r>
                        <a:rPr lang="en-US" sz="1400" dirty="0" err="1">
                          <a:latin typeface="Georgia"/>
                          <a:ea typeface="Calibri"/>
                        </a:rPr>
                        <a:t>ru</a:t>
                      </a:r>
                      <a:r>
                        <a:rPr lang="en-US" sz="1400" dirty="0">
                          <a:latin typeface="Georgia"/>
                          <a:ea typeface="Calibri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Свидетельство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4"/>
                        </a:rPr>
                        <a:t>http://nsportal.ru/</a:t>
                      </a:r>
                      <a:r>
                        <a:rPr lang="en-US" sz="1400" u="sng" dirty="0" smtClean="0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4"/>
                        </a:rPr>
                        <a:t>results/22515</a:t>
                      </a:r>
                      <a:r>
                        <a:rPr lang="en-US" sz="1400" dirty="0" smtClean="0">
                          <a:latin typeface="Georgia"/>
                          <a:ea typeface="Calibri"/>
                        </a:rPr>
                        <a:t>   </a:t>
                      </a:r>
                      <a:endParaRPr lang="ru-RU" sz="1400" dirty="0" smtClean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0_54646_8d595a5b_XL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14950" y="928662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285852"/>
            <a:ext cx="6172200" cy="66675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Участие в конкурсах, фестивалях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94" y="228598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ФЕДЕРАЛЬНЫЕ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95" y="2786050"/>
          <a:ext cx="5500724" cy="5715040"/>
        </p:xfrm>
        <a:graphic>
          <a:graphicData uri="http://schemas.openxmlformats.org/drawingml/2006/table">
            <a:tbl>
              <a:tblPr/>
              <a:tblGrid>
                <a:gridCol w="927820"/>
                <a:gridCol w="1497972"/>
                <a:gridCol w="1789049"/>
                <a:gridCol w="1285883"/>
              </a:tblGrid>
              <a:tr h="207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21.03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Центр педагогических инноваций им. К.Д.Ушинского "Новое образование"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http://www.piram2000.ru/</a:t>
                      </a:r>
                      <a:r>
                        <a:rPr lang="ru-RU" sz="1400">
                          <a:latin typeface="Georgia"/>
                          <a:ea typeface="Calibri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 участница Всероссийского конкурса научно практических материалов "Сценарий педагогического совета 2014"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 сертификат участника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№ 004 - ЛУ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06.03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Редакция журнала «Большая перемена»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Участница Всероссийского конкурса  фотографий «23 февраля – День Защитника Отечества»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Диплом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22.03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Центр педагогических инноваций  и развития образования "Новый век "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участница Всероссийского конкурса научно практических материалов "Педагогический  совет 2014"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Сертификат участника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№ 004 - ВА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0_54646_8d595a5b_XL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29198" y="1714480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94" y="228598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ФЕДЕРАЛЬНЫЕ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0_54646_8d595a5b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8" y="1714480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80" y="2857488"/>
          <a:ext cx="5715040" cy="3084576"/>
        </p:xfrm>
        <a:graphic>
          <a:graphicData uri="http://schemas.openxmlformats.org/drawingml/2006/table">
            <a:tbl>
              <a:tblPr/>
              <a:tblGrid>
                <a:gridCol w="642942"/>
                <a:gridCol w="1877362"/>
                <a:gridCol w="1870519"/>
                <a:gridCol w="1324217"/>
              </a:tblGrid>
              <a:tr h="107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май </a:t>
                      </a:r>
                      <a:endParaRPr lang="ru-RU" sz="1600" dirty="0" smtClean="0">
                        <a:latin typeface="Georgia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Всероссийский дистанционный фестиваль работников образования «Творчество педагогов»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 Презентация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«Духовно-нравственное развитие личности старших дошкольников через знакомство с русскими – народными праздниками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Диплом победителя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32" y="17859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РЕГИОНАЛЬНЫЕ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80" y="2285984"/>
          <a:ext cx="5643602" cy="3925824"/>
        </p:xfrm>
        <a:graphic>
          <a:graphicData uri="http://schemas.openxmlformats.org/drawingml/2006/table">
            <a:tbl>
              <a:tblPr/>
              <a:tblGrid>
                <a:gridCol w="954064"/>
                <a:gridCol w="3189340"/>
                <a:gridCol w="1500198"/>
              </a:tblGrid>
              <a:tr h="474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24-28 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марта 2014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«Благовещение - третья встреча Весны» - мастер-класс на IX Благовещенском форуме г. Геленджик 24-28 марта 2014 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Georgia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Выступление в секции ДОО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24-28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марта 2014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«Духовно-нравственное воспитание дошкольников» </a:t>
                      </a:r>
                      <a:endParaRPr lang="ru-RU" sz="1600" dirty="0" smtClean="0">
                        <a:latin typeface="Georgia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из </a:t>
                      </a:r>
                      <a:r>
                        <a:rPr lang="ru-RU" sz="1600" dirty="0">
                          <a:latin typeface="Georgia"/>
                          <a:ea typeface="Calibri"/>
                        </a:rPr>
                        <a:t>опыта работы выступление на секции форума в г. Геленджике 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– презентация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Georgia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Выступление в секции 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ДОО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Georgia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0_54646_8d595a5b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84" y="1285852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32" y="17859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МУНИЦИПАЛЬНЫЕ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9" y="2428860"/>
          <a:ext cx="5715041" cy="2804160"/>
        </p:xfrm>
        <a:graphic>
          <a:graphicData uri="http://schemas.openxmlformats.org/drawingml/2006/table">
            <a:tbl>
              <a:tblPr/>
              <a:tblGrid>
                <a:gridCol w="857257"/>
                <a:gridCol w="3714776"/>
                <a:gridCol w="1143008"/>
              </a:tblGrid>
              <a:tr h="31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2012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Участница муниципального этапа конкурса «Педагог психолог Кубани 2012»  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Грамота РУО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</a:rPr>
                        <a:t>апрель 2014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Семинар «Духовно нравственное развитие личности старших дошкольников через знакомство с русскими – народными праздниками» для педагогов </a:t>
                      </a:r>
                      <a:r>
                        <a:rPr lang="ru-RU" sz="1600" dirty="0" smtClean="0">
                          <a:latin typeface="Georgia"/>
                          <a:ea typeface="Calibri"/>
                        </a:rPr>
                        <a:t>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</a:rPr>
                        <a:t>Грамота МБДОУ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0_54646_8d595a5b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84" y="1357290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66" y="1142976"/>
            <a:ext cx="6172200" cy="4762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Наличие  публикаций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857356"/>
          <a:ext cx="5715041" cy="6624828"/>
        </p:xfrm>
        <a:graphic>
          <a:graphicData uri="http://schemas.openxmlformats.org/drawingml/2006/table">
            <a:tbl>
              <a:tblPr/>
              <a:tblGrid>
                <a:gridCol w="963969"/>
                <a:gridCol w="3179435"/>
                <a:gridCol w="1571637"/>
              </a:tblGrid>
              <a:tr h="43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22.02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Учебно-методический материал «Программа преемственности МБОУ № 8 и МБОУ СОШ № 7»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http://nsportal.ru/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3"/>
                        </a:rPr>
                        <a:t>node/1060252</a:t>
                      </a:r>
                      <a:r>
                        <a:rPr lang="ru-RU" sz="1400">
                          <a:latin typeface="Georgia"/>
                          <a:ea typeface="Calibri"/>
                        </a:rPr>
                        <a:t> 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Свидетельство о публикации в ЭСМИ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</a:rPr>
                        <a:t>30.03</a:t>
                      </a:r>
                      <a:r>
                        <a:rPr lang="en-US" sz="1400" dirty="0" smtClean="0">
                          <a:latin typeface="Georgia"/>
                          <a:ea typeface="Calibri"/>
                        </a:rPr>
                        <a:t>.</a:t>
                      </a:r>
                      <a:endParaRPr lang="ru-RU" sz="1400" dirty="0" smtClean="0">
                        <a:latin typeface="Georgia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Методическая разработка Мастер-класс «Благовещение - третья встреча Весны» в социальной сети взаимовыручки учителей </a:t>
                      </a:r>
                      <a:r>
                        <a:rPr lang="en-US" sz="1400">
                          <a:latin typeface="Georgia"/>
                          <a:ea typeface="Calibri"/>
                        </a:rPr>
                        <a:t>InfoUrok</a:t>
                      </a:r>
                      <a:r>
                        <a:rPr lang="ru-RU" sz="1400">
                          <a:latin typeface="Georgia"/>
                          <a:ea typeface="Calibri"/>
                        </a:rPr>
                        <a:t>.</a:t>
                      </a:r>
                      <a:r>
                        <a:rPr lang="en-US" sz="1400">
                          <a:latin typeface="Georgia"/>
                          <a:ea typeface="Calibri"/>
                        </a:rPr>
                        <a:t>RU  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4"/>
                        </a:rPr>
                        <a:t>http://infourok.ru/material.html?mid=47912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Свидетельство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№47912033008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07.05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Учебно-методический материал Семинар «Духовно нравственное развитие личности старших дошкольников через знакомство с русскими – народными праздниками» для педагогов района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5"/>
                        </a:rPr>
                        <a:t>http://nsportal.ru/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5"/>
                        </a:rPr>
                        <a:t>node/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5"/>
                        </a:rPr>
                        <a:t>1165551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Свидетельство о публикации в ЭСМИ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13.05</a:t>
                      </a: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/>
                          <a:ea typeface="Calibri"/>
                        </a:rPr>
                        <a:t>2014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Georgia"/>
                          <a:ea typeface="Calibri"/>
                        </a:rPr>
                        <a:t>Web</a:t>
                      </a:r>
                      <a:r>
                        <a:rPr lang="ru-RU" sz="1400">
                          <a:latin typeface="Georgia"/>
                          <a:ea typeface="Calibri"/>
                        </a:rPr>
                        <a:t>-сайт «Воспитателям.ру»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Calibri"/>
                        </a:rPr>
                        <a:t>«Духовно нравственное развитие личности старших дошкольников через знакомство с русскими – народными праздниками»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Georgia"/>
                          <a:ea typeface="Calibri"/>
                          <a:hlinkClick r:id="rId6"/>
                        </a:rPr>
                        <a:t>http://vospitateljam.ru/duxovno-nravstvennoe-vospitanie-detej-na-osnove-narodnyx-prazdnikov-i-pravoslavnyx-tradicij/</a:t>
                      </a:r>
                      <a:r>
                        <a:rPr lang="ru-RU" sz="1400">
                          <a:latin typeface="Georgia"/>
                          <a:ea typeface="Calibri"/>
                        </a:rPr>
                        <a:t>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Calibri"/>
                        </a:rPr>
                        <a:t>Свидетельство Э № 00348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0_54646_8d595a5b_XL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786322" y="7143768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8" y="857224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Посещение открытых мероприятий муниципального  уровня</a:t>
            </a:r>
            <a:endParaRPr lang="ru-RU" dirty="0"/>
          </a:p>
        </p:txBody>
      </p:sp>
      <p:pic>
        <p:nvPicPr>
          <p:cNvPr id="4" name="Рисунок 3" descr="0_54646_8d595a5b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636" y="7286644"/>
            <a:ext cx="1106327" cy="9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306" y="785786"/>
            <a:ext cx="3500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МОИ 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НАГРАДЫ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C:\Documents and Settings\User\Мои документы\Сайт Дворник О\Мои грамоты и сертификаты\Благодарност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46" y="1928794"/>
            <a:ext cx="2181224" cy="308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User\Мои документы\Сайт Дворник О\Мои грамоты и сертификаты\ЭЛ.портфолио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2" y="1928795"/>
            <a:ext cx="222305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User\Мои документы\Сайт Дворник О\Мои грамоты и сертификаты\Программа  преемственность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8" y="5072066"/>
            <a:ext cx="237462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User\Мои документы\Сайт Дворник О\Мои грамоты и сертификаты\Комп грамотность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52" y="5072066"/>
            <a:ext cx="2286016" cy="335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8" y="928662"/>
            <a:ext cx="5929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МОЕ 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педагогическое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КРЕДО: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8" y="3143240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«Я люблю свою работу и считаю,  что очень важно  уважать в каждом воспитателе  личность и создавать совместно с ними все условия для их творчества и развития»</a:t>
            </a:r>
          </a:p>
        </p:txBody>
      </p:sp>
      <p:pic>
        <p:nvPicPr>
          <p:cNvPr id="7" name="Рисунок 6" descr="0_54646_8d595a5b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14554" y="5715008"/>
            <a:ext cx="2357454" cy="198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802" y="785786"/>
            <a:ext cx="41434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МЕТОДИЧЕСКАЯ  КОПИЛКА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C:\Documents and Settings\User\Мои документы\УСайт профсоюза\Аватары для информеров\Аватар папк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56" y="785786"/>
            <a:ext cx="1188724" cy="9493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80" y="1849695"/>
            <a:ext cx="578647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33FF"/>
                </a:solidFill>
                <a:latin typeface="Georgia" pitchFamily="18" charset="0"/>
              </a:rPr>
              <a:t>МОИ ПУБЛИКАЦИИ: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Georgia" pitchFamily="18" charset="0"/>
              </a:rPr>
              <a:t>ВОСПИТАТЕЛЬНАЯ РАБОТА</a:t>
            </a:r>
          </a:p>
          <a:p>
            <a:pPr lvl="0"/>
            <a:r>
              <a:rPr lang="ru-RU" sz="1200" u="sng" dirty="0" smtClean="0">
                <a:latin typeface="Georgia" pitchFamily="18" charset="0"/>
                <a:hlinkClick r:id="rId4"/>
              </a:rPr>
              <a:t>«Благовещение - третья встреча Весны» - мастер-класс на IX Благовещенском форуме г. Геленджик 24-28 марта 2014 год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5"/>
              </a:rPr>
              <a:t>«Духовно-нравственное воспитание дошкольников» - из опыта работы выступление на секции форума в г. Геленджике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6"/>
              </a:rPr>
              <a:t>«Игры для дошкольников» - методическое обеспечение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7"/>
              </a:rPr>
              <a:t>«Прогулка в детском саду» - методическое обеспечение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8"/>
              </a:rPr>
              <a:t>Семинар «Духовно-нравственное развитие личности старших дошкольников через знакомство с русскими – народными праздниками» для педагогов района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Georgia" pitchFamily="18" charset="0"/>
              </a:rPr>
              <a:t>УПРАВЛЕНИЕ ДОУ</a:t>
            </a:r>
          </a:p>
          <a:p>
            <a:pPr lvl="0"/>
            <a:r>
              <a:rPr lang="ru-RU" sz="1200" u="sng" dirty="0" smtClean="0">
                <a:latin typeface="Georgia" pitchFamily="18" charset="0"/>
                <a:hlinkClick r:id="rId9"/>
              </a:rPr>
              <a:t>«Виды контроля в ДОУ» - методическое обеспечение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0"/>
              </a:rPr>
              <a:t>«Каким должен быть современный старший воспитатель ДОУ» - Ксения Юрьевна Белая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1"/>
              </a:rPr>
              <a:t>«Контроль ст. воспитателя в ДОУ» - методическое обеспечение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2"/>
              </a:rPr>
              <a:t>«Методическая работа в ДОУ» - методическое обеспечение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3"/>
              </a:rPr>
              <a:t>«Нетрадиционные способы проведения педагогических советов в ДОУ»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4"/>
              </a:rPr>
              <a:t>График проведения РМО и семинаров-практикумов в ДОУ района в 2013 – 2014 учебном году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5"/>
              </a:rPr>
              <a:t>Круглый стол «Организация и планирование работы в ДОУ в соответствии ФГОС»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6"/>
              </a:rPr>
              <a:t>Программа преемственности ДОУ 8 и СОШ 7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Georgia" pitchFamily="18" charset="0"/>
              </a:rPr>
              <a:t>МАТЕРИАЛЫ ДЛЯ РОДИТЕЛЕЙ</a:t>
            </a:r>
          </a:p>
          <a:p>
            <a:pPr lvl="0"/>
            <a:r>
              <a:rPr lang="ru-RU" sz="1200" u="sng" dirty="0" smtClean="0">
                <a:latin typeface="Georgia" pitchFamily="18" charset="0"/>
                <a:hlinkClick r:id="rId17"/>
              </a:rPr>
              <a:t>С праздником, мамы!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Georgia" pitchFamily="18" charset="0"/>
              </a:rPr>
              <a:t>РАЗНОЕ</a:t>
            </a:r>
          </a:p>
          <a:p>
            <a:pPr lvl="0"/>
            <a:r>
              <a:rPr lang="ru-RU" sz="1200" u="sng" dirty="0" smtClean="0">
                <a:latin typeface="Georgia" pitchFamily="18" charset="0"/>
                <a:hlinkClick r:id="rId18"/>
              </a:rPr>
              <a:t>«Интерактивные формы и методы работы с педагогическими кадрами в дошкольном учреждении»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19"/>
              </a:rPr>
              <a:t>«Колпачок» - педагогические экспромты для конкурса воспитателей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20"/>
              </a:rPr>
              <a:t>«Лист белой бумаги» - педагогические экспромты для конкурса воспитателей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21"/>
              </a:rPr>
              <a:t>Деловая игра для воспитателей «Ознакомление дошкольников с художественной литературой»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22"/>
              </a:rPr>
              <a:t>Деловая игра с воспитателями «Толерантность»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23"/>
              </a:rPr>
              <a:t>Мое ПОРТФОЛИО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24"/>
              </a:rPr>
              <a:t>Схема подготовки педсовета в детском саду</a:t>
            </a:r>
            <a:endParaRPr lang="ru-RU" sz="1200" dirty="0" smtClean="0">
              <a:latin typeface="Georgia" pitchFamily="18" charset="0"/>
            </a:endParaRPr>
          </a:p>
          <a:p>
            <a:pPr lvl="0"/>
            <a:r>
              <a:rPr lang="ru-RU" sz="1200" u="sng" dirty="0" smtClean="0">
                <a:latin typeface="Georgia" pitchFamily="18" charset="0"/>
                <a:hlinkClick r:id="rId25"/>
              </a:rPr>
              <a:t>Схема-график мероприятий в ДОУ (примерная)</a:t>
            </a:r>
            <a:endParaRPr lang="ru-RU" sz="1200" dirty="0" smtClean="0">
              <a:latin typeface="Georgia" pitchFamily="18" charset="0"/>
            </a:endParaRPr>
          </a:p>
          <a:p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84" y="1071538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Мой   ДЕВИЗ: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2357422"/>
            <a:ext cx="557216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«Люблю профессию свою за то, что детство проживаю многократно!»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8" name="Picture 4" descr="D:\Рисунки все\4Коллекция Microsoft\Детский сад2\46497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02" y="4857752"/>
            <a:ext cx="3014282" cy="333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785794" y="5143504"/>
            <a:ext cx="550072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 СРЕДНЕЕ ПЕДАГОГИЧЕСКОЕ: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714356" y="6429388"/>
            <a:ext cx="5643602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normalizeH="0" baseline="0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Ленинградский педагогический колледж Краснодарского края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1999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normalizeH="0" baseline="0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КВАЛИФИКАЦИЯ: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normalizeH="0" baseline="0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«ДОШКОЛЬНОЕ  ОБРАЗОВАНИЕ</a:t>
            </a:r>
            <a:r>
              <a:rPr kumimoji="0" lang="ru-RU" sz="2000" b="1" u="none" strike="noStrike" kern="1200" normalizeH="0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2000" b="1" u="none" strike="noStrike" kern="1200" normalizeH="0" baseline="0" noProof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146" name="Picture 2" descr="C:\Documents and Settings\User\Мои документы\Сайт Дворник О\Мои документы Дворник О\Д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94" y="1500166"/>
            <a:ext cx="5357850" cy="338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785794" y="5143504"/>
            <a:ext cx="550072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Дополнительное ОБРАЗОВАНИЕ: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571480" y="6469142"/>
            <a:ext cx="5500726" cy="14516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lvl="0" indent="-288036" algn="ctr">
              <a:spcBef>
                <a:spcPts val="450"/>
              </a:spcBef>
              <a:buClr>
                <a:schemeClr val="accent1"/>
              </a:buClr>
              <a:buSzPct val="68000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Дополнительная  специальность</a:t>
            </a:r>
          </a:p>
          <a:p>
            <a:pPr marL="411480" lvl="0" indent="-288036" algn="ctr">
              <a:spcBef>
                <a:spcPts val="450"/>
              </a:spcBef>
              <a:buClr>
                <a:schemeClr val="accent1"/>
              </a:buClr>
              <a:buSzPct val="68000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«Практическая  психология»</a:t>
            </a:r>
          </a:p>
          <a:p>
            <a:pPr marL="411480" lvl="0" indent="-288036" algn="ctr">
              <a:spcBef>
                <a:spcPts val="450"/>
              </a:spcBef>
              <a:buClr>
                <a:schemeClr val="accent1"/>
              </a:buClr>
              <a:buSzPct val="68000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1999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 w="11430">
                <a:solidFill>
                  <a:srgbClr val="49722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2" name="Picture 2" descr="C:\Documents and Settings\User\Мои документы\Сайт Дворник О\Мои документы Дворник О\2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46" y="1428728"/>
            <a:ext cx="4945707" cy="360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4099" name="Picture 3" descr="C:\Documents and Settings\User\Мои документы\Сайт Дворник О\Мои документы Дворник О\Копия Д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8" y="1500166"/>
            <a:ext cx="4960657" cy="3515930"/>
          </a:xfrm>
          <a:prstGeom prst="rect">
            <a:avLst/>
          </a:prstGeom>
          <a:noFill/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571480" y="5214942"/>
            <a:ext cx="578647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 ВЫСШЕЕ: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571480" y="6399740"/>
            <a:ext cx="5572164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744D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 ВПО </a:t>
            </a:r>
          </a:p>
          <a:p>
            <a:pPr algn="ctr"/>
            <a:r>
              <a:rPr lang="ru-RU" sz="2400" b="1" dirty="0" smtClean="0">
                <a:ln>
                  <a:solidFill>
                    <a:srgbClr val="744D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400" b="1" dirty="0" err="1" smtClean="0">
                <a:ln>
                  <a:solidFill>
                    <a:srgbClr val="744D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Армавирская</a:t>
            </a:r>
            <a:r>
              <a:rPr lang="ru-RU" sz="2400" b="1" dirty="0" smtClean="0">
                <a:ln>
                  <a:solidFill>
                    <a:srgbClr val="744D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государственная педагогическая академия» </a:t>
            </a:r>
          </a:p>
          <a:p>
            <a:pPr algn="ctr"/>
            <a:r>
              <a:rPr lang="ru-RU" sz="2400" b="1" dirty="0" smtClean="0">
                <a:ln>
                  <a:solidFill>
                    <a:srgbClr val="744D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2004</a:t>
            </a:r>
            <a:endParaRPr lang="ru-RU" sz="2400" b="1" dirty="0">
              <a:ln>
                <a:solidFill>
                  <a:srgbClr val="744D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94" y="4143372"/>
            <a:ext cx="54726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КВАЛИФИКАЦИЯ: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8" y="5572132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«Педагог дошкольного образования, Педагог – психолог для работы с детьми дошкольного возраста с отклонениями в развитии»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специальности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Педагогика и методика дошкольного образования  с дополнительной специальностью  «Коррекционная педагогика и специальная психология  (дошкольная)»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80" y="7858148"/>
            <a:ext cx="5929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Arbat" pitchFamily="2" charset="0"/>
              </a:rPr>
              <a:t>Педагогический стаж  - 17 лет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Arbat" pitchFamily="2" charset="0"/>
              </a:rPr>
              <a:t>Квалификационная категория - вторая</a:t>
            </a:r>
            <a:endParaRPr lang="ru-RU" b="1" dirty="0">
              <a:latin typeface="Arbat" pitchFamily="2" charset="0"/>
            </a:endParaRPr>
          </a:p>
        </p:txBody>
      </p:sp>
      <p:pic>
        <p:nvPicPr>
          <p:cNvPr id="7" name="Рисунок 6" descr="DSC052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60" y="1142976"/>
            <a:ext cx="4143404" cy="286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42" y="4714876"/>
            <a:ext cx="58578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Воспитатель детей дошкольного возраста</a:t>
            </a: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»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 специальности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Дошкольное  образование</a:t>
            </a: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»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94" y="5715008"/>
            <a:ext cx="5505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Краткосрочное повышение квалификации  в ГБОУ ККИДППО  Краснодарского края</a:t>
            </a:r>
          </a:p>
          <a:p>
            <a:pPr marL="9525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05.11.2013 по 01.12.2013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теме: «Создание современной муниципальной модели дошкольного образования, обеспечивающей его доступность и качество»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SWScan004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32" y="1643042"/>
            <a:ext cx="5100854" cy="3630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tnee-trikotajnoe-plate-vyikroyka-23996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71744" y="1285852"/>
            <a:ext cx="3786214" cy="1214446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Работаю над  темой:</a:t>
            </a:r>
            <a:br>
              <a:rPr kumimoji="0" lang="ru-RU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600" b="1" i="0" u="none" strike="noStrike" kern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891c79a6997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56" y="1357290"/>
            <a:ext cx="2138837" cy="150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8" y="3786182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«Формирование основ здорового образа жизни»</a:t>
            </a:r>
            <a:endParaRPr lang="ru-RU" sz="2800" b="1" dirty="0">
              <a:solidFill>
                <a:schemeClr val="tx1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0_54646_8d595a5b_XL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14554" y="5715008"/>
            <a:ext cx="2357454" cy="198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1026</Words>
  <Application>Microsoft Office PowerPoint</Application>
  <PresentationFormat>Экран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Участие в конкурсах, фестивалях</vt:lpstr>
      <vt:lpstr>Слайд 14</vt:lpstr>
      <vt:lpstr>Слайд 15</vt:lpstr>
      <vt:lpstr>Слайд 16</vt:lpstr>
      <vt:lpstr>Наличие  публикаций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2014-05-14T09:09:05Z</dcterms:modified>
</cp:coreProperties>
</file>