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8" r:id="rId4"/>
    <p:sldId id="289" r:id="rId5"/>
    <p:sldId id="290" r:id="rId6"/>
    <p:sldId id="291" r:id="rId7"/>
    <p:sldId id="293" r:id="rId8"/>
    <p:sldId id="292" r:id="rId9"/>
    <p:sldId id="294" r:id="rId10"/>
    <p:sldId id="295" r:id="rId11"/>
    <p:sldId id="296" r:id="rId12"/>
    <p:sldId id="298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7" autoAdjust="0"/>
    <p:restoredTop sz="94660" autoAdjust="0"/>
  </p:normalViewPr>
  <p:slideViewPr>
    <p:cSldViewPr snapToGrid="0">
      <p:cViewPr varScale="1">
        <p:scale>
          <a:sx n="46" d="100"/>
          <a:sy n="46" d="100"/>
        </p:scale>
        <p:origin x="-126" y="-7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0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9" name="Группа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d"/>
  </p:transition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3965546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Тема: Театрализованная деятельность в дошкольном образовательном учреждении.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03329" y="4130565"/>
            <a:ext cx="6916336" cy="117951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подзаголовок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67004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283780"/>
            <a:ext cx="10427313" cy="1119351"/>
          </a:xfrm>
        </p:spPr>
        <p:txBody>
          <a:bodyPr>
            <a:norm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Классификация театрализованных игр </a:t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видам театра: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0799379" y="5186855"/>
            <a:ext cx="220718" cy="7567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62997" y="1652015"/>
            <a:ext cx="3592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Настольный театр игрушек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4455" y="1671145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Настольный театр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картинок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9094a79c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896" y="2841953"/>
            <a:ext cx="3184165" cy="248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80c88a1f1e7734c59490ea133ecea85_0.jpg"/>
          <p:cNvPicPr>
            <a:picLocks noChangeAspect="1"/>
          </p:cNvPicPr>
          <p:nvPr/>
        </p:nvPicPr>
        <p:blipFill>
          <a:blip r:embed="rId3" cstate="print"/>
          <a:srcRect b="14844"/>
          <a:stretch>
            <a:fillRect/>
          </a:stretch>
        </p:blipFill>
        <p:spPr>
          <a:xfrm>
            <a:off x="6846179" y="2820954"/>
            <a:ext cx="2581600" cy="247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137338" y="5659820"/>
            <a:ext cx="4445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Стенд-книжка. 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19971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094a79c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4233" y="2428868"/>
            <a:ext cx="2324785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1643074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Классификация театрализованных игр </a:t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видам театра: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6976" y="1785926"/>
            <a:ext cx="333377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Фланелеграф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02" y="1785926"/>
            <a:ext cx="333377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Теневой театр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5736" y="4286257"/>
            <a:ext cx="409577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Пальчиковый театр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00bd19a180a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17" y="4714884"/>
            <a:ext cx="258445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4f66025f55e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7240" y="4857760"/>
            <a:ext cx="3143272" cy="168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243520444_igry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7768" y="4714884"/>
            <a:ext cx="2351469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51f996dc5bdd486184fe5a8d52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55" y="2357431"/>
            <a:ext cx="2571768" cy="161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teni-82li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48772" y="3000373"/>
            <a:ext cx="2501897" cy="1595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dsc02516_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13" y="3000372"/>
            <a:ext cx="2793996" cy="157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094a79c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465" y="2500306"/>
            <a:ext cx="318204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1643074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Классификация театрализованных игр </a:t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видам театра: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723" y="1714489"/>
            <a:ext cx="333377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Театр кукол-марионеток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02" y="1785927"/>
            <a:ext cx="333377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Театр кукол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бибабо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5736" y="4143381"/>
            <a:ext cx="409577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Театр тростевых кукол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" name="Рисунок 14" descr="51f996dc5bdd486184fe5a8d5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14" y="2571745"/>
            <a:ext cx="2859556" cy="177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repphoto_8537_35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85" y="4714884"/>
            <a:ext cx="428628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1" y="142852"/>
            <a:ext cx="10972800" cy="1143000"/>
          </a:xfrm>
        </p:spPr>
        <p:txBody>
          <a:bodyPr>
            <a:no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Роль педагога в организации театрализованной деятельности в ДОУ: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61" y="1872846"/>
            <a:ext cx="9429816" cy="32778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1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создавать условия для развития творческой активности детей в театрализованной  деятельности (свободно и раскрепощено держаться при выступлении перед взрослыми и сверстниками (в т.ч. предоставление главных ролей застенчивым детям, включение в спектакли детей с речевыми трудностями, обеспечение активного участия каждого ребенка в спектаклях); </a:t>
            </a:r>
            <a:endParaRPr kumimoji="0" lang="ru-RU" sz="2300" b="1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побуждать к импровизации средствами мимики, пантомимы, выразительных движений и интонаций (при передаче характерных особенностей персонажей, своих эмоциональных состояний, переживаний; </a:t>
            </a:r>
            <a:endParaRPr kumimoji="0" lang="ru-RU" sz="2300" b="1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выбор сюжетов драматизации, ролей, атрибутов, костюмов, видов театров);</a:t>
            </a:r>
            <a:endParaRPr kumimoji="0" lang="ru-RU" sz="2300" b="1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Роль педагога в организации театрализованной деятельности в ДОУ: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61" y="2164407"/>
            <a:ext cx="9429816" cy="36317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111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приобщать детей к театральной культуре (знакомить с устройством театра, с видами кукольных театров (бибабо, настольным, теневым, пальчиковым и др.), театральными жанрами и пр.);</a:t>
            </a:r>
            <a:endParaRPr lang="ru-RU" sz="2300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обеспечивать взаимосвязь театрализованной деятельности с другими видами (использование игры-драматизации на занятиях по развитию речи, музыкальных, по художественному труду, при чтении художественной литературы, организации сюжетно-ролевой игры и пр.);</a:t>
            </a:r>
            <a:endParaRPr kumimoji="0" lang="ru-RU" sz="2300" b="1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создавать условия для совместной театрализованной деятельности детей и взрослых (спектакли с участием детей, родителей, сотрудников);</a:t>
            </a:r>
            <a:endParaRPr kumimoji="0" lang="ru-RU" sz="2300" b="1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организация выступлений детей старших групп перед малышами и пр.).</a:t>
            </a:r>
            <a:endParaRPr kumimoji="0" lang="ru-RU" sz="2300" b="1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Формы организации театрализованной деятельности в ДОУ: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809720" y="1571613"/>
            <a:ext cx="1803400" cy="10556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Совместная театральная деятельность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взрослых и детей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810513" y="1785926"/>
            <a:ext cx="1536700" cy="323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Музей кукол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667240" y="1428736"/>
            <a:ext cx="2095515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Театрализованное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142965" y="3143248"/>
            <a:ext cx="18034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Самостоятельная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театрально-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художественная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8191515" y="2428869"/>
            <a:ext cx="1866900" cy="962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Театрализованная игра на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праздниках,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развлечениях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238216" y="4357694"/>
            <a:ext cx="1701800" cy="800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Посещение детьми театров совместно с родителями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8477267" y="3786190"/>
            <a:ext cx="1879600" cy="800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Театрализованные игры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повседневной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905763" y="4929198"/>
            <a:ext cx="17653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Мини-игры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музыкальных занятиях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857477" y="5429265"/>
            <a:ext cx="1905000" cy="619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театрализованные игры-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спектакли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524496" y="5715017"/>
            <a:ext cx="21336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Мини-игры на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других занятиях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857741" y="3214686"/>
            <a:ext cx="2051051" cy="757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   и театрализованная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AutoShape 9"/>
          <p:cNvSpPr>
            <a:spLocks noChangeShapeType="1"/>
          </p:cNvSpPr>
          <p:nvPr/>
        </p:nvSpPr>
        <p:spPr bwMode="auto">
          <a:xfrm flipV="1">
            <a:off x="6858006" y="2143116"/>
            <a:ext cx="1047757" cy="1066801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AutoShape 8"/>
          <p:cNvSpPr>
            <a:spLocks noChangeShapeType="1"/>
          </p:cNvSpPr>
          <p:nvPr/>
        </p:nvSpPr>
        <p:spPr bwMode="auto">
          <a:xfrm flipH="1" flipV="1">
            <a:off x="3619483" y="2428868"/>
            <a:ext cx="1327155" cy="819152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AutoShape 7"/>
          <p:cNvSpPr>
            <a:spLocks noChangeShapeType="1"/>
          </p:cNvSpPr>
          <p:nvPr/>
        </p:nvSpPr>
        <p:spPr bwMode="auto">
          <a:xfrm flipH="1" flipV="1">
            <a:off x="3047979" y="3559492"/>
            <a:ext cx="1771656" cy="45719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AutoShape 6"/>
          <p:cNvSpPr>
            <a:spLocks noChangeShapeType="1"/>
          </p:cNvSpPr>
          <p:nvPr/>
        </p:nvSpPr>
        <p:spPr bwMode="auto">
          <a:xfrm flipV="1">
            <a:off x="7048507" y="3000372"/>
            <a:ext cx="1143008" cy="481013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AutoShape 5"/>
          <p:cNvSpPr>
            <a:spLocks noChangeShapeType="1"/>
          </p:cNvSpPr>
          <p:nvPr/>
        </p:nvSpPr>
        <p:spPr bwMode="auto">
          <a:xfrm>
            <a:off x="6953256" y="3714752"/>
            <a:ext cx="1428760" cy="571504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4"/>
          <p:cNvSpPr>
            <a:spLocks noChangeShapeType="1"/>
          </p:cNvSpPr>
          <p:nvPr/>
        </p:nvSpPr>
        <p:spPr bwMode="auto">
          <a:xfrm flipH="1">
            <a:off x="3143228" y="3786190"/>
            <a:ext cx="1714512" cy="781054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AutoShape 3"/>
          <p:cNvSpPr>
            <a:spLocks noChangeShapeType="1"/>
          </p:cNvSpPr>
          <p:nvPr/>
        </p:nvSpPr>
        <p:spPr bwMode="auto">
          <a:xfrm>
            <a:off x="6858006" y="4000505"/>
            <a:ext cx="1009652" cy="121920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/>
          <p:cNvSpPr>
            <a:spLocks noChangeShapeType="1"/>
          </p:cNvSpPr>
          <p:nvPr/>
        </p:nvSpPr>
        <p:spPr bwMode="auto">
          <a:xfrm flipH="1">
            <a:off x="3905235" y="4000504"/>
            <a:ext cx="1143008" cy="1228728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AutoShape 1"/>
          <p:cNvSpPr>
            <a:spLocks noChangeShapeType="1"/>
          </p:cNvSpPr>
          <p:nvPr/>
        </p:nvSpPr>
        <p:spPr bwMode="auto">
          <a:xfrm>
            <a:off x="5905499" y="4000505"/>
            <a:ext cx="152399" cy="1557341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57091"/>
            <a:ext cx="85792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0" name="Прямая со стрелкой 29"/>
          <p:cNvCxnSpPr>
            <a:stCxn id="20491" idx="0"/>
          </p:cNvCxnSpPr>
          <p:nvPr/>
        </p:nvCxnSpPr>
        <p:spPr>
          <a:xfrm rot="5400000" flipH="1" flipV="1">
            <a:off x="5394319" y="2703505"/>
            <a:ext cx="1000131" cy="22232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 animBg="1"/>
      <p:bldP spid="20501" grpId="0" animBg="1"/>
      <p:bldP spid="20499" grpId="0" animBg="1"/>
      <p:bldP spid="20498" grpId="0" animBg="1"/>
      <p:bldP spid="20497" grpId="0" animBg="1"/>
      <p:bldP spid="20496" grpId="0" animBg="1"/>
      <p:bldP spid="20495" grpId="0" animBg="1"/>
      <p:bldP spid="20494" grpId="0" animBg="1"/>
      <p:bldP spid="20493" grpId="0" animBg="1"/>
      <p:bldP spid="20492" grpId="0" animBg="1"/>
      <p:bldP spid="20491" grpId="0" animBg="1"/>
      <p:bldP spid="20489" grpId="0" animBg="1"/>
      <p:bldP spid="20488" grpId="0" animBg="1"/>
      <p:bldP spid="20487" grpId="0" animBg="1"/>
      <p:bldP spid="20486" grpId="0" animBg="1"/>
      <p:bldP spid="20485" grpId="0" animBg="1"/>
      <p:bldP spid="20484" grpId="0" animBg="1"/>
      <p:bldP spid="20483" grpId="0" animBg="1"/>
      <p:bldP spid="20482" grpId="0" animBg="1"/>
      <p:bldP spid="204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8858312" cy="1143000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Типы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театральных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занятий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(по Куцаковой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Л.В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 и  Мерзляковой  С.И.)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762491" y="1714488"/>
            <a:ext cx="219076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Типовые</a:t>
            </a:r>
            <a:r>
              <a:rPr kumimoji="0" lang="ru-RU" sz="3200" b="1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57213" y="2714621"/>
            <a:ext cx="352427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Доминантные</a:t>
            </a:r>
            <a:r>
              <a:rPr kumimoji="0" lang="ru-RU" sz="3200" b="1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24760" y="2714621"/>
            <a:ext cx="361952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Тематические</a:t>
            </a:r>
            <a:endParaRPr kumimoji="0" lang="ru-RU" sz="3200" b="1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42965" y="4000505"/>
            <a:ext cx="352427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Комплексные</a:t>
            </a:r>
            <a:endParaRPr kumimoji="0" lang="ru-RU" sz="3200" b="1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14733" y="5214951"/>
            <a:ext cx="438153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Интегрированные</a:t>
            </a:r>
            <a:endParaRPr kumimoji="0" lang="ru-RU" sz="3200" b="1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239008" y="4000505"/>
            <a:ext cx="361952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Репетиционные</a:t>
            </a:r>
            <a:endParaRPr kumimoji="0" lang="ru-RU" sz="3200" b="1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17" y="285728"/>
            <a:ext cx="8858312" cy="1143000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Принципы организации театральных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занятий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Э.Г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Чуриловой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19219" y="2226696"/>
            <a:ext cx="8667811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Содержательность занятий, разнообразие тематики и методов работы.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2. Ежедневное включение театрализованных игр во все формы организации педагогического процесса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3. Максимальная активность детей на всех этапах подготовки и проведения игр.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4. Сотрудничество детей друг с другом и со взрослыми.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5. Подготовленность и заинтересованность воспитателей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0" y="285728"/>
            <a:ext cx="11334829" cy="1571636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Условия для проявления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самостоятельности и 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творчества  в театрализованных играх: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523968" y="2512448"/>
            <a:ext cx="857256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содержание игр должно соответствовать интересам и возможностям детей;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педагогическое сопровождение строить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 учетом постепенного нарастания самостоятельности и творчества ребенка;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театрально-игровая среда должна быть динамично изменяющейся, а в ее создании принимают участие дети.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19" y="285728"/>
            <a:ext cx="9144064" cy="928694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Младший дошкольный возраст: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76211" y="1911296"/>
            <a:ext cx="4667283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Педагог создает условия для индивидуальных режиссерских игр с помощью насыщения предметно-игровой среды мелкими образными игрушками (куколки, матрешки, звери, технические игрушки, конструкторы, мебель и др.).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3995" y="1285860"/>
            <a:ext cx="609600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Участие педагога в индивидуальных режиссерских играх проявляется в разыгрывании им бытовых и сказочных ситуаций (из потешек, произведений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В.Берестова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,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Е.Благининой и др.), показе пользования ролевой речью, звукоподражанием, втягивании ребенка в игру, подсказывании реплик, объяснении действий.</a:t>
            </a:r>
          </a:p>
        </p:txBody>
      </p:sp>
      <p:pic>
        <p:nvPicPr>
          <p:cNvPr id="6" name="Рисунок 5" descr="4a2f4f6ed8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8028" y="4225159"/>
            <a:ext cx="5029200" cy="2632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71296" y="205035"/>
            <a:ext cx="9133730" cy="1119269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Театрализованная игра</a:t>
            </a:r>
            <a:endParaRPr lang="ru-RU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Это действия в заданной художественным произведением или заранее оговоренной сюжетом реальности, т.е. она может носить репродуктивный характер. Причем роль требует большего, чем в сюжетно-ролевых, подчинения сюжету, почти правилу, отражающему фиксированную автором логику отношений и взаимодействий объектов окружающего мира, но не исключает творчества (И.Г.Вечканова).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386622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19" y="285728"/>
            <a:ext cx="9144064" cy="928694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средней  группе: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76211" y="1818964"/>
            <a:ext cx="4667283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Педагог создает условия для коллективных режиссерских игр. В предметно-игровой среде кроме образных игрушек должен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быть разнообразный бросовый материал (дощечки, катушки, небьющиеся пузырьки и др.), способствующий развитию воображения, способности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действовать с предметами-заместителями.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524496" y="1879388"/>
            <a:ext cx="6000749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едагог занимает позицию помощника: просит ребенка пояснить смысл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действий, побуждает к ролевой речи («Что сказал?», «Куда пошел?), иногда выступая носителем игровых умений, показывая при помощи игрушек и предметов-заместителей фантастические истории, что помогает ребенку включиться в подобную деятельность.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7" name="Рисунок 6" descr="8ddc8dd43785d9b3b8aeab4ba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39" y="4643447"/>
            <a:ext cx="2356384" cy="1833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19" y="285728"/>
            <a:ext cx="9144064" cy="928694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Старший  дошкольный возраст: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66712" y="1747524"/>
            <a:ext cx="4667283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Предметно-игровая среда для режиссерских игр конструируется на основе полифункционального игрового материала (карта-макет игрового пространства)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игровой материал помогает ребенку домыслить, вообразить, опираясь на предложенную взрослым предметную ситуацию, выступает в роли «пускового механизма», способствующего разворачиванию воображения и детского творчества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524496" y="1879388"/>
            <a:ext cx="6000749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едагог 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выступает как создатель проблемно-игровых ситуаций, направляющих замыслы режиссерской игры.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Он лишь направляет замыслы детей вопросами: «Что было дальше? Кого они встретили? Что с ними случилось?». Его позицию можно определить как помощник в реализации детьми игровых замыслов.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8" name="Рисунок 7" descr="teremok-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4232" y="4833564"/>
            <a:ext cx="4952992" cy="2024437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21" y="78911"/>
            <a:ext cx="9569909" cy="709366"/>
          </a:xfrm>
        </p:spPr>
        <p:txBody>
          <a:bodyPr>
            <a:normAutofit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Задачи: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61697" y="914400"/>
            <a:ext cx="9701731" cy="4724401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Приобщение детей дошкольного возраста  к искусству: литературному, драматическому, театральному.</a:t>
            </a:r>
            <a:endParaRPr lang="ru-RU" sz="3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Развитие:  коммуникативных качеств личности (обучение вербальным и невербальным видам общения) развитие  памяти, внимания, мышления, воображения, восприятия, развитие творческого воображения.</a:t>
            </a:r>
            <a:endParaRPr lang="ru-RU" sz="3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Воспитывать гуманные чувства, (формировать представления о честности, справедливости, доброте) формировать чувства сотрудничества и взаимопомощи. Воспитывать культуру речевого общения.</a:t>
            </a:r>
            <a:endParaRPr lang="ru-RU" sz="3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460610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Театрализованная игра является:</a:t>
            </a:r>
            <a:endParaRPr lang="ru-RU" sz="4400" dirty="0"/>
          </a:p>
        </p:txBody>
      </p:sp>
      <p:pic>
        <p:nvPicPr>
          <p:cNvPr id="7" name="Содержимое 6" descr="P10406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3662" y="1596259"/>
            <a:ext cx="3093244" cy="412432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48464" y="1733521"/>
            <a:ext cx="2107096" cy="176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Средством социализации дошкольника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52593" y="1718441"/>
            <a:ext cx="2506717" cy="1765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Средством развития эмоциональной сферы ребенка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19752" y="4035972"/>
            <a:ext cx="2159876" cy="1671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Средством развития речи  дошкольников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47186" y="3972910"/>
            <a:ext cx="2459421" cy="178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Средством развития психических процессов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70575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435" y="78909"/>
            <a:ext cx="11004180" cy="1686829"/>
          </a:xfrm>
        </p:spPr>
        <p:txBody>
          <a:bodyPr>
            <a:noAutofit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Структурные  компоненты театрализованной игры:</a:t>
            </a: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30621" y="1923393"/>
            <a:ext cx="10032807" cy="3715408"/>
          </a:xfrm>
        </p:spPr>
        <p:txBody>
          <a:bodyPr/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роль (определяющий компонент),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игровые действия,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игровое употребление предметов,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реальные отношения.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402535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595148"/>
          </a:xfrm>
        </p:spPr>
        <p:txBody>
          <a:bodyPr>
            <a:normAutofit fontScale="90000"/>
          </a:bodyPr>
          <a:lstStyle/>
          <a:p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Классификация  театрализованных игр</a:t>
            </a: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b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(по Л.В. 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Артемовой</a:t>
            </a: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655379" y="2144109"/>
            <a:ext cx="3026980" cy="1655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- драматизации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49158" y="2107324"/>
            <a:ext cx="3026980" cy="1655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Режиссерские Игры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DC10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820" y="3845741"/>
            <a:ext cx="3394842" cy="2791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SAM_0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3433" y="3862551"/>
            <a:ext cx="5439105" cy="276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129034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528572" y="867103"/>
            <a:ext cx="9128918" cy="1277011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Основываются на действиях самого исполнителя,  а так же на его действиях  с куклами.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DSC023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8763" y="2211783"/>
            <a:ext cx="9049899" cy="4362437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 flipH="1">
            <a:off x="10657728" y="1376018"/>
            <a:ext cx="47057" cy="768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Игры драматизации: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060778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3" y="315310"/>
            <a:ext cx="7518999" cy="6069724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Виды драматизации: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(по 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Артемовой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Л.В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.)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игры-имитации </a:t>
            </a:r>
            <a:r>
              <a:rPr lang="ru-RU" sz="31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образов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животных, людей, литературных персонажей; 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ролевые диалоги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основе текста; 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инсценировки произведений; </a:t>
            </a:r>
            <a:br>
              <a:rPr lang="ru-RU" sz="31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постановки спектаклей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 одному или нескольким произведениям; 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игры-импровизации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 разыгрыванием сюжета без предварительной подготовки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014920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7366" y="331076"/>
            <a:ext cx="9553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Режиссерские игры: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1448" y="1296190"/>
            <a:ext cx="8728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Ребенок не является действующим лицом, действует за игрушечный персонаж, сам выступает в роли сценариста и режиссера, управляет игрушками или их заместителями</a:t>
            </a:r>
          </a:p>
        </p:txBody>
      </p:sp>
      <p:pic>
        <p:nvPicPr>
          <p:cNvPr id="4" name="Рисунок 3" descr="SDC10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392" y="2611065"/>
            <a:ext cx="7740869" cy="424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545306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89526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TS102895269</Template>
  <TotalTime>0</TotalTime>
  <Words>860</Words>
  <Application>Microsoft Office PowerPoint</Application>
  <PresentationFormat>Произвольный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TS102895269</vt:lpstr>
      <vt:lpstr>Тема: Театрализованная деятельность в дошкольном образовательном учреждении. </vt:lpstr>
      <vt:lpstr>Театрализованная игра</vt:lpstr>
      <vt:lpstr>Задачи:</vt:lpstr>
      <vt:lpstr>Театрализованная игра является:</vt:lpstr>
      <vt:lpstr>Структурные  компоненты театрализованной игры:</vt:lpstr>
      <vt:lpstr>Классификация  театрализованных игр: (по Л.В.  Артемовой)</vt:lpstr>
      <vt:lpstr>Игры драматизации: </vt:lpstr>
      <vt:lpstr>Виды драматизации: (по Артемовой  Л.В.)  игры-имитации образов животных, людей, литературных персонажей;  ролевые диалоги на основе текста;  инсценировки произведений;  постановки спектаклей по одному или нескольким произведениям;  игры-импровизации с разыгрыванием сюжета без предварительной подготовки </vt:lpstr>
      <vt:lpstr>Слайд 9</vt:lpstr>
      <vt:lpstr>Классификация театрализованных игр  по видам театра:</vt:lpstr>
      <vt:lpstr>Классификация театрализованных игр  по видам театра:</vt:lpstr>
      <vt:lpstr>Классификация театрализованных игр  по видам театра:</vt:lpstr>
      <vt:lpstr>Роль педагога в организации театрализованной деятельности в ДОУ:</vt:lpstr>
      <vt:lpstr>Роль педагога в организации театрализованной деятельности в ДОУ:</vt:lpstr>
      <vt:lpstr>Формы организации театрализованной деятельности в ДОУ:</vt:lpstr>
      <vt:lpstr>Типы театральных занятий: (по Куцаковой Л.В.  и  Мерзляковой  С.И.)</vt:lpstr>
      <vt:lpstr> Принципы организации театральных занятий: (по Э.Г. Чуриловой) </vt:lpstr>
      <vt:lpstr> Условия для проявления самостоятельности и  творчества  в театрализованных играх: </vt:lpstr>
      <vt:lpstr> Младший дошкольный возраст: </vt:lpstr>
      <vt:lpstr> В средней  группе: </vt:lpstr>
      <vt:lpstr> Старший  дошкольный возраст: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2013-11-24T12:14:18Z</dcterms:created>
  <dcterms:modified xsi:type="dcterms:W3CDTF">2013-11-24T13:32:11Z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