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60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5CD885"/>
    <a:srgbClr val="00CC00"/>
    <a:srgbClr val="6600CC"/>
    <a:srgbClr val="9900FF"/>
    <a:srgbClr val="FF5050"/>
    <a:srgbClr val="FF0066"/>
    <a:srgbClr val="A50021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AB04-0F4F-4F97-8590-F48F153C0EF6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0B4E-0D4E-420F-8EB1-85B8D27EC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B325-CD75-4CAA-9681-D7D8E04D3BC7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99AB1-B29E-4BC3-9F30-A36F9AF1F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A64E-DE53-4460-821F-8B8FA0C439B2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07634-C75F-4CBD-9045-45B9650B9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E935E-FCDB-4083-BD6C-B9145C84CAF4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4860-94F5-4708-AE71-2DABF0BE7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8E4CF-78E8-4BA7-B241-DA69D5F5074D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F762-5824-4927-AC52-3D1F1318B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CFB0-1D96-4BF9-95C5-192D5D60112A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7951-AB1A-48E1-96DF-566C1AC51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6EC8-C69F-4924-B698-86D2761E3125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7B3B4-8D68-490A-B5B8-3F75730F1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46EA-E58B-4AF4-BC17-F8A1FF36D5A7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4E0C-3798-4B26-8A06-989446AB1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DA476-F250-436D-A83E-2AB42C8AA969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DC059-FA98-4195-9734-88A165047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6B88A-084D-481E-BB3B-8D74F2FCDA5D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BB22-C0E7-4BC7-AD95-EFECF60D1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E676-EAED-4C54-84DA-3D9B43A96ED3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3D4C-21C7-4E28-9B85-B50687411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D8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7E8B611-168F-4545-8DC1-8211EB5203BB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BF519C0-B3C3-4B39-AEBE-651BD6EA7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nachalka.com/test_shablon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11638" y="103188"/>
            <a:ext cx="4475162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Кантемировская МКОУ СОШ №2</a:t>
            </a:r>
            <a:br>
              <a:rPr lang="ru-RU" sz="1600" dirty="0" smtClean="0">
                <a:solidFill>
                  <a:srgbClr val="C00000"/>
                </a:solidFill>
                <a:cs typeface="Arial" charset="0"/>
              </a:rPr>
            </a:b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Учитель начальных классов</a:t>
            </a:r>
            <a:br>
              <a:rPr lang="ru-RU" sz="1600" dirty="0" smtClean="0">
                <a:solidFill>
                  <a:srgbClr val="C00000"/>
                </a:solidFill>
                <a:cs typeface="Arial" charset="0"/>
              </a:rPr>
            </a:b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Лихотина Е.В.</a:t>
            </a:r>
            <a:r>
              <a:rPr lang="ru-RU" sz="1600" dirty="0" smtClean="0">
                <a:solidFill>
                  <a:schemeClr val="accent1">
                    <a:satMod val="150000"/>
                  </a:schemeClr>
                </a:solidFill>
                <a:cs typeface="Arial" charset="0"/>
              </a:rPr>
              <a:t/>
            </a:r>
            <a:br>
              <a:rPr lang="ru-RU" sz="1600" dirty="0" smtClean="0">
                <a:solidFill>
                  <a:schemeClr val="accent1">
                    <a:satMod val="150000"/>
                  </a:schemeClr>
                </a:solidFill>
                <a:cs typeface="Arial" charset="0"/>
              </a:rPr>
            </a:br>
            <a:endParaRPr lang="ru-RU" sz="1600" dirty="0">
              <a:solidFill>
                <a:schemeClr val="accent1">
                  <a:satMod val="150000"/>
                </a:schemeClr>
              </a:solidFill>
              <a:cs typeface="Arial" charset="0"/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3348038" y="3328988"/>
            <a:ext cx="5616575" cy="1019175"/>
          </a:xfrm>
        </p:spPr>
        <p:txBody>
          <a:bodyPr rtlCol="0">
            <a:normAutofit/>
          </a:bodyPr>
          <a:lstStyle/>
          <a:p>
            <a:pPr marL="438912" indent="-32004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Тема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«Умножение и деление на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7»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52" name="Скругленный прямоугольник 7">
            <a:hlinkClick r:id="" action="ppaction://macro?name=wrk_start"/>
          </p:cNvPr>
          <p:cNvSpPr>
            <a:spLocks noChangeArrowheads="1"/>
          </p:cNvSpPr>
          <p:nvPr/>
        </p:nvSpPr>
        <p:spPr bwMode="auto">
          <a:xfrm>
            <a:off x="3059113" y="5013325"/>
            <a:ext cx="3000375" cy="714375"/>
          </a:xfrm>
          <a:prstGeom prst="roundRect">
            <a:avLst>
              <a:gd name="adj" fmla="val 16667"/>
            </a:avLst>
          </a:prstGeom>
          <a:solidFill>
            <a:srgbClr val="6600CC"/>
          </a:solidFill>
          <a:ln w="76200" algn="ctr">
            <a:solidFill>
              <a:srgbClr val="6600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Начать тест</a:t>
            </a:r>
          </a:p>
        </p:txBody>
      </p:sp>
      <p:sp>
        <p:nvSpPr>
          <p:cNvPr id="3" name="Подзаголовок 2"/>
          <p:cNvSpPr>
            <a:spLocks/>
          </p:cNvSpPr>
          <p:nvPr/>
        </p:nvSpPr>
        <p:spPr bwMode="auto">
          <a:xfrm>
            <a:off x="250825" y="6453188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160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Тест составлен по шаблону Иванова Д. </a:t>
            </a:r>
            <a:r>
              <a:rPr lang="kk-KZ" sz="1400"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http://nachalka.com/test_shablon</a:t>
            </a:r>
            <a:r>
              <a:rPr lang="kk-KZ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3203575" y="1557338"/>
            <a:ext cx="4895850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Тест по математике</a:t>
            </a:r>
          </a:p>
          <a:p>
            <a:pPr algn="ctr"/>
            <a:r>
              <a:rPr lang="ru-RU" sz="4000" b="1" kern="10"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2 класс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76250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6600CC"/>
                </a:solidFill>
                <a:cs typeface="Arial" charset="0"/>
              </a:rPr>
              <a:t>8. Найти периметр квадрата, сторона которого равна </a:t>
            </a: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>7 </a:t>
            </a:r>
            <a:r>
              <a:rPr lang="ru-RU" sz="4000" dirty="0">
                <a:solidFill>
                  <a:srgbClr val="6600CC"/>
                </a:solidFill>
                <a:cs typeface="Arial" charset="0"/>
              </a:rPr>
              <a:t>см.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5580063" y="3933825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) 28 см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843213" y="2205038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А) 14 см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580063" y="2276475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С) 11 см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771775" y="3860800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В</a:t>
            </a:r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)</a:t>
            </a:r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49см</a:t>
            </a:r>
          </a:p>
        </p:txBody>
      </p:sp>
      <p:sp>
        <p:nvSpPr>
          <p:cNvPr id="11271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9" name="Рисунок 8" descr="Зайчонок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260" t="15205" r="34375" b="18062"/>
          <a:stretch>
            <a:fillRect/>
          </a:stretch>
        </p:blipFill>
        <p:spPr>
          <a:xfrm>
            <a:off x="642910" y="3286124"/>
            <a:ext cx="2214578" cy="2928958"/>
          </a:xfrm>
          <a:prstGeom prst="rect">
            <a:avLst/>
          </a:prstGeom>
          <a:noFill/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333375"/>
            <a:ext cx="8243887" cy="131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6600CC"/>
                </a:solidFill>
                <a:cs typeface="Arial" charset="0"/>
              </a:rPr>
              <a:t>9. Сколько стоят пять ручек, </a:t>
            </a: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/>
            </a:r>
            <a:br>
              <a:rPr lang="ru-RU" sz="4000" dirty="0" smtClean="0">
                <a:solidFill>
                  <a:srgbClr val="6600CC"/>
                </a:solidFill>
                <a:cs typeface="Arial" charset="0"/>
              </a:rPr>
            </a:b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>если </a:t>
            </a:r>
            <a:r>
              <a:rPr lang="ru-RU" sz="4000" dirty="0">
                <a:solidFill>
                  <a:srgbClr val="6600CC"/>
                </a:solidFill>
                <a:cs typeface="Arial" charset="0"/>
              </a:rPr>
              <a:t>одна ручка стоит </a:t>
            </a: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>7 рублей?</a:t>
            </a:r>
            <a:endParaRPr lang="ru-RU" sz="4000" dirty="0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928688" y="2071688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А) 35 руб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1143000" y="3786188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В) 12 руб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143375" y="2071688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С) 14 руб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214813" y="3643313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D)</a:t>
            </a:r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 7 руб</a:t>
            </a:r>
          </a:p>
        </p:txBody>
      </p:sp>
      <p:sp>
        <p:nvSpPr>
          <p:cNvPr id="12295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12296" name="Picture 8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2714625"/>
            <a:ext cx="1571625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04813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6600CC"/>
                </a:solidFill>
                <a:cs typeface="Arial" charset="0"/>
              </a:rPr>
              <a:t>10. Найти значение выражения </a:t>
            </a:r>
            <a:r>
              <a:rPr lang="en-US" sz="4000" dirty="0">
                <a:solidFill>
                  <a:srgbClr val="6600CC"/>
                </a:solidFill>
                <a:latin typeface="Arial" charset="0"/>
                <a:cs typeface="Arial" charset="0"/>
              </a:rPr>
              <a:t/>
            </a:r>
            <a:br>
              <a:rPr lang="en-US" sz="4000" dirty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4000" dirty="0">
                <a:solidFill>
                  <a:srgbClr val="6600CC"/>
                </a:solidFill>
                <a:cs typeface="Arial" charset="0"/>
              </a:rPr>
              <a:t>0 </a:t>
            </a:r>
            <a:r>
              <a:rPr lang="en-US" sz="4000" dirty="0">
                <a:solidFill>
                  <a:srgbClr val="6600CC"/>
                </a:solidFill>
                <a:latin typeface="Arial" charset="0"/>
                <a:cs typeface="Arial" charset="0"/>
              </a:rPr>
              <a:t>* </a:t>
            </a: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>7</a:t>
            </a:r>
            <a:r>
              <a:rPr lang="en-US" sz="4000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> </a:t>
            </a:r>
            <a:r>
              <a:rPr lang="en-US" sz="4000" dirty="0">
                <a:solidFill>
                  <a:srgbClr val="6600CC"/>
                </a:solidFill>
                <a:latin typeface="Arial" charset="0"/>
                <a:cs typeface="Arial" charset="0"/>
              </a:rPr>
              <a:t>= </a:t>
            </a:r>
            <a:r>
              <a:rPr lang="ru-RU" sz="4000" dirty="0">
                <a:solidFill>
                  <a:srgbClr val="6600CC"/>
                </a:solidFill>
                <a:cs typeface="Arial" charset="0"/>
              </a:rPr>
              <a:t>…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5724525" y="3860800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) 0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843213" y="2133600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А) 70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724525" y="2133600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С) 7 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843213" y="3860800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В</a:t>
            </a:r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)</a:t>
            </a:r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</a:p>
        </p:txBody>
      </p:sp>
      <p:sp>
        <p:nvSpPr>
          <p:cNvPr id="13319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13320" name="Picture 7" descr="крош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357188" y="2714625"/>
            <a:ext cx="26685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03350" y="103188"/>
            <a:ext cx="4897438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00FF"/>
                </a:solidFill>
                <a:latin typeface="Monotype Corsiva" pitchFamily="66" charset="0"/>
                <a:cs typeface="Arial" charset="0"/>
              </a:rPr>
              <a:t>Результат теста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sz="half" idx="1"/>
          </p:nvPr>
        </p:nvSpPr>
        <p:spPr>
          <a:xfrm>
            <a:off x="1547813" y="1196975"/>
            <a:ext cx="2951162" cy="2305050"/>
          </a:xfrm>
        </p:spPr>
        <p:txBody>
          <a:bodyPr/>
          <a:lstStyle/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Arial" charset="0"/>
                <a:cs typeface="Arial" charset="0"/>
              </a:rPr>
              <a:t>Верно: 10</a:t>
            </a:r>
          </a:p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Arial" charset="0"/>
                <a:cs typeface="Arial" charset="0"/>
              </a:rPr>
              <a:t>Ошибки: 0</a:t>
            </a:r>
          </a:p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Arial" charset="0"/>
                <a:cs typeface="Arial" charset="0"/>
              </a:rPr>
              <a:t>Отметка: 5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067175" y="5876925"/>
            <a:ext cx="4762500" cy="381000"/>
          </a:xfrm>
        </p:spPr>
        <p:txBody>
          <a:bodyPr/>
          <a:lstStyle/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100" smtClean="0">
                <a:latin typeface="Arial" charset="0"/>
              </a:rPr>
              <a:t>Время: 0 мин. 31 сек.</a:t>
            </a:r>
          </a:p>
        </p:txBody>
      </p:sp>
      <p:sp>
        <p:nvSpPr>
          <p:cNvPr id="3077" name="Содержимое 2"/>
          <p:cNvSpPr txBox="1">
            <a:spLocks/>
          </p:cNvSpPr>
          <p:nvPr/>
        </p:nvSpPr>
        <p:spPr bwMode="auto">
          <a:xfrm>
            <a:off x="179388" y="3213100"/>
            <a:ext cx="5857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6600CC"/>
                </a:solidFill>
                <a:latin typeface="Arial" charset="0"/>
                <a:cs typeface="Arial" charset="0"/>
              </a:rPr>
              <a:t>Время: 0 мин. 11 сек.</a:t>
            </a:r>
          </a:p>
        </p:txBody>
      </p:sp>
      <p:sp>
        <p:nvSpPr>
          <p:cNvPr id="3078" name="Скругленный прямоугольник 4">
            <a:hlinkClick r:id="" action="ppaction://macro?name=wrk_repeat"/>
          </p:cNvPr>
          <p:cNvSpPr>
            <a:spLocks noChangeArrowheads="1"/>
          </p:cNvSpPr>
          <p:nvPr/>
        </p:nvSpPr>
        <p:spPr bwMode="auto">
          <a:xfrm>
            <a:off x="6300788" y="4149725"/>
            <a:ext cx="2286000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6600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Arial" charset="0"/>
                <a:cs typeface="Arial" charset="0"/>
              </a:rPr>
              <a:t>Повторить тест</a:t>
            </a:r>
          </a:p>
        </p:txBody>
      </p:sp>
      <p:sp>
        <p:nvSpPr>
          <p:cNvPr id="3079" name="Скругленный прямоугольник 5" hidden="1">
            <a:hlinkClick r:id="" action="ppaction://macro?name=wrk_correct"/>
          </p:cNvPr>
          <p:cNvSpPr>
            <a:spLocks noChangeArrowheads="1"/>
          </p:cNvSpPr>
          <p:nvPr/>
        </p:nvSpPr>
        <p:spPr bwMode="auto">
          <a:xfrm>
            <a:off x="6300788" y="5084763"/>
            <a:ext cx="2286000" cy="7143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Работа над ошибками</a:t>
            </a:r>
          </a:p>
        </p:txBody>
      </p:sp>
      <p:pic>
        <p:nvPicPr>
          <p:cNvPr id="3080" name="Picture 11" descr="b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50433">
            <a:off x="5148263" y="0"/>
            <a:ext cx="1390650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2" descr="b10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24648">
            <a:off x="6011863" y="2205038"/>
            <a:ext cx="700087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3" descr="b10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1530158">
            <a:off x="4859338" y="2205038"/>
            <a:ext cx="817562" cy="327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вместе.wav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288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best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0538" y="4000500"/>
            <a:ext cx="451008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Рисунок 13" descr="заяц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63" y="285750"/>
            <a:ext cx="191770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995" fill="hold"/>
                                        <p:tgtEl>
                                          <p:spTgt spid="41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1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9900FF"/>
                </a:solidFill>
                <a:latin typeface="Comic Sans MS" pitchFamily="66" charset="0"/>
                <a:cs typeface="Arial" charset="0"/>
              </a:rPr>
              <a:t>1. Умножение можно заменить следующей записью: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 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1692275" y="3933825"/>
            <a:ext cx="2576513" cy="1150938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В) 7 + 7 + 7 + 7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1763713" y="2349500"/>
            <a:ext cx="2576512" cy="1150938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А) 7+ 3 + 4 + 2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76825" y="2349500"/>
            <a:ext cx="2519363" cy="11430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С) 7 – 7 + 7 + 7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76825" y="3933825"/>
            <a:ext cx="2519363" cy="11430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)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 9 – </a:t>
            </a:r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7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 + 4 - </a:t>
            </a:r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4103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57625"/>
            <a:ext cx="204311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57625"/>
            <a:ext cx="204311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8243887" cy="131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9900FF"/>
                </a:solidFill>
                <a:latin typeface="Arial" charset="0"/>
                <a:cs typeface="Arial" charset="0"/>
              </a:rPr>
              <a:t>2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.Выражение: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7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+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7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+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7+7+7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можно заменить произведением чисел: 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071813" y="3857625"/>
            <a:ext cx="2552700" cy="1290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B) </a:t>
            </a:r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7</a:t>
            </a:r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 * </a:t>
            </a:r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928938" y="2214563"/>
            <a:ext cx="2624137" cy="142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А) 5 </a:t>
            </a:r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* </a:t>
            </a:r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000750" y="2214563"/>
            <a:ext cx="2360613" cy="142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C) 3 * 3</a:t>
            </a:r>
            <a:endParaRPr lang="ru-RU" sz="24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072188" y="3929063"/>
            <a:ext cx="2362200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D) 5 * 5</a:t>
            </a:r>
            <a:endParaRPr lang="ru-RU" sz="24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127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5128" name="Содержимое 4" descr="Безымянный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86063"/>
            <a:ext cx="31972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76250"/>
            <a:ext cx="8243887" cy="131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9900FF"/>
                </a:solidFill>
                <a:latin typeface="Arial" charset="0"/>
                <a:cs typeface="Arial" charset="0"/>
              </a:rPr>
              <a:t>3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. Покажи действие, при котором числа называются: делимое, делитель, значение частного. 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143250" y="2428875"/>
            <a:ext cx="2446338" cy="1222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Arial" charset="0"/>
                <a:cs typeface="Arial" charset="0"/>
              </a:rPr>
              <a:t>А) :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214688" y="4071938"/>
            <a:ext cx="2214562" cy="12144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Arial" charset="0"/>
                <a:cs typeface="Arial" charset="0"/>
              </a:rPr>
              <a:t>В) </a:t>
            </a:r>
            <a:r>
              <a:rPr 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*</a:t>
            </a:r>
            <a:endParaRPr lang="ru-RU" sz="2400" b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072188" y="2428875"/>
            <a:ext cx="2428875" cy="1357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C) +</a:t>
            </a:r>
            <a:endParaRPr lang="ru-RU" sz="2400" b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143625" y="4143375"/>
            <a:ext cx="242887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 algn="ctr">
              <a:buFontTx/>
              <a:buAutoNum type="alphaUcParenR" startAt="4"/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 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51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6152" name="Picture 9" descr="акарл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400035" flipH="1">
            <a:off x="715963" y="2339975"/>
            <a:ext cx="2003425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8243888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9900FF"/>
                </a:solidFill>
                <a:latin typeface="Arial" charset="0"/>
                <a:cs typeface="Arial" charset="0"/>
              </a:rPr>
              <a:t>4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. </a:t>
            </a: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>Найти площадь квадрата, сторона которого равна 7 см.</a:t>
            </a:r>
            <a:endParaRPr lang="ru-RU" sz="4000" dirty="0">
              <a:solidFill>
                <a:srgbClr val="9900FF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428625" y="3643313"/>
            <a:ext cx="3311525" cy="19446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В) 7*7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28625" y="1500188"/>
            <a:ext cx="3455988" cy="1943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А) 7+7+7+7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219700" y="1412875"/>
            <a:ext cx="3455988" cy="20875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С) 7*4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364163" y="3716338"/>
            <a:ext cx="3240087" cy="1873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) 7+4</a:t>
            </a:r>
          </a:p>
        </p:txBody>
      </p:sp>
      <p:sp>
        <p:nvSpPr>
          <p:cNvPr id="7175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859338" y="5805488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7176" name="Picture 13" descr="F:\Мои рисунки\Детские\медвежонок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264318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620713"/>
            <a:ext cx="8243887" cy="131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9900FF"/>
                </a:solidFill>
                <a:cs typeface="Arial" charset="0"/>
              </a:rPr>
              <a:t>5. Сколько стоят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6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тетрадей, если одна тетрадь стоит 7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рублей? </a:t>
            </a:r>
            <a:endParaRPr lang="ru-RU" sz="4000" dirty="0">
              <a:solidFill>
                <a:srgbClr val="9900FF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1428750" y="2214563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А) 42руб.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286000" y="3929063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В)  13  руб.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143500" y="2214563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С) 6 руб.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500688" y="3857625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) 7 руб</a:t>
            </a:r>
          </a:p>
        </p:txBody>
      </p:sp>
      <p:sp>
        <p:nvSpPr>
          <p:cNvPr id="8199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200" name="Picture 4" descr="F:\Мои рисунки\буратино.gif"/>
          <p:cNvPicPr>
            <a:picLocks noChangeAspect="1" noChangeArrowheads="1"/>
          </p:cNvPicPr>
          <p:nvPr/>
        </p:nvPicPr>
        <p:blipFill>
          <a:blip r:embed="rId2">
            <a:lum bright="-8000"/>
          </a:blip>
          <a:srcRect/>
          <a:stretch>
            <a:fillRect/>
          </a:stretch>
        </p:blipFill>
        <p:spPr bwMode="auto">
          <a:xfrm>
            <a:off x="7429500" y="3571875"/>
            <a:ext cx="18288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7" descr="F:\Мои рисунки\водяной.gif"/>
          <p:cNvPicPr>
            <a:picLocks noChangeAspect="1" noChangeArrowheads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357188" y="4357688"/>
            <a:ext cx="16764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04813"/>
            <a:ext cx="8243887" cy="131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9900FF"/>
                </a:solidFill>
                <a:cs typeface="Arial" charset="0"/>
              </a:rPr>
              <a:t>6. В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девяти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люстрах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36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лампочек. Сколько лампочек в одной люстре?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2843213" y="3789363"/>
            <a:ext cx="2376487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В) 4 лампочки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916238" y="2133600"/>
            <a:ext cx="2303462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А) 5 лампочек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940425" y="2133600"/>
            <a:ext cx="22161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С) 27 лампочек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940425" y="3860800"/>
            <a:ext cx="22161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FFFF"/>
                </a:solidFill>
                <a:latin typeface="Arial" charset="0"/>
                <a:cs typeface="Arial" charset="0"/>
              </a:rPr>
              <a:t>D)</a:t>
            </a:r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 45 лампочек</a:t>
            </a:r>
          </a:p>
        </p:txBody>
      </p:sp>
      <p:sp>
        <p:nvSpPr>
          <p:cNvPr id="9223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9224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2286000"/>
            <a:ext cx="23669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76250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6600CC"/>
                </a:solidFill>
                <a:cs typeface="Arial" charset="0"/>
              </a:rPr>
              <a:t>7. В уравнении  </a:t>
            </a:r>
            <a:r>
              <a:rPr lang="ru-RU" sz="4000" dirty="0" err="1">
                <a:solidFill>
                  <a:srgbClr val="FF0000"/>
                </a:solidFill>
                <a:cs typeface="Arial" charset="0"/>
              </a:rPr>
              <a:t>х</a:t>
            </a:r>
            <a:r>
              <a:rPr lang="ru-RU" sz="4000" dirty="0">
                <a:solidFill>
                  <a:srgbClr val="FF0000"/>
                </a:solidFill>
                <a:cs typeface="Arial" charset="0"/>
              </a:rPr>
              <a:t> : </a:t>
            </a:r>
            <a:r>
              <a:rPr lang="ru-RU" sz="4000" dirty="0" smtClean="0">
                <a:solidFill>
                  <a:srgbClr val="FF0000"/>
                </a:solidFill>
                <a:cs typeface="Arial" charset="0"/>
              </a:rPr>
              <a:t>7 </a:t>
            </a:r>
            <a:r>
              <a:rPr lang="ru-RU" sz="4000" dirty="0">
                <a:solidFill>
                  <a:srgbClr val="FF0000"/>
                </a:solidFill>
                <a:cs typeface="Arial" charset="0"/>
              </a:rPr>
              <a:t>= </a:t>
            </a:r>
            <a:r>
              <a:rPr lang="ru-RU" sz="4000" dirty="0" smtClean="0">
                <a:solidFill>
                  <a:srgbClr val="FF0000"/>
                </a:solidFill>
                <a:cs typeface="Arial" charset="0"/>
              </a:rPr>
              <a:t>9 </a:t>
            </a:r>
            <a:r>
              <a:rPr lang="ru-RU" sz="4000" dirty="0">
                <a:solidFill>
                  <a:srgbClr val="6600CC"/>
                </a:solidFill>
                <a:cs typeface="Arial" charset="0"/>
              </a:rPr>
              <a:t>найти значение  </a:t>
            </a:r>
            <a:r>
              <a:rPr lang="ru-RU" sz="4000" dirty="0">
                <a:solidFill>
                  <a:schemeClr val="accent1">
                    <a:satMod val="150000"/>
                  </a:schemeClr>
                </a:solidFill>
                <a:cs typeface="Arial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cs typeface="Arial" charset="0"/>
              </a:rPr>
              <a:t>х</a:t>
            </a:r>
            <a:r>
              <a:rPr lang="ru-RU" sz="4000" dirty="0">
                <a:solidFill>
                  <a:schemeClr val="accent1">
                    <a:satMod val="150000"/>
                  </a:schemeClr>
                </a:solidFill>
                <a:cs typeface="Arial" charset="0"/>
              </a:rPr>
              <a:t> .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214688" y="1857375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С) Х = 63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0063" y="1785938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А)  Х = 62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0063" y="3286125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В)  Х = 16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357563" y="3286125"/>
            <a:ext cx="20002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D)</a:t>
            </a:r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 Х = 2</a:t>
            </a:r>
          </a:p>
        </p:txBody>
      </p:sp>
      <p:sp>
        <p:nvSpPr>
          <p:cNvPr id="10247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10248" name="Picture 19" descr="крол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1928813"/>
            <a:ext cx="17272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1569</TotalTime>
  <Words>362</Words>
  <Application>Microsoft Office PowerPoint</Application>
  <PresentationFormat>Экран (4:3)</PresentationFormat>
  <Paragraphs>75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Verdana</vt:lpstr>
      <vt:lpstr>Arial</vt:lpstr>
      <vt:lpstr>Times New Roman</vt:lpstr>
      <vt:lpstr>Wingdings 2</vt:lpstr>
      <vt:lpstr>Wingdings</vt:lpstr>
      <vt:lpstr>Wingdings 3</vt:lpstr>
      <vt:lpstr>Calibri</vt:lpstr>
      <vt:lpstr>Comic Sans MS</vt:lpstr>
      <vt:lpstr>Апекс</vt:lpstr>
      <vt:lpstr>Кантемировская МКОУ СОШ №2 Учитель начальных классов Лихотина Е.В. </vt:lpstr>
      <vt:lpstr>Результат теста</vt:lpstr>
      <vt:lpstr>1. Умножение можно заменить следующей записью: </vt:lpstr>
      <vt:lpstr>2.Выражение: 7 + 7 + 7+7+7 можно заменить произведением чисел: </vt:lpstr>
      <vt:lpstr>3. Покажи действие, при котором числа называются: делимое, делитель, значение частного. </vt:lpstr>
      <vt:lpstr>4. Найти площадь квадрата, сторона которого равна 7 см.</vt:lpstr>
      <vt:lpstr>5. Сколько стоят 6 тетрадей, если одна тетрадь стоит 7 рублей? </vt:lpstr>
      <vt:lpstr>6. В девяти люстрах 36 лампочек. Сколько лампочек в одной люстре?</vt:lpstr>
      <vt:lpstr>7. В уравнении  х : 7 = 9 найти значение   х .</vt:lpstr>
      <vt:lpstr>8. Найти периметр квадрата, сторона которого равна 7 см.</vt:lpstr>
      <vt:lpstr>9. Сколько стоят пять ручек,  если одна ручка стоит 7 рублей?</vt:lpstr>
      <vt:lpstr>10. Найти значение выражения  0 * 7 = …</vt:lpstr>
    </vt:vector>
  </TitlesOfParts>
  <Company>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Елена Васильевна</cp:lastModifiedBy>
  <cp:revision>762</cp:revision>
  <dcterms:created xsi:type="dcterms:W3CDTF">2007-04-26T13:09:51Z</dcterms:created>
  <dcterms:modified xsi:type="dcterms:W3CDTF">2012-03-20T11:31:24Z</dcterms:modified>
</cp:coreProperties>
</file>