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tiff" ContentType="image/tif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4"/>
  </p:notesMasterIdLst>
  <p:sldIdLst>
    <p:sldId id="270" r:id="rId2"/>
    <p:sldId id="256" r:id="rId3"/>
    <p:sldId id="273" r:id="rId4"/>
    <p:sldId id="268" r:id="rId5"/>
    <p:sldId id="272" r:id="rId6"/>
    <p:sldId id="257" r:id="rId7"/>
    <p:sldId id="258" r:id="rId8"/>
    <p:sldId id="275" r:id="rId9"/>
    <p:sldId id="259" r:id="rId10"/>
    <p:sldId id="261" r:id="rId11"/>
    <p:sldId id="271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44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44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44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44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EBE0E"/>
    <a:srgbClr val="41AA3E"/>
    <a:srgbClr val="F3591B"/>
    <a:srgbClr val="F9CBF1"/>
    <a:srgbClr val="FF9900"/>
    <a:srgbClr val="F79067"/>
    <a:srgbClr val="C331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65" autoAdjust="0"/>
    <p:restoredTop sz="90929"/>
  </p:normalViewPr>
  <p:slideViewPr>
    <p:cSldViewPr>
      <p:cViewPr>
        <p:scale>
          <a:sx n="60" d="100"/>
          <a:sy n="60" d="100"/>
        </p:scale>
        <p:origin x="-528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fld id="{0E7ED8D9-FE7C-4007-A6C0-8EA2C97DF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0DD31B-B74A-4440-995C-FE0AD88CFEF5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цйуйцуйцу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542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542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B77118-4804-401F-838C-B0AC76328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65036-8DCC-4083-9381-12F418DA5D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79AA6-88F3-4EC2-BCB2-AFC2F23CA7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3564A-2010-4C1B-AFBC-91CEEF08A7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58A8C-AB28-4416-ACBE-DF86CBFE1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E113E-279C-4BE8-9478-E3A44BB7D6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07994-098E-45A0-966A-C8B0DBD275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670A4-93C9-480F-A484-6DFB9548D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C4AAA-9413-4444-A61B-72D525CD85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820B-DCC3-44F6-80D2-B5EE91830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1BDAD-8E67-47D7-8FDD-656E1EDE8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128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5135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4341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42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43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44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45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46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4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4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4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5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51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5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5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5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5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56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5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5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5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6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61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6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5136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436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6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6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6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6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6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9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9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9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1439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9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5131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439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9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9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123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4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401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i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02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i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03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i="0" smtClean="0"/>
            </a:lvl1pPr>
          </a:lstStyle>
          <a:p>
            <a:pPr>
              <a:defRPr/>
            </a:pPr>
            <a:fld id="{365E203B-E88A-4483-9691-38AF87E43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image" Target="../media/image6.gif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3.gif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153400" cy="76200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762000"/>
          </a:xfrm>
        </p:spPr>
        <p:txBody>
          <a:bodyPr/>
          <a:lstStyle/>
          <a:p>
            <a:pPr marL="609600" indent="-609600" algn="ctr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Тема:  Закрепление.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09600" indent="-609600" algn="ctr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Решение примеров и задач на сложение и вычитание в пределах 20.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dirty="0" smtClean="0">
              <a:solidFill>
                <a:schemeClr val="hlink"/>
              </a:solidFill>
            </a:endParaRPr>
          </a:p>
        </p:txBody>
      </p:sp>
      <p:sp>
        <p:nvSpPr>
          <p:cNvPr id="7172" name="Rectangle 4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1143000" y="4495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r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ru-RU" sz="24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6" descr="солнце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629400" y="762000"/>
            <a:ext cx="2205038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762000" y="3048000"/>
          <a:ext cx="1981200" cy="1981200"/>
        </p:xfrm>
        <a:graphic>
          <a:graphicData uri="http://schemas.openxmlformats.org/presentationml/2006/ole">
            <p:oleObj spid="_x0000_s3074" name="Точечный рисунок" r:id="rId5" imgW="1980952" imgH="1980952" progId="PBrush">
              <p:embed/>
            </p:oleObj>
          </a:graphicData>
        </a:graphic>
      </p:graphicFrame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ru-RU" u="sng" smtClean="0">
                <a:solidFill>
                  <a:srgbClr val="F79067"/>
                </a:solidFill>
                <a:latin typeface="Comic Sans MS" pitchFamily="66" charset="0"/>
              </a:rPr>
              <a:t>Числовые выражения:</a:t>
            </a:r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2743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solidFill>
                  <a:srgbClr val="C33109"/>
                </a:solidFill>
              </a:rPr>
              <a:t>       </a:t>
            </a:r>
            <a:r>
              <a:rPr lang="ru-RU" sz="4400" b="1" smtClean="0">
                <a:solidFill>
                  <a:srgbClr val="C33109"/>
                </a:solidFill>
              </a:rPr>
              <a:t>9 + ( 12 – 8 ) =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4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solidFill>
                  <a:srgbClr val="C33109"/>
                </a:solidFill>
              </a:rPr>
              <a:t>                       </a:t>
            </a:r>
            <a:r>
              <a:rPr lang="ru-RU" sz="4400" b="1" smtClean="0">
                <a:solidFill>
                  <a:srgbClr val="C33109"/>
                </a:solidFill>
              </a:rPr>
              <a:t>14 – ( 16 – 7 ) =</a:t>
            </a:r>
          </a:p>
        </p:txBody>
      </p:sp>
      <p:sp>
        <p:nvSpPr>
          <p:cNvPr id="23556" name="WordArt 4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828800" y="1905000"/>
            <a:ext cx="5791200" cy="30480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"/>
                <a:cs typeface="Arial"/>
              </a:rPr>
              <a:t>Хорошо!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066800" y="5334000"/>
            <a:ext cx="693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0">
                <a:solidFill>
                  <a:srgbClr val="F79067"/>
                </a:solidFill>
              </a:rPr>
              <a:t>13 </a:t>
            </a:r>
            <a:r>
              <a:rPr lang="ru-RU" sz="3600" b="1" i="0"/>
              <a:t>        8         </a:t>
            </a:r>
            <a:r>
              <a:rPr lang="ru-RU" sz="3600" b="1" i="0">
                <a:solidFill>
                  <a:schemeClr val="accent1"/>
                </a:solidFill>
              </a:rPr>
              <a:t>5</a:t>
            </a:r>
            <a:r>
              <a:rPr lang="ru-RU" sz="3600" b="1" i="0"/>
              <a:t>       </a:t>
            </a:r>
            <a:r>
              <a:rPr lang="ru-RU" sz="3600" b="1" i="0">
                <a:solidFill>
                  <a:srgbClr val="00FF00"/>
                </a:solidFill>
              </a:rPr>
              <a:t>14  </a:t>
            </a:r>
            <a:r>
              <a:rPr lang="ru-RU" sz="3600" b="1" i="0"/>
              <a:t>     </a:t>
            </a:r>
            <a:r>
              <a:rPr lang="ru-RU" sz="3600" b="1" i="0">
                <a:solidFill>
                  <a:schemeClr val="accent2"/>
                </a:solidFill>
              </a:rPr>
              <a:t>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75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 autoUpdateAnimBg="0"/>
      <p:bldP spid="23556" grpId="0" animBg="1"/>
      <p:bldP spid="2355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9" name="Rectangle 11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624002"/>
          </a:xfrm>
        </p:spPr>
        <p:txBody>
          <a:bodyPr/>
          <a:lstStyle/>
          <a:p>
            <a:pPr eaLnBrk="1" hangingPunct="1"/>
            <a:r>
              <a:rPr lang="ru-RU" sz="2800" i="1" dirty="0" smtClean="0">
                <a:solidFill>
                  <a:schemeClr val="tx1"/>
                </a:solidFill>
              </a:rPr>
              <a:t/>
            </a:r>
            <a:br>
              <a:rPr lang="ru-RU" sz="2800" i="1" dirty="0" smtClean="0">
                <a:solidFill>
                  <a:schemeClr val="tx1"/>
                </a:solidFill>
              </a:rPr>
            </a:br>
            <a:r>
              <a:rPr lang="ru-RU" sz="2800" i="1" smtClean="0">
                <a:solidFill>
                  <a:schemeClr val="tx1"/>
                </a:solidFill>
              </a:rPr>
              <a:t/>
            </a:r>
            <a:br>
              <a:rPr lang="ru-RU" sz="2800" i="1" smtClean="0">
                <a:solidFill>
                  <a:schemeClr val="tx1"/>
                </a:solidFill>
              </a:rPr>
            </a:br>
            <a:r>
              <a:rPr lang="ru-RU" sz="2800" i="1" smtClean="0">
                <a:solidFill>
                  <a:schemeClr val="tx1"/>
                </a:solidFill>
              </a:rPr>
              <a:t>3</a:t>
            </a:r>
            <a:r>
              <a:rPr lang="ru-RU" i="1" smtClean="0">
                <a:solidFill>
                  <a:schemeClr val="tx1"/>
                </a:solidFill>
              </a:rPr>
              <a:t>.</a:t>
            </a:r>
            <a:endParaRPr lang="ru-RU" i="1" dirty="0" smtClean="0">
              <a:solidFill>
                <a:schemeClr val="tx1"/>
              </a:solidFill>
            </a:endParaRPr>
          </a:p>
        </p:txBody>
      </p:sp>
      <p:sp>
        <p:nvSpPr>
          <p:cNvPr id="43018" name="Rectangle 1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4343400" cy="4114800"/>
          </a:xfrm>
        </p:spPr>
        <p:txBody>
          <a:bodyPr/>
          <a:lstStyle/>
          <a:p>
            <a:pPr eaLnBrk="1" hangingPunct="1">
              <a:buNone/>
            </a:pPr>
            <a:r>
              <a:rPr lang="ru-RU" dirty="0" smtClean="0"/>
              <a:t>Было – 7 ст. и 8 ст.</a:t>
            </a:r>
          </a:p>
          <a:p>
            <a:pPr eaLnBrk="1" hangingPunct="1">
              <a:buNone/>
            </a:pPr>
            <a:r>
              <a:rPr lang="ru-RU" dirty="0" smtClean="0"/>
              <a:t>Выпили – 5 ст.</a:t>
            </a:r>
          </a:p>
          <a:p>
            <a:pPr eaLnBrk="1" hangingPunct="1">
              <a:buNone/>
            </a:pPr>
            <a:r>
              <a:rPr lang="ru-RU" dirty="0" smtClean="0"/>
              <a:t>Осталось - ? ст.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pic>
        <p:nvPicPr>
          <p:cNvPr id="12292" name="Picture 13" descr="на одуванчике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91200" y="38100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2" name="WordArt 14"/>
          <p:cNvSpPr>
            <a:spLocks noChangeArrowheads="1" noChangeShapeType="1" noTextEdit="1"/>
          </p:cNvSpPr>
          <p:nvPr/>
        </p:nvSpPr>
        <p:spPr bwMode="auto">
          <a:xfrm>
            <a:off x="5257800" y="685800"/>
            <a:ext cx="3276600" cy="3124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Верно!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5786" y="3571876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7+8-5=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286116" y="3643314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071670" y="3571876"/>
            <a:ext cx="575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10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516145" y="3571876"/>
            <a:ext cx="885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(ст.)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14348" y="4143380"/>
            <a:ext cx="1277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Ответ: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857356" y="4143380"/>
            <a:ext cx="3842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10 стаканов осталось.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9" grpId="0" autoUpdateAnimBg="0"/>
      <p:bldP spid="43018" grpId="0" build="p" autoUpdateAnimBg="0"/>
      <p:bldP spid="43022" grpId="1"/>
      <p:bldP spid="6" grpId="0"/>
      <p:bldP spid="6" grpId="1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1" name="Picture 5" descr="31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14400" y="4191000"/>
            <a:ext cx="2000250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7" descr="s1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14600" y="1447800"/>
            <a:ext cx="42608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 descr="38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4800" y="1524000"/>
            <a:ext cx="21558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128" name="Object 0"/>
          <p:cNvGraphicFramePr>
            <a:graphicFrameLocks noChangeAspect="1"/>
          </p:cNvGraphicFramePr>
          <p:nvPr/>
        </p:nvGraphicFramePr>
        <p:xfrm>
          <a:off x="6705600" y="4038600"/>
          <a:ext cx="2438400" cy="2438400"/>
        </p:xfrm>
        <a:graphic>
          <a:graphicData uri="http://schemas.openxmlformats.org/presentationml/2006/ole">
            <p:oleObj spid="_x0000_s4098" name="Точечный рисунок" r:id="rId6" imgW="1980952" imgH="1980952" progId="PBrush">
              <p:embed/>
            </p:oleObj>
          </a:graphicData>
        </a:graphic>
      </p:graphicFrame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914400" y="1524000"/>
            <a:ext cx="74676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5875">
                  <a:solidFill>
                    <a:schemeClr val="tx2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FF9933"/>
                    </a:gs>
                    <a:gs pos="100000">
                      <a:srgbClr val="F3591B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Спасибо за работу!</a:t>
            </a:r>
          </a:p>
        </p:txBody>
      </p:sp>
      <p:graphicFrame>
        <p:nvGraphicFramePr>
          <p:cNvPr id="48129" name="Object 1"/>
          <p:cNvGraphicFramePr>
            <a:graphicFrameLocks noChangeAspect="1"/>
          </p:cNvGraphicFramePr>
          <p:nvPr/>
        </p:nvGraphicFramePr>
        <p:xfrm>
          <a:off x="3962400" y="5867400"/>
          <a:ext cx="1281113" cy="990600"/>
        </p:xfrm>
        <a:graphic>
          <a:graphicData uri="http://schemas.openxmlformats.org/presentationml/2006/ole">
            <p:oleObj spid="_x0000_s4099" name="Точечный рисунок" r:id="rId7" imgW="1695687" imgH="2362530" progId="PBrush">
              <p:embed/>
            </p:oleObj>
          </a:graphicData>
        </a:graphic>
      </p:graphicFrame>
      <p:pic>
        <p:nvPicPr>
          <p:cNvPr id="34826" name="Picture 10" descr="05"/>
          <p:cNvPicPr>
            <a:picLocks noChangeAspect="1" noChangeArrowheads="1" noCrop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781800" y="609600"/>
            <a:ext cx="1219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642910" y="504812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</a:t>
            </a:r>
            <a:r>
              <a:rPr lang="en-US" sz="3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23 </a:t>
            </a:r>
            <a:r>
              <a:rPr lang="ru-RU" sz="3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мая.</a:t>
            </a:r>
            <a:br>
              <a:rPr lang="ru-RU" sz="3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3600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62" name="Picture 14" descr="05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781800" y="609600"/>
            <a:ext cx="1219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57224" y="1571612"/>
            <a:ext cx="69285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Два гуся летят над нами</a:t>
            </a:r>
          </a:p>
          <a:p>
            <a:r>
              <a:rPr lang="ru-RU" dirty="0" smtClean="0"/>
              <a:t>Два других за облаками</a:t>
            </a:r>
          </a:p>
          <a:p>
            <a:r>
              <a:rPr lang="ru-RU" dirty="0" smtClean="0"/>
              <a:t>Пять спустились за ручей</a:t>
            </a:r>
          </a:p>
          <a:p>
            <a:r>
              <a:rPr lang="ru-RU" dirty="0" smtClean="0"/>
              <a:t>Сколько было всех гусей?</a:t>
            </a:r>
          </a:p>
          <a:p>
            <a:endParaRPr lang="ru-RU" dirty="0" smtClean="0"/>
          </a:p>
          <a:p>
            <a:r>
              <a:rPr lang="ru-RU" dirty="0" smtClean="0"/>
              <a:t>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28926" y="5214950"/>
            <a:ext cx="26468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2+2+5=9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146" name="Picture 2" descr="E:\23\школа\животные картинки фото\гусь.t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4500570"/>
            <a:ext cx="1952244" cy="197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utoUpdateAnimBg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1143000"/>
            <a:ext cx="4724400" cy="4724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Arc 5"/>
          <p:cNvSpPr>
            <a:spLocks/>
          </p:cNvSpPr>
          <p:nvPr/>
        </p:nvSpPr>
        <p:spPr bwMode="auto">
          <a:xfrm rot="6330298" flipV="1">
            <a:off x="2797969" y="1666082"/>
            <a:ext cx="3009900" cy="2055812"/>
          </a:xfrm>
          <a:custGeom>
            <a:avLst/>
            <a:gdLst>
              <a:gd name="T0" fmla="*/ 1851437 w 43200"/>
              <a:gd name="T1" fmla="*/ 2028211 h 43200"/>
              <a:gd name="T2" fmla="*/ 1935045 w 43200"/>
              <a:gd name="T3" fmla="*/ 2012935 h 43200"/>
              <a:gd name="T4" fmla="*/ 1504950 w 43200"/>
              <a:gd name="T5" fmla="*/ 1027906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6572" y="42619"/>
                </a:moveTo>
                <a:cubicBezTo>
                  <a:pt x="24943" y="43005"/>
                  <a:pt x="2327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1151"/>
                  <a:pt x="36926" y="39569"/>
                  <a:pt x="27773" y="42299"/>
                </a:cubicBezTo>
              </a:path>
              <a:path w="43200" h="43200" stroke="0" extrusionOk="0">
                <a:moveTo>
                  <a:pt x="26572" y="42619"/>
                </a:moveTo>
                <a:cubicBezTo>
                  <a:pt x="24943" y="43005"/>
                  <a:pt x="2327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1151"/>
                  <a:pt x="36926" y="39569"/>
                  <a:pt x="27773" y="422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8" name="Line 9"/>
          <p:cNvSpPr>
            <a:spLocks noChangeShapeType="1"/>
          </p:cNvSpPr>
          <p:nvPr/>
        </p:nvSpPr>
        <p:spPr bwMode="auto">
          <a:xfrm flipH="1">
            <a:off x="4038600" y="3276600"/>
            <a:ext cx="1143000" cy="18288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69" name="Arc 11"/>
          <p:cNvSpPr>
            <a:spLocks/>
          </p:cNvSpPr>
          <p:nvPr/>
        </p:nvSpPr>
        <p:spPr bwMode="auto">
          <a:xfrm rot="6861201">
            <a:off x="2546350" y="4464050"/>
            <a:ext cx="1460500" cy="1371600"/>
          </a:xfrm>
          <a:custGeom>
            <a:avLst/>
            <a:gdLst>
              <a:gd name="T0" fmla="*/ 266947 w 21600"/>
              <a:gd name="T1" fmla="*/ 0 h 37075"/>
              <a:gd name="T2" fmla="*/ 993072 w 21600"/>
              <a:gd name="T3" fmla="*/ 1371600 h 37075"/>
              <a:gd name="T4" fmla="*/ 0 w 21600"/>
              <a:gd name="T5" fmla="*/ 785632 h 37075"/>
              <a:gd name="T6" fmla="*/ 0 60000 65536"/>
              <a:gd name="T7" fmla="*/ 0 60000 65536"/>
              <a:gd name="T8" fmla="*/ 0 60000 65536"/>
              <a:gd name="T9" fmla="*/ 0 w 21600"/>
              <a:gd name="T10" fmla="*/ 0 h 37075"/>
              <a:gd name="T11" fmla="*/ 21600 w 21600"/>
              <a:gd name="T12" fmla="*/ 37075 h 370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075" fill="none" extrusionOk="0">
                <a:moveTo>
                  <a:pt x="3948" y="-1"/>
                </a:moveTo>
                <a:cubicBezTo>
                  <a:pt x="14179" y="1902"/>
                  <a:pt x="21600" y="10829"/>
                  <a:pt x="21600" y="21236"/>
                </a:cubicBezTo>
                <a:cubicBezTo>
                  <a:pt x="21600" y="27247"/>
                  <a:pt x="19094" y="32987"/>
                  <a:pt x="14686" y="37074"/>
                </a:cubicBezTo>
              </a:path>
              <a:path w="21600" h="37075" stroke="0" extrusionOk="0">
                <a:moveTo>
                  <a:pt x="3948" y="-1"/>
                </a:moveTo>
                <a:cubicBezTo>
                  <a:pt x="14179" y="1902"/>
                  <a:pt x="21600" y="10829"/>
                  <a:pt x="21600" y="21236"/>
                </a:cubicBezTo>
                <a:cubicBezTo>
                  <a:pt x="21600" y="27247"/>
                  <a:pt x="19094" y="32987"/>
                  <a:pt x="14686" y="37074"/>
                </a:cubicBezTo>
                <a:lnTo>
                  <a:pt x="0" y="21236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Oval 12"/>
          <p:cNvSpPr>
            <a:spLocks noChangeArrowheads="1"/>
          </p:cNvSpPr>
          <p:nvPr/>
        </p:nvSpPr>
        <p:spPr bwMode="auto">
          <a:xfrm>
            <a:off x="5257800" y="2209800"/>
            <a:ext cx="152400" cy="152400"/>
          </a:xfrm>
          <a:prstGeom prst="ellipse">
            <a:avLst/>
          </a:prstGeom>
          <a:solidFill>
            <a:srgbClr val="F3151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451466">
            <a:off x="4473575" y="1012825"/>
            <a:ext cx="3873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" descr="C:\Users\Public\Pictures\Sample Pictures\Forest Flower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43570" y="1142984"/>
            <a:ext cx="970419" cy="790573"/>
          </a:xfrm>
          <a:prstGeom prst="rect">
            <a:avLst/>
          </a:prstGeom>
          <a:noFill/>
        </p:spPr>
      </p:pic>
      <p:pic>
        <p:nvPicPr>
          <p:cNvPr id="18" name="Picture 1" descr="C:\Users\Public\Pictures\Sample Pictures\Forest Flower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929454" y="1142984"/>
            <a:ext cx="970419" cy="790573"/>
          </a:xfrm>
          <a:prstGeom prst="rect">
            <a:avLst/>
          </a:prstGeom>
          <a:noFill/>
        </p:spPr>
      </p:pic>
      <p:pic>
        <p:nvPicPr>
          <p:cNvPr id="19" name="Picture 1" descr="C:\Users\Public\Pictures\Sample Pictures\Forest Flower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86512" y="5857892"/>
            <a:ext cx="970419" cy="790573"/>
          </a:xfrm>
          <a:prstGeom prst="rect">
            <a:avLst/>
          </a:prstGeom>
          <a:noFill/>
        </p:spPr>
      </p:pic>
      <p:pic>
        <p:nvPicPr>
          <p:cNvPr id="20" name="Picture 1" descr="C:\Users\Public\Pictures\Sample Pictures\Forest Flower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000892" y="4857760"/>
            <a:ext cx="970419" cy="790573"/>
          </a:xfrm>
          <a:prstGeom prst="rect">
            <a:avLst/>
          </a:prstGeom>
          <a:noFill/>
        </p:spPr>
      </p:pic>
      <p:pic>
        <p:nvPicPr>
          <p:cNvPr id="21" name="Picture 1" descr="C:\Users\Public\Pictures\Sample Pictures\Forest Flower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43570" y="4857760"/>
            <a:ext cx="970419" cy="790573"/>
          </a:xfrm>
          <a:prstGeom prst="rect">
            <a:avLst/>
          </a:prstGeom>
          <a:noFill/>
        </p:spPr>
      </p:pic>
      <p:pic>
        <p:nvPicPr>
          <p:cNvPr id="22" name="Picture 1" descr="C:\Users\Public\Pictures\Sample Pictures\Forest Flower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959167" y="3643314"/>
            <a:ext cx="970419" cy="790573"/>
          </a:xfrm>
          <a:prstGeom prst="rect">
            <a:avLst/>
          </a:prstGeom>
          <a:noFill/>
        </p:spPr>
      </p:pic>
      <p:pic>
        <p:nvPicPr>
          <p:cNvPr id="23" name="Picture 1" descr="C:\Users\Public\Pictures\Sample Pictures\Forest Flower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43570" y="3643314"/>
            <a:ext cx="970419" cy="790573"/>
          </a:xfrm>
          <a:prstGeom prst="rect">
            <a:avLst/>
          </a:prstGeom>
          <a:noFill/>
        </p:spPr>
      </p:pic>
      <p:pic>
        <p:nvPicPr>
          <p:cNvPr id="24" name="Picture 1" descr="C:\Users\Public\Pictures\Sample Pictures\Forest Flower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959167" y="2357430"/>
            <a:ext cx="970419" cy="790573"/>
          </a:xfrm>
          <a:prstGeom prst="rect">
            <a:avLst/>
          </a:prstGeom>
          <a:noFill/>
        </p:spPr>
      </p:pic>
      <p:pic>
        <p:nvPicPr>
          <p:cNvPr id="25" name="Picture 1" descr="C:\Users\Public\Pictures\Sample Pictures\Forest Flower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43570" y="2357430"/>
            <a:ext cx="970419" cy="7905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5 -0.00971 C 0.00573 -0.03561 0.00312 -0.06128 -0.00695 -0.08279 C -0.01702 -0.1043 -0.03473 -0.12928 -0.05209 -0.13922 C -0.06945 -0.14916 -0.09202 -0.15032 -0.11129 -0.14292 C -0.13056 -0.13552 -0.14948 -0.12002 -0.16754 -0.09412 C -0.18559 -0.06822 -0.2099 -0.01711 -0.21962 0.01272 C -0.22934 0.04256 -0.22448 0.06453 -0.22535 0.08418 C -0.22622 0.10338 -0.22674 0.11471 -0.22535 0.13044 C -0.22396 0.14686 -0.22101 0.16397 -0.21684 0.18155 C -0.21268 0.19912 -0.2099 0.22017 -0.2 0.23613 C -0.19011 0.25208 -0.17431 0.27082 -0.15764 0.27729 C -0.14098 0.28377 -0.11667 0.28192 -0.1 0.27544 C -0.08334 0.26897 -0.07032 0.25463 -0.05764 0.23798 C -0.04497 0.22133 -0.03351 0.19912 -0.02396 0.176 C -0.01441 0.15264 -0.00539 0.12558 3.33333E-6 0.09875 C 0.00538 0.07216 0.00659 0.03076 0.0085 0.01457 C 0.01041 -0.00162 0.01146 -0.00624 0.01128 0.00162 C 0.01111 0.00948 0.01163 0.03631 0.00711 0.06152 C 0.0026 0.08673 -0.00625 0.12651 -0.01545 0.15356 C -0.02466 0.18039 -0.03264 0.18918 -0.04792 0.22294 C -0.0632 0.25648 -0.08959 0.31776 -0.10695 0.3543 C -0.12431 0.39038 -0.14011 0.4216 -0.15209 0.44219 C -0.16407 0.463 -0.16563 0.46624 -0.17882 0.47965 C -0.19202 0.4933 -0.21667 0.51689 -0.23091 0.52313 C -0.24514 0.52868 -0.25539 0.52105 -0.26476 0.51527 C -0.27414 0.50972 -0.28143 0.50232 -0.28733 0.4889 C -0.29323 0.47595 -0.29792 0.44658 -0.3 0.43455 C -0.30209 0.42299 -0.3 0.42068 -0.3 0.41813 " pathEditMode="relative" rAng="0" ptsTypes="aaaaaaaaaaaaaaaaaaaaaaaaaaaA">
                                      <p:cBhvr>
                                        <p:cTn id="6" dur="5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u="sng" smtClean="0">
                <a:solidFill>
                  <a:srgbClr val="F79067"/>
                </a:solidFill>
                <a:latin typeface="Comic Sans MS" pitchFamily="66" charset="0"/>
              </a:rPr>
              <a:t>Считаем устно:</a:t>
            </a:r>
          </a:p>
        </p:txBody>
      </p:sp>
      <p:sp>
        <p:nvSpPr>
          <p:cNvPr id="3686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43100"/>
            <a:ext cx="914400" cy="6858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3600" dirty="0" smtClean="0"/>
              <a:t>9,</a:t>
            </a:r>
          </a:p>
        </p:txBody>
      </p:sp>
      <p:sp>
        <p:nvSpPr>
          <p:cNvPr id="36869" name="WordArt 5"/>
          <p:cNvSpPr>
            <a:spLocks noChangeArrowheads="1" noChangeShapeType="1" noTextEdit="1"/>
          </p:cNvSpPr>
          <p:nvPr/>
        </p:nvSpPr>
        <p:spPr bwMode="auto">
          <a:xfrm rot="-452762">
            <a:off x="2932113" y="2971800"/>
            <a:ext cx="5257800" cy="2971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Молодцы!</a:t>
            </a:r>
          </a:p>
        </p:txBody>
      </p:sp>
      <p:pic>
        <p:nvPicPr>
          <p:cNvPr id="10245" name="Picture 6" descr="31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53200" y="685800"/>
            <a:ext cx="1584325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Rectangle 8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3187700" y="1981200"/>
            <a:ext cx="9271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ru-RU" sz="3600" i="0" dirty="0" smtClean="0"/>
              <a:t>12,                  </a:t>
            </a:r>
            <a:endParaRPr lang="ru-RU" sz="3600" i="0" dirty="0"/>
          </a:p>
        </p:txBody>
      </p:sp>
      <p:sp>
        <p:nvSpPr>
          <p:cNvPr id="36873" name="Rectangle 9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3949700" y="19812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ru-RU" sz="3600" i="0" dirty="0" smtClean="0"/>
              <a:t>9,                           </a:t>
            </a:r>
            <a:endParaRPr lang="ru-RU" sz="3600" i="0" dirty="0"/>
          </a:p>
        </p:txBody>
      </p:sp>
      <p:sp>
        <p:nvSpPr>
          <p:cNvPr id="36874" name="Rectangle 10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2374900" y="1993900"/>
            <a:ext cx="83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ru-RU" sz="3600" i="0" dirty="0" smtClean="0"/>
              <a:t>14,                            </a:t>
            </a:r>
            <a:endParaRPr lang="ru-RU" sz="3600" i="0" dirty="0"/>
          </a:p>
        </p:txBody>
      </p:sp>
      <p:sp>
        <p:nvSpPr>
          <p:cNvPr id="36875" name="Rectangle 11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5473700" y="1981200"/>
            <a:ext cx="622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ru-RU" sz="3600" i="0" dirty="0"/>
              <a:t>5.</a:t>
            </a:r>
          </a:p>
        </p:txBody>
      </p:sp>
      <p:sp>
        <p:nvSpPr>
          <p:cNvPr id="36876" name="Rectangle 12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4711700" y="1981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ru-RU" sz="3600" i="0" dirty="0" smtClean="0"/>
              <a:t>9,</a:t>
            </a:r>
            <a:endParaRPr lang="ru-RU" sz="3600" i="0" dirty="0"/>
          </a:p>
        </p:txBody>
      </p:sp>
      <p:sp>
        <p:nvSpPr>
          <p:cNvPr id="36877" name="Rectangle 1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1612900" y="19939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ru-RU" sz="3600" i="0" dirty="0" smtClean="0"/>
              <a:t>12,                             </a:t>
            </a:r>
            <a:endParaRPr lang="ru-RU" sz="3600" i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8" grpId="0" build="p" autoUpdateAnimBg="0"/>
      <p:bldP spid="36869" grpId="0" animBg="1"/>
      <p:bldP spid="36872" grpId="0" autoUpdateAnimBg="0"/>
      <p:bldP spid="36873" grpId="0" autoUpdateAnimBg="0"/>
      <p:bldP spid="36874" grpId="0" autoUpdateAnimBg="0"/>
      <p:bldP spid="36875" grpId="0" autoUpdateAnimBg="0"/>
      <p:bldP spid="36876" grpId="0" autoUpdateAnimBg="0"/>
      <p:bldP spid="3687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ЦЕПОЧКА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 bwMode="auto">
          <a:xfrm>
            <a:off x="928662" y="2214554"/>
            <a:ext cx="714380" cy="571504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2571736" y="1857364"/>
            <a:ext cx="1214446" cy="107157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1000100" y="1857364"/>
            <a:ext cx="1000132" cy="100013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1000100" y="1857364"/>
            <a:ext cx="1214446" cy="107157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/>
              <a:t> 1</a:t>
            </a:r>
            <a:endParaRPr kumimoji="0" lang="ru-RU" sz="4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4357686" y="1857364"/>
            <a:ext cx="1214446" cy="107157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Овал 8"/>
          <p:cNvSpPr/>
          <p:nvPr/>
        </p:nvSpPr>
        <p:spPr bwMode="auto">
          <a:xfrm>
            <a:off x="1152500" y="2009764"/>
            <a:ext cx="1000132" cy="100013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Овал 9"/>
          <p:cNvSpPr/>
          <p:nvPr/>
        </p:nvSpPr>
        <p:spPr bwMode="auto">
          <a:xfrm>
            <a:off x="6000760" y="1857364"/>
            <a:ext cx="1214446" cy="107157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Овал 10"/>
          <p:cNvSpPr/>
          <p:nvPr/>
        </p:nvSpPr>
        <p:spPr bwMode="auto">
          <a:xfrm>
            <a:off x="6858016" y="2928934"/>
            <a:ext cx="1214446" cy="107157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Овал 11"/>
          <p:cNvSpPr/>
          <p:nvPr/>
        </p:nvSpPr>
        <p:spPr bwMode="auto">
          <a:xfrm>
            <a:off x="6786578" y="4286256"/>
            <a:ext cx="1214446" cy="107157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5286380" y="4857760"/>
            <a:ext cx="1214446" cy="107157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3500430" y="5000636"/>
            <a:ext cx="1214446" cy="107157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1857356" y="4500570"/>
            <a:ext cx="1214446" cy="107157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28794" y="1500174"/>
            <a:ext cx="10001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+9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643306" y="1500174"/>
            <a:ext cx="9028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+7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357818" y="1500174"/>
            <a:ext cx="6976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-8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215206" y="2143116"/>
            <a:ext cx="9028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+9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786710" y="3786190"/>
            <a:ext cx="10054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-10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500826" y="5429264"/>
            <a:ext cx="9028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+5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4643438" y="5715016"/>
            <a:ext cx="9028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+7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428860" y="5500702"/>
            <a:ext cx="10054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-19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786050" y="2000240"/>
            <a:ext cx="8002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429124" y="2000240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17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357950" y="1928802"/>
            <a:ext cx="4924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7072330" y="3071810"/>
            <a:ext cx="8002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18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7215206" y="4357694"/>
            <a:ext cx="4924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500694" y="5000636"/>
            <a:ext cx="8002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714744" y="5143512"/>
            <a:ext cx="8002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2143108" y="4714884"/>
            <a:ext cx="4924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5" name="Полилиния 34"/>
          <p:cNvSpPr/>
          <p:nvPr/>
        </p:nvSpPr>
        <p:spPr bwMode="auto">
          <a:xfrm>
            <a:off x="2218765" y="2312894"/>
            <a:ext cx="5253993" cy="3375212"/>
          </a:xfrm>
          <a:custGeom>
            <a:avLst/>
            <a:gdLst>
              <a:gd name="connsiteX0" fmla="*/ 0 w 5253993"/>
              <a:gd name="connsiteY0" fmla="*/ 107577 h 3375212"/>
              <a:gd name="connsiteX1" fmla="*/ 309282 w 5253993"/>
              <a:gd name="connsiteY1" fmla="*/ 94130 h 3375212"/>
              <a:gd name="connsiteX2" fmla="*/ 389964 w 5253993"/>
              <a:gd name="connsiteY2" fmla="*/ 40341 h 3375212"/>
              <a:gd name="connsiteX3" fmla="*/ 430306 w 5253993"/>
              <a:gd name="connsiteY3" fmla="*/ 26894 h 3375212"/>
              <a:gd name="connsiteX4" fmla="*/ 605117 w 5253993"/>
              <a:gd name="connsiteY4" fmla="*/ 0 h 3375212"/>
              <a:gd name="connsiteX5" fmla="*/ 1008529 w 5253993"/>
              <a:gd name="connsiteY5" fmla="*/ 13447 h 3375212"/>
              <a:gd name="connsiteX6" fmla="*/ 1815353 w 5253993"/>
              <a:gd name="connsiteY6" fmla="*/ 53788 h 3375212"/>
              <a:gd name="connsiteX7" fmla="*/ 2501153 w 5253993"/>
              <a:gd name="connsiteY7" fmla="*/ 40341 h 3375212"/>
              <a:gd name="connsiteX8" fmla="*/ 3590364 w 5253993"/>
              <a:gd name="connsiteY8" fmla="*/ 26894 h 3375212"/>
              <a:gd name="connsiteX9" fmla="*/ 4020670 w 5253993"/>
              <a:gd name="connsiteY9" fmla="*/ 40341 h 3375212"/>
              <a:gd name="connsiteX10" fmla="*/ 4114800 w 5253993"/>
              <a:gd name="connsiteY10" fmla="*/ 67235 h 3375212"/>
              <a:gd name="connsiteX11" fmla="*/ 4249270 w 5253993"/>
              <a:gd name="connsiteY11" fmla="*/ 80682 h 3375212"/>
              <a:gd name="connsiteX12" fmla="*/ 4303059 w 5253993"/>
              <a:gd name="connsiteY12" fmla="*/ 94130 h 3375212"/>
              <a:gd name="connsiteX13" fmla="*/ 4450976 w 5253993"/>
              <a:gd name="connsiteY13" fmla="*/ 147918 h 3375212"/>
              <a:gd name="connsiteX14" fmla="*/ 4504764 w 5253993"/>
              <a:gd name="connsiteY14" fmla="*/ 268941 h 3375212"/>
              <a:gd name="connsiteX15" fmla="*/ 4572000 w 5253993"/>
              <a:gd name="connsiteY15" fmla="*/ 322730 h 3375212"/>
              <a:gd name="connsiteX16" fmla="*/ 4612341 w 5253993"/>
              <a:gd name="connsiteY16" fmla="*/ 363071 h 3375212"/>
              <a:gd name="connsiteX17" fmla="*/ 4773706 w 5253993"/>
              <a:gd name="connsiteY17" fmla="*/ 376518 h 3375212"/>
              <a:gd name="connsiteX18" fmla="*/ 4881282 w 5253993"/>
              <a:gd name="connsiteY18" fmla="*/ 403412 h 3375212"/>
              <a:gd name="connsiteX19" fmla="*/ 4948517 w 5253993"/>
              <a:gd name="connsiteY19" fmla="*/ 416859 h 3375212"/>
              <a:gd name="connsiteX20" fmla="*/ 5029200 w 5253993"/>
              <a:gd name="connsiteY20" fmla="*/ 443753 h 3375212"/>
              <a:gd name="connsiteX21" fmla="*/ 5056094 w 5253993"/>
              <a:gd name="connsiteY21" fmla="*/ 524435 h 3375212"/>
              <a:gd name="connsiteX22" fmla="*/ 5123329 w 5253993"/>
              <a:gd name="connsiteY22" fmla="*/ 591671 h 3375212"/>
              <a:gd name="connsiteX23" fmla="*/ 5163670 w 5253993"/>
              <a:gd name="connsiteY23" fmla="*/ 632012 h 3375212"/>
              <a:gd name="connsiteX24" fmla="*/ 5217459 w 5253993"/>
              <a:gd name="connsiteY24" fmla="*/ 699247 h 3375212"/>
              <a:gd name="connsiteX25" fmla="*/ 5204011 w 5253993"/>
              <a:gd name="connsiteY25" fmla="*/ 1035424 h 3375212"/>
              <a:gd name="connsiteX26" fmla="*/ 5190564 w 5253993"/>
              <a:gd name="connsiteY26" fmla="*/ 2823882 h 3375212"/>
              <a:gd name="connsiteX27" fmla="*/ 5123329 w 5253993"/>
              <a:gd name="connsiteY27" fmla="*/ 2877671 h 3375212"/>
              <a:gd name="connsiteX28" fmla="*/ 5015753 w 5253993"/>
              <a:gd name="connsiteY28" fmla="*/ 2891118 h 3375212"/>
              <a:gd name="connsiteX29" fmla="*/ 4935070 w 5253993"/>
              <a:gd name="connsiteY29" fmla="*/ 2904565 h 3375212"/>
              <a:gd name="connsiteX30" fmla="*/ 4908176 w 5253993"/>
              <a:gd name="connsiteY30" fmla="*/ 2944906 h 3375212"/>
              <a:gd name="connsiteX31" fmla="*/ 4827494 w 5253993"/>
              <a:gd name="connsiteY31" fmla="*/ 2971800 h 3375212"/>
              <a:gd name="connsiteX32" fmla="*/ 4814047 w 5253993"/>
              <a:gd name="connsiteY32" fmla="*/ 3012141 h 3375212"/>
              <a:gd name="connsiteX33" fmla="*/ 4719917 w 5253993"/>
              <a:gd name="connsiteY33" fmla="*/ 3092824 h 3375212"/>
              <a:gd name="connsiteX34" fmla="*/ 4679576 w 5253993"/>
              <a:gd name="connsiteY34" fmla="*/ 3106271 h 3375212"/>
              <a:gd name="connsiteX35" fmla="*/ 4639235 w 5253993"/>
              <a:gd name="connsiteY35" fmla="*/ 3133165 h 3375212"/>
              <a:gd name="connsiteX36" fmla="*/ 4625788 w 5253993"/>
              <a:gd name="connsiteY36" fmla="*/ 3173506 h 3375212"/>
              <a:gd name="connsiteX37" fmla="*/ 4518211 w 5253993"/>
              <a:gd name="connsiteY37" fmla="*/ 3213847 h 3375212"/>
              <a:gd name="connsiteX38" fmla="*/ 4450976 w 5253993"/>
              <a:gd name="connsiteY38" fmla="*/ 3294530 h 3375212"/>
              <a:gd name="connsiteX39" fmla="*/ 4424082 w 5253993"/>
              <a:gd name="connsiteY39" fmla="*/ 3348318 h 3375212"/>
              <a:gd name="connsiteX40" fmla="*/ 4370294 w 5253993"/>
              <a:gd name="connsiteY40" fmla="*/ 3361765 h 3375212"/>
              <a:gd name="connsiteX41" fmla="*/ 4329953 w 5253993"/>
              <a:gd name="connsiteY41" fmla="*/ 3375212 h 3375212"/>
              <a:gd name="connsiteX42" fmla="*/ 4114800 w 5253993"/>
              <a:gd name="connsiteY42" fmla="*/ 3334871 h 3375212"/>
              <a:gd name="connsiteX43" fmla="*/ 4074459 w 5253993"/>
              <a:gd name="connsiteY43" fmla="*/ 3321424 h 3375212"/>
              <a:gd name="connsiteX44" fmla="*/ 3993776 w 5253993"/>
              <a:gd name="connsiteY44" fmla="*/ 3267635 h 3375212"/>
              <a:gd name="connsiteX45" fmla="*/ 3872753 w 5253993"/>
              <a:gd name="connsiteY45" fmla="*/ 3227294 h 3375212"/>
              <a:gd name="connsiteX46" fmla="*/ 3711388 w 5253993"/>
              <a:gd name="connsiteY46" fmla="*/ 3200400 h 3375212"/>
              <a:gd name="connsiteX47" fmla="*/ 3603811 w 5253993"/>
              <a:gd name="connsiteY47" fmla="*/ 3173506 h 3375212"/>
              <a:gd name="connsiteX48" fmla="*/ 3052482 w 5253993"/>
              <a:gd name="connsiteY48" fmla="*/ 3160059 h 3375212"/>
              <a:gd name="connsiteX49" fmla="*/ 3012141 w 5253993"/>
              <a:gd name="connsiteY49" fmla="*/ 3133165 h 3375212"/>
              <a:gd name="connsiteX50" fmla="*/ 2904564 w 5253993"/>
              <a:gd name="connsiteY50" fmla="*/ 3106271 h 3375212"/>
              <a:gd name="connsiteX51" fmla="*/ 2850776 w 5253993"/>
              <a:gd name="connsiteY51" fmla="*/ 3079377 h 3375212"/>
              <a:gd name="connsiteX52" fmla="*/ 2675964 w 5253993"/>
              <a:gd name="connsiteY52" fmla="*/ 3052482 h 3375212"/>
              <a:gd name="connsiteX53" fmla="*/ 2514600 w 5253993"/>
              <a:gd name="connsiteY53" fmla="*/ 3065930 h 3375212"/>
              <a:gd name="connsiteX54" fmla="*/ 2474259 w 5253993"/>
              <a:gd name="connsiteY54" fmla="*/ 3079377 h 3375212"/>
              <a:gd name="connsiteX55" fmla="*/ 2353235 w 5253993"/>
              <a:gd name="connsiteY55" fmla="*/ 3092824 h 3375212"/>
              <a:gd name="connsiteX56" fmla="*/ 2286000 w 5253993"/>
              <a:gd name="connsiteY56" fmla="*/ 3106271 h 3375212"/>
              <a:gd name="connsiteX57" fmla="*/ 1842247 w 5253993"/>
              <a:gd name="connsiteY57" fmla="*/ 3160059 h 3375212"/>
              <a:gd name="connsiteX58" fmla="*/ 1600200 w 5253993"/>
              <a:gd name="connsiteY58" fmla="*/ 3213847 h 3375212"/>
              <a:gd name="connsiteX59" fmla="*/ 1479176 w 5253993"/>
              <a:gd name="connsiteY59" fmla="*/ 3254188 h 3375212"/>
              <a:gd name="connsiteX60" fmla="*/ 1183341 w 5253993"/>
              <a:gd name="connsiteY60" fmla="*/ 3227294 h 3375212"/>
              <a:gd name="connsiteX61" fmla="*/ 1129553 w 5253993"/>
              <a:gd name="connsiteY61" fmla="*/ 3213847 h 3375212"/>
              <a:gd name="connsiteX62" fmla="*/ 1075764 w 5253993"/>
              <a:gd name="connsiteY62" fmla="*/ 3186953 h 3375212"/>
              <a:gd name="connsiteX63" fmla="*/ 1008529 w 5253993"/>
              <a:gd name="connsiteY63" fmla="*/ 3092824 h 3375212"/>
              <a:gd name="connsiteX64" fmla="*/ 968188 w 5253993"/>
              <a:gd name="connsiteY64" fmla="*/ 3079377 h 3375212"/>
              <a:gd name="connsiteX65" fmla="*/ 954741 w 5253993"/>
              <a:gd name="connsiteY65" fmla="*/ 3039035 h 3375212"/>
              <a:gd name="connsiteX66" fmla="*/ 874059 w 5253993"/>
              <a:gd name="connsiteY66" fmla="*/ 3012141 h 3375212"/>
              <a:gd name="connsiteX67" fmla="*/ 632011 w 5253993"/>
              <a:gd name="connsiteY67" fmla="*/ 2998694 h 3375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5253993" h="3375212">
                <a:moveTo>
                  <a:pt x="0" y="107577"/>
                </a:moveTo>
                <a:cubicBezTo>
                  <a:pt x="115489" y="146073"/>
                  <a:pt x="91853" y="144306"/>
                  <a:pt x="309282" y="94130"/>
                </a:cubicBezTo>
                <a:cubicBezTo>
                  <a:pt x="340777" y="86862"/>
                  <a:pt x="359300" y="50562"/>
                  <a:pt x="389964" y="40341"/>
                </a:cubicBezTo>
                <a:cubicBezTo>
                  <a:pt x="403411" y="35859"/>
                  <a:pt x="416374" y="29506"/>
                  <a:pt x="430306" y="26894"/>
                </a:cubicBezTo>
                <a:cubicBezTo>
                  <a:pt x="488252" y="16029"/>
                  <a:pt x="546847" y="8965"/>
                  <a:pt x="605117" y="0"/>
                </a:cubicBezTo>
                <a:lnTo>
                  <a:pt x="1008529" y="13447"/>
                </a:lnTo>
                <a:lnTo>
                  <a:pt x="1815353" y="53788"/>
                </a:lnTo>
                <a:cubicBezTo>
                  <a:pt x="2062225" y="136079"/>
                  <a:pt x="1807476" y="56473"/>
                  <a:pt x="2501153" y="40341"/>
                </a:cubicBezTo>
                <a:cubicBezTo>
                  <a:pt x="2864153" y="31899"/>
                  <a:pt x="3227294" y="31376"/>
                  <a:pt x="3590364" y="26894"/>
                </a:cubicBezTo>
                <a:cubicBezTo>
                  <a:pt x="3733799" y="31376"/>
                  <a:pt x="3877386" y="32381"/>
                  <a:pt x="4020670" y="40341"/>
                </a:cubicBezTo>
                <a:cubicBezTo>
                  <a:pt x="4092397" y="44326"/>
                  <a:pt x="4053715" y="57837"/>
                  <a:pt x="4114800" y="67235"/>
                </a:cubicBezTo>
                <a:cubicBezTo>
                  <a:pt x="4159323" y="74085"/>
                  <a:pt x="4204447" y="76200"/>
                  <a:pt x="4249270" y="80682"/>
                </a:cubicBezTo>
                <a:cubicBezTo>
                  <a:pt x="4267200" y="85165"/>
                  <a:pt x="4285289" y="89053"/>
                  <a:pt x="4303059" y="94130"/>
                </a:cubicBezTo>
                <a:cubicBezTo>
                  <a:pt x="4338843" y="104354"/>
                  <a:pt x="4440604" y="144029"/>
                  <a:pt x="4450976" y="147918"/>
                </a:cubicBezTo>
                <a:cubicBezTo>
                  <a:pt x="4530090" y="266589"/>
                  <a:pt x="4408743" y="76902"/>
                  <a:pt x="4504764" y="268941"/>
                </a:cubicBezTo>
                <a:cubicBezTo>
                  <a:pt x="4515940" y="291293"/>
                  <a:pt x="4555716" y="309159"/>
                  <a:pt x="4572000" y="322730"/>
                </a:cubicBezTo>
                <a:cubicBezTo>
                  <a:pt x="4586609" y="334904"/>
                  <a:pt x="4593966" y="358171"/>
                  <a:pt x="4612341" y="363071"/>
                </a:cubicBezTo>
                <a:cubicBezTo>
                  <a:pt x="4664493" y="376978"/>
                  <a:pt x="4719918" y="372036"/>
                  <a:pt x="4773706" y="376518"/>
                </a:cubicBezTo>
                <a:cubicBezTo>
                  <a:pt x="4809565" y="385483"/>
                  <a:pt x="4845038" y="396163"/>
                  <a:pt x="4881282" y="403412"/>
                </a:cubicBezTo>
                <a:cubicBezTo>
                  <a:pt x="4903694" y="407894"/>
                  <a:pt x="4926467" y="410845"/>
                  <a:pt x="4948517" y="416859"/>
                </a:cubicBezTo>
                <a:cubicBezTo>
                  <a:pt x="4975867" y="424318"/>
                  <a:pt x="5029200" y="443753"/>
                  <a:pt x="5029200" y="443753"/>
                </a:cubicBezTo>
                <a:cubicBezTo>
                  <a:pt x="5038165" y="470647"/>
                  <a:pt x="5036049" y="504389"/>
                  <a:pt x="5056094" y="524435"/>
                </a:cubicBezTo>
                <a:lnTo>
                  <a:pt x="5123329" y="591671"/>
                </a:lnTo>
                <a:cubicBezTo>
                  <a:pt x="5136776" y="605118"/>
                  <a:pt x="5151790" y="617162"/>
                  <a:pt x="5163670" y="632012"/>
                </a:cubicBezTo>
                <a:lnTo>
                  <a:pt x="5217459" y="699247"/>
                </a:lnTo>
                <a:cubicBezTo>
                  <a:pt x="5253993" y="881915"/>
                  <a:pt x="5211824" y="636959"/>
                  <a:pt x="5204011" y="1035424"/>
                </a:cubicBezTo>
                <a:cubicBezTo>
                  <a:pt x="5192323" y="1631479"/>
                  <a:pt x="5203712" y="2227857"/>
                  <a:pt x="5190564" y="2823882"/>
                </a:cubicBezTo>
                <a:cubicBezTo>
                  <a:pt x="5189762" y="2860226"/>
                  <a:pt x="5149222" y="2872963"/>
                  <a:pt x="5123329" y="2877671"/>
                </a:cubicBezTo>
                <a:cubicBezTo>
                  <a:pt x="5087774" y="2884136"/>
                  <a:pt x="5051528" y="2886007"/>
                  <a:pt x="5015753" y="2891118"/>
                </a:cubicBezTo>
                <a:cubicBezTo>
                  <a:pt x="4988762" y="2894974"/>
                  <a:pt x="4961964" y="2900083"/>
                  <a:pt x="4935070" y="2904565"/>
                </a:cubicBezTo>
                <a:cubicBezTo>
                  <a:pt x="4926105" y="2918012"/>
                  <a:pt x="4921881" y="2936341"/>
                  <a:pt x="4908176" y="2944906"/>
                </a:cubicBezTo>
                <a:cubicBezTo>
                  <a:pt x="4884136" y="2959931"/>
                  <a:pt x="4827494" y="2971800"/>
                  <a:pt x="4827494" y="2971800"/>
                </a:cubicBezTo>
                <a:cubicBezTo>
                  <a:pt x="4823012" y="2985247"/>
                  <a:pt x="4821910" y="3000347"/>
                  <a:pt x="4814047" y="3012141"/>
                </a:cubicBezTo>
                <a:cubicBezTo>
                  <a:pt x="4799373" y="3034151"/>
                  <a:pt x="4739992" y="3081352"/>
                  <a:pt x="4719917" y="3092824"/>
                </a:cubicBezTo>
                <a:cubicBezTo>
                  <a:pt x="4707610" y="3099857"/>
                  <a:pt x="4692254" y="3099932"/>
                  <a:pt x="4679576" y="3106271"/>
                </a:cubicBezTo>
                <a:cubicBezTo>
                  <a:pt x="4665121" y="3113499"/>
                  <a:pt x="4652682" y="3124200"/>
                  <a:pt x="4639235" y="3133165"/>
                </a:cubicBezTo>
                <a:cubicBezTo>
                  <a:pt x="4634753" y="3146612"/>
                  <a:pt x="4634643" y="3162438"/>
                  <a:pt x="4625788" y="3173506"/>
                </a:cubicBezTo>
                <a:cubicBezTo>
                  <a:pt x="4599406" y="3206483"/>
                  <a:pt x="4554658" y="3206558"/>
                  <a:pt x="4518211" y="3213847"/>
                </a:cubicBezTo>
                <a:cubicBezTo>
                  <a:pt x="4481127" y="3250931"/>
                  <a:pt x="4475939" y="3250844"/>
                  <a:pt x="4450976" y="3294530"/>
                </a:cubicBezTo>
                <a:cubicBezTo>
                  <a:pt x="4441031" y="3311935"/>
                  <a:pt x="4439481" y="3335485"/>
                  <a:pt x="4424082" y="3348318"/>
                </a:cubicBezTo>
                <a:cubicBezTo>
                  <a:pt x="4409884" y="3360149"/>
                  <a:pt x="4388064" y="3356688"/>
                  <a:pt x="4370294" y="3361765"/>
                </a:cubicBezTo>
                <a:cubicBezTo>
                  <a:pt x="4356665" y="3365659"/>
                  <a:pt x="4343400" y="3370730"/>
                  <a:pt x="4329953" y="3375212"/>
                </a:cubicBezTo>
                <a:cubicBezTo>
                  <a:pt x="4258235" y="3361765"/>
                  <a:pt x="4186202" y="3349903"/>
                  <a:pt x="4114800" y="3334871"/>
                </a:cubicBezTo>
                <a:cubicBezTo>
                  <a:pt x="4100930" y="3331951"/>
                  <a:pt x="4086850" y="3328308"/>
                  <a:pt x="4074459" y="3321424"/>
                </a:cubicBezTo>
                <a:cubicBezTo>
                  <a:pt x="4046204" y="3305726"/>
                  <a:pt x="4023067" y="3281304"/>
                  <a:pt x="3993776" y="3267635"/>
                </a:cubicBezTo>
                <a:cubicBezTo>
                  <a:pt x="3955242" y="3249652"/>
                  <a:pt x="3914849" y="3233308"/>
                  <a:pt x="3872753" y="3227294"/>
                </a:cubicBezTo>
                <a:cubicBezTo>
                  <a:pt x="3819621" y="3219704"/>
                  <a:pt x="3763823" y="3213509"/>
                  <a:pt x="3711388" y="3200400"/>
                </a:cubicBezTo>
                <a:cubicBezTo>
                  <a:pt x="3662471" y="3188171"/>
                  <a:pt x="3663811" y="3176115"/>
                  <a:pt x="3603811" y="3173506"/>
                </a:cubicBezTo>
                <a:cubicBezTo>
                  <a:pt x="3420154" y="3165521"/>
                  <a:pt x="3236258" y="3164541"/>
                  <a:pt x="3052482" y="3160059"/>
                </a:cubicBezTo>
                <a:cubicBezTo>
                  <a:pt x="3039035" y="3151094"/>
                  <a:pt x="3026596" y="3140393"/>
                  <a:pt x="3012141" y="3133165"/>
                </a:cubicBezTo>
                <a:cubicBezTo>
                  <a:pt x="2984574" y="3119382"/>
                  <a:pt x="2930137" y="3111386"/>
                  <a:pt x="2904564" y="3106271"/>
                </a:cubicBezTo>
                <a:cubicBezTo>
                  <a:pt x="2886635" y="3097306"/>
                  <a:pt x="2870377" y="3083577"/>
                  <a:pt x="2850776" y="3079377"/>
                </a:cubicBezTo>
                <a:cubicBezTo>
                  <a:pt x="2559590" y="3016980"/>
                  <a:pt x="2803916" y="3095135"/>
                  <a:pt x="2675964" y="3052482"/>
                </a:cubicBezTo>
                <a:cubicBezTo>
                  <a:pt x="2622176" y="3056965"/>
                  <a:pt x="2568101" y="3058796"/>
                  <a:pt x="2514600" y="3065930"/>
                </a:cubicBezTo>
                <a:cubicBezTo>
                  <a:pt x="2500550" y="3067803"/>
                  <a:pt x="2488241" y="3077047"/>
                  <a:pt x="2474259" y="3079377"/>
                </a:cubicBezTo>
                <a:cubicBezTo>
                  <a:pt x="2434222" y="3086050"/>
                  <a:pt x="2393417" y="3087084"/>
                  <a:pt x="2353235" y="3092824"/>
                </a:cubicBezTo>
                <a:cubicBezTo>
                  <a:pt x="2330609" y="3096056"/>
                  <a:pt x="2308412" y="3101789"/>
                  <a:pt x="2286000" y="3106271"/>
                </a:cubicBezTo>
                <a:cubicBezTo>
                  <a:pt x="2149213" y="3243058"/>
                  <a:pt x="2273918" y="3136726"/>
                  <a:pt x="1842247" y="3160059"/>
                </a:cubicBezTo>
                <a:cubicBezTo>
                  <a:pt x="1767564" y="3164096"/>
                  <a:pt x="1665761" y="3191993"/>
                  <a:pt x="1600200" y="3213847"/>
                </a:cubicBezTo>
                <a:cubicBezTo>
                  <a:pt x="1433182" y="3269519"/>
                  <a:pt x="1671859" y="3215651"/>
                  <a:pt x="1479176" y="3254188"/>
                </a:cubicBezTo>
                <a:cubicBezTo>
                  <a:pt x="1380564" y="3245223"/>
                  <a:pt x="1281707" y="3238644"/>
                  <a:pt x="1183341" y="3227294"/>
                </a:cubicBezTo>
                <a:cubicBezTo>
                  <a:pt x="1164982" y="3225176"/>
                  <a:pt x="1146857" y="3220336"/>
                  <a:pt x="1129553" y="3213847"/>
                </a:cubicBezTo>
                <a:cubicBezTo>
                  <a:pt x="1110783" y="3206808"/>
                  <a:pt x="1093694" y="3195918"/>
                  <a:pt x="1075764" y="3186953"/>
                </a:cubicBezTo>
                <a:cubicBezTo>
                  <a:pt x="1054731" y="3144888"/>
                  <a:pt x="1049416" y="3120082"/>
                  <a:pt x="1008529" y="3092824"/>
                </a:cubicBezTo>
                <a:cubicBezTo>
                  <a:pt x="996735" y="3084961"/>
                  <a:pt x="981635" y="3083859"/>
                  <a:pt x="968188" y="3079377"/>
                </a:cubicBezTo>
                <a:cubicBezTo>
                  <a:pt x="963706" y="3065930"/>
                  <a:pt x="966275" y="3047274"/>
                  <a:pt x="954741" y="3039035"/>
                </a:cubicBezTo>
                <a:cubicBezTo>
                  <a:pt x="931673" y="3022557"/>
                  <a:pt x="900953" y="3021106"/>
                  <a:pt x="874059" y="3012141"/>
                </a:cubicBezTo>
                <a:cubicBezTo>
                  <a:pt x="769934" y="2977433"/>
                  <a:pt x="847884" y="2998694"/>
                  <a:pt x="632011" y="2998694"/>
                </a:cubicBezTo>
              </a:path>
            </a:pathLst>
          </a:cu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u="sng" smtClean="0">
                <a:solidFill>
                  <a:srgbClr val="F3591B"/>
                </a:solidFill>
                <a:latin typeface="Comic Sans MS" pitchFamily="66" charset="0"/>
              </a:rPr>
              <a:t>Считаем устно: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785786" y="1428736"/>
            <a:ext cx="7696200" cy="4724400"/>
            <a:chOff x="480" y="960"/>
            <a:chExt cx="4848" cy="2976"/>
          </a:xfrm>
        </p:grpSpPr>
        <p:sp>
          <p:nvSpPr>
            <p:cNvPr id="1038" name="Oval 15"/>
            <p:cNvSpPr>
              <a:spLocks noChangeArrowheads="1"/>
            </p:cNvSpPr>
            <p:nvPr/>
          </p:nvSpPr>
          <p:spPr bwMode="auto">
            <a:xfrm>
              <a:off x="480" y="1008"/>
              <a:ext cx="816" cy="124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9" name="Oval 18"/>
            <p:cNvSpPr>
              <a:spLocks noChangeArrowheads="1"/>
            </p:cNvSpPr>
            <p:nvPr/>
          </p:nvSpPr>
          <p:spPr bwMode="auto">
            <a:xfrm>
              <a:off x="3552" y="960"/>
              <a:ext cx="960" cy="115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0" name="Oval 20"/>
            <p:cNvSpPr>
              <a:spLocks noChangeArrowheads="1"/>
            </p:cNvSpPr>
            <p:nvPr/>
          </p:nvSpPr>
          <p:spPr bwMode="auto">
            <a:xfrm>
              <a:off x="720" y="2688"/>
              <a:ext cx="960" cy="110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Oval 21"/>
            <p:cNvSpPr>
              <a:spLocks noChangeArrowheads="1"/>
            </p:cNvSpPr>
            <p:nvPr/>
          </p:nvSpPr>
          <p:spPr bwMode="auto">
            <a:xfrm>
              <a:off x="2592" y="1008"/>
              <a:ext cx="768" cy="11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Oval 27"/>
            <p:cNvSpPr>
              <a:spLocks noChangeArrowheads="1"/>
            </p:cNvSpPr>
            <p:nvPr/>
          </p:nvSpPr>
          <p:spPr bwMode="auto">
            <a:xfrm>
              <a:off x="3264" y="2256"/>
              <a:ext cx="912" cy="134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Oval 28"/>
            <p:cNvSpPr>
              <a:spLocks noChangeArrowheads="1"/>
            </p:cNvSpPr>
            <p:nvPr/>
          </p:nvSpPr>
          <p:spPr bwMode="auto">
            <a:xfrm>
              <a:off x="1632" y="1440"/>
              <a:ext cx="816" cy="13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Oval 29"/>
            <p:cNvSpPr>
              <a:spLocks noChangeArrowheads="1"/>
            </p:cNvSpPr>
            <p:nvPr/>
          </p:nvSpPr>
          <p:spPr bwMode="auto">
            <a:xfrm>
              <a:off x="2304" y="2880"/>
              <a:ext cx="768" cy="105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Oval 31"/>
            <p:cNvSpPr>
              <a:spLocks noChangeArrowheads="1"/>
            </p:cNvSpPr>
            <p:nvPr/>
          </p:nvSpPr>
          <p:spPr bwMode="auto">
            <a:xfrm>
              <a:off x="4512" y="1728"/>
              <a:ext cx="816" cy="1200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59" name="WordArt 35"/>
          <p:cNvSpPr>
            <a:spLocks noChangeArrowheads="1" noChangeShapeType="1" noTextEdit="1"/>
          </p:cNvSpPr>
          <p:nvPr/>
        </p:nvSpPr>
        <p:spPr bwMode="auto">
          <a:xfrm>
            <a:off x="1066800" y="2133600"/>
            <a:ext cx="609600" cy="685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12+7</a:t>
            </a:r>
            <a:endParaRPr lang="ru-RU" sz="3600" kern="10" dirty="0">
              <a:ln w="9525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60" name="WordArt 36"/>
          <p:cNvSpPr>
            <a:spLocks noChangeArrowheads="1" noChangeShapeType="1" noTextEdit="1"/>
          </p:cNvSpPr>
          <p:nvPr/>
        </p:nvSpPr>
        <p:spPr bwMode="auto">
          <a:xfrm>
            <a:off x="5562600" y="4267200"/>
            <a:ext cx="685800" cy="7620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13+6</a:t>
            </a:r>
            <a:endParaRPr lang="ru-RU" sz="3600" kern="10" dirty="0">
              <a:ln w="9525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61" name="WordArt 37"/>
          <p:cNvSpPr>
            <a:spLocks noChangeArrowheads="1" noChangeShapeType="1" noTextEdit="1"/>
          </p:cNvSpPr>
          <p:nvPr/>
        </p:nvSpPr>
        <p:spPr bwMode="auto">
          <a:xfrm>
            <a:off x="4343400" y="2133600"/>
            <a:ext cx="762000" cy="685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20-6</a:t>
            </a:r>
            <a:endParaRPr lang="ru-RU" sz="3600" kern="10" dirty="0">
              <a:ln w="9525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62" name="WordArt 38"/>
          <p:cNvSpPr>
            <a:spLocks noChangeArrowheads="1" noChangeShapeType="1" noTextEdit="1"/>
          </p:cNvSpPr>
          <p:nvPr/>
        </p:nvSpPr>
        <p:spPr bwMode="auto">
          <a:xfrm>
            <a:off x="3886200" y="5105400"/>
            <a:ext cx="838200" cy="6096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7+10</a:t>
            </a:r>
            <a:endParaRPr lang="ru-RU" sz="3600" kern="10" dirty="0">
              <a:ln w="9525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63" name="WordArt 39"/>
          <p:cNvSpPr>
            <a:spLocks noChangeArrowheads="1" noChangeShapeType="1" noTextEdit="1"/>
          </p:cNvSpPr>
          <p:nvPr/>
        </p:nvSpPr>
        <p:spPr bwMode="auto">
          <a:xfrm>
            <a:off x="1600200" y="4648200"/>
            <a:ext cx="609600" cy="8382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12+8</a:t>
            </a:r>
            <a:endParaRPr lang="ru-RU" sz="3600" kern="10" dirty="0">
              <a:ln w="9525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64" name="WordArt 40"/>
          <p:cNvSpPr>
            <a:spLocks noChangeArrowheads="1" noChangeShapeType="1" noTextEdit="1"/>
          </p:cNvSpPr>
          <p:nvPr/>
        </p:nvSpPr>
        <p:spPr bwMode="auto">
          <a:xfrm>
            <a:off x="6019800" y="1981200"/>
            <a:ext cx="685800" cy="874713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13-1</a:t>
            </a:r>
            <a:endParaRPr lang="ru-RU" sz="3600" kern="10" dirty="0">
              <a:ln w="9525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65" name="WordArt 41"/>
          <p:cNvSpPr>
            <a:spLocks noChangeArrowheads="1" noChangeShapeType="1" noTextEdit="1"/>
          </p:cNvSpPr>
          <p:nvPr/>
        </p:nvSpPr>
        <p:spPr bwMode="auto">
          <a:xfrm>
            <a:off x="2819400" y="2971800"/>
            <a:ext cx="762000" cy="7620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19-7</a:t>
            </a:r>
            <a:endParaRPr lang="ru-RU" sz="3600" kern="10" dirty="0">
              <a:ln w="9525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66" name="WordArt 42"/>
          <p:cNvSpPr>
            <a:spLocks noChangeArrowheads="1" noChangeShapeType="1" noTextEdit="1"/>
          </p:cNvSpPr>
          <p:nvPr/>
        </p:nvSpPr>
        <p:spPr bwMode="auto">
          <a:xfrm>
            <a:off x="7353300" y="3162300"/>
            <a:ext cx="914400" cy="9906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20-15</a:t>
            </a:r>
            <a:endParaRPr lang="ru-RU" sz="3600" kern="10" dirty="0">
              <a:ln w="9525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1026" name="Object 47"/>
          <p:cNvGraphicFramePr>
            <a:graphicFrameLocks noChangeAspect="1"/>
          </p:cNvGraphicFramePr>
          <p:nvPr/>
        </p:nvGraphicFramePr>
        <p:xfrm>
          <a:off x="7315200" y="228600"/>
          <a:ext cx="1585913" cy="2209800"/>
        </p:xfrm>
        <a:graphic>
          <a:graphicData uri="http://schemas.openxmlformats.org/presentationml/2006/ole">
            <p:oleObj spid="_x0000_s1026" name="Точечный рисунок" r:id="rId3" imgW="1695687" imgH="2362530" progId="PBrush">
              <p:embed/>
            </p:oleObj>
          </a:graphicData>
        </a:graphic>
      </p:graphicFrame>
      <p:sp>
        <p:nvSpPr>
          <p:cNvPr id="1073" name="WordArt 49"/>
          <p:cNvSpPr>
            <a:spLocks noChangeArrowheads="1" noChangeShapeType="1" noTextEdit="1"/>
          </p:cNvSpPr>
          <p:nvPr/>
        </p:nvSpPr>
        <p:spPr bwMode="auto">
          <a:xfrm>
            <a:off x="2571736" y="2928934"/>
            <a:ext cx="4210050" cy="31813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Ура!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9" grpId="0" animBg="1"/>
      <p:bldP spid="1060" grpId="0" animBg="1"/>
      <p:bldP spid="1061" grpId="0" animBg="1"/>
      <p:bldP spid="1062" grpId="0" animBg="1"/>
      <p:bldP spid="1063" grpId="0" animBg="1"/>
      <p:bldP spid="1064" grpId="0" animBg="1"/>
      <p:bldP spid="1065" grpId="0" animBg="1"/>
      <p:bldP spid="1066" grpId="0" animBg="1"/>
      <p:bldP spid="10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dirty="0" smtClean="0">
                <a:solidFill>
                  <a:schemeClr val="hlink"/>
                </a:solidFill>
                <a:latin typeface="Comic Sans MS" pitchFamily="66" charset="0"/>
              </a:rPr>
              <a:t>З а </a:t>
            </a:r>
            <a:r>
              <a:rPr lang="ru-RU" sz="4800" dirty="0" err="1" smtClean="0">
                <a:solidFill>
                  <a:schemeClr val="hlink"/>
                </a:solidFill>
                <a:latin typeface="Comic Sans MS" pitchFamily="66" charset="0"/>
              </a:rPr>
              <a:t>д</a:t>
            </a:r>
            <a:r>
              <a:rPr lang="ru-RU" sz="4800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ru-RU" sz="4800" dirty="0" err="1" smtClean="0">
                <a:solidFill>
                  <a:schemeClr val="hlink"/>
                </a:solidFill>
                <a:latin typeface="Comic Sans MS" pitchFamily="66" charset="0"/>
              </a:rPr>
              <a:t>а</a:t>
            </a:r>
            <a:r>
              <a:rPr lang="ru-RU" sz="4800" dirty="0" smtClean="0">
                <a:solidFill>
                  <a:schemeClr val="hlink"/>
                </a:solidFill>
                <a:latin typeface="Comic Sans MS" pitchFamily="66" charset="0"/>
              </a:rPr>
              <a:t> ч а :</a:t>
            </a:r>
          </a:p>
        </p:txBody>
      </p:sp>
      <p:pic>
        <p:nvPicPr>
          <p:cNvPr id="16393" name="Picture 9" descr="s1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929454" y="285728"/>
            <a:ext cx="195421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4" name="WordArt 10"/>
          <p:cNvSpPr>
            <a:spLocks noChangeArrowheads="1" noChangeShapeType="1" noTextEdit="1"/>
          </p:cNvSpPr>
          <p:nvPr/>
        </p:nvSpPr>
        <p:spPr bwMode="auto">
          <a:xfrm rot="-487104">
            <a:off x="5475303" y="3636178"/>
            <a:ext cx="3016258" cy="1157280"/>
          </a:xfrm>
          <a:prstGeom prst="rect">
            <a:avLst/>
          </a:prstGeom>
        </p:spPr>
        <p:txBody>
          <a:bodyPr wrap="none" fromWordArt="1">
            <a:prstTxWarp prst="textCascadeDown">
              <a:avLst>
                <a:gd name="adj" fmla="val 44444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miter lim="800000"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Справились!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1385902"/>
            <a:ext cx="7772400" cy="4114800"/>
          </a:xfrm>
        </p:spPr>
        <p:txBody>
          <a:bodyPr/>
          <a:lstStyle/>
          <a:p>
            <a:r>
              <a:rPr lang="ru-RU" dirty="0" smtClean="0"/>
              <a:t>Строители построили 11 кирпичных домов, а деревянных на 9 меньше. Сколько всего домов построили строители?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?  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47546" y="4429132"/>
            <a:ext cx="1405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Дерев.-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759807" y="3857628"/>
            <a:ext cx="1026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11 д.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66783" y="3834474"/>
            <a:ext cx="1214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/>
              <a:t>Кирп</a:t>
            </a:r>
            <a:r>
              <a:rPr lang="ru-RU" sz="2800" dirty="0" smtClean="0"/>
              <a:t>.-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32861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1.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785918" y="4477416"/>
            <a:ext cx="2066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?, на 9 д. </a:t>
            </a:r>
            <a:r>
              <a:rPr lang="ru-RU" sz="2800" u="sng" dirty="0" smtClean="0"/>
              <a:t>м</a:t>
            </a:r>
            <a:endParaRPr lang="ru-RU" sz="2800" u="sng" dirty="0"/>
          </a:p>
        </p:txBody>
      </p:sp>
      <p:sp>
        <p:nvSpPr>
          <p:cNvPr id="13" name="Правая фигурная скобка 12"/>
          <p:cNvSpPr/>
          <p:nvPr/>
        </p:nvSpPr>
        <p:spPr bwMode="auto">
          <a:xfrm>
            <a:off x="4357686" y="3857628"/>
            <a:ext cx="428628" cy="1000132"/>
          </a:xfrm>
          <a:prstGeom prst="rightBrace">
            <a:avLst/>
          </a:prstGeom>
          <a:ln>
            <a:solidFill>
              <a:srgbClr val="00FF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 rot="10800000">
            <a:off x="3428992" y="4071942"/>
            <a:ext cx="785818" cy="1588"/>
          </a:xfrm>
          <a:prstGeom prst="straightConnector1">
            <a:avLst/>
          </a:prstGeom>
          <a:ln>
            <a:solidFill>
              <a:srgbClr val="00FF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 bwMode="auto">
          <a:xfrm rot="5400000">
            <a:off x="3821901" y="4464851"/>
            <a:ext cx="785818" cy="1588"/>
          </a:xfrm>
          <a:prstGeom prst="line">
            <a:avLst/>
          </a:prstGeom>
          <a:ln>
            <a:solidFill>
              <a:srgbClr val="00FF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2910" y="5120358"/>
            <a:ext cx="630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1) </a:t>
            </a:r>
            <a:endParaRPr lang="ru-RU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1142976" y="5120358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11-9=</a:t>
            </a:r>
            <a:endParaRPr lang="ru-RU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2120066" y="5120358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2357422" y="5072074"/>
            <a:ext cx="3087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(д.) -деревянных.</a:t>
            </a:r>
            <a:endParaRPr lang="ru-RU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71472" y="5691862"/>
            <a:ext cx="1478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2) 11+2</a:t>
            </a:r>
            <a:endParaRPr lang="ru-RU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1928794" y="5691862"/>
            <a:ext cx="1741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= 13 (д.) </a:t>
            </a:r>
            <a:endParaRPr lang="ru-RU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500034" y="6263366"/>
            <a:ext cx="1390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Ответ: </a:t>
            </a:r>
            <a:endParaRPr lang="ru-RU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1714480" y="6263366"/>
            <a:ext cx="6556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всего 13  домов построили строители.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1"/>
      <p:bldP spid="6" grpId="0" build="p"/>
      <p:bldP spid="7" grpId="0"/>
      <p:bldP spid="8" grpId="0"/>
      <p:bldP spid="9" grpId="0"/>
      <p:bldP spid="11" grpId="0"/>
      <p:bldP spid="12" grpId="0"/>
      <p:bldP spid="13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600" b="1" smtClean="0"/>
              <a:t>Физминутка.</a:t>
            </a: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928688" y="1928813"/>
            <a:ext cx="7048500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Серый зайка умывается,</a:t>
            </a:r>
          </a:p>
          <a:p>
            <a:r>
              <a:rPr lang="ru-RU" sz="4000" b="1">
                <a:latin typeface="Times New Roman" pitchFamily="18" charset="0"/>
              </a:rPr>
              <a:t>Видно, в гости он собирается.</a:t>
            </a:r>
          </a:p>
          <a:p>
            <a:r>
              <a:rPr lang="ru-RU" sz="4000" b="1">
                <a:latin typeface="Times New Roman" pitchFamily="18" charset="0"/>
              </a:rPr>
              <a:t>Вымыл ушки,</a:t>
            </a:r>
          </a:p>
          <a:p>
            <a:r>
              <a:rPr lang="ru-RU" sz="4000" b="1">
                <a:latin typeface="Times New Roman" pitchFamily="18" charset="0"/>
              </a:rPr>
              <a:t>Вымыл носик,</a:t>
            </a:r>
          </a:p>
          <a:p>
            <a:r>
              <a:rPr lang="ru-RU" sz="4000" b="1">
                <a:latin typeface="Times New Roman" pitchFamily="18" charset="0"/>
              </a:rPr>
              <a:t>Вымыл глазки,</a:t>
            </a:r>
          </a:p>
          <a:p>
            <a:r>
              <a:rPr lang="ru-RU" sz="4000" b="1">
                <a:latin typeface="Times New Roman" pitchFamily="18" charset="0"/>
              </a:rPr>
              <a:t>Вымыл хвостик.</a:t>
            </a:r>
          </a:p>
          <a:p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184"/>
          </a:xfrm>
        </p:spPr>
        <p:txBody>
          <a:bodyPr/>
          <a:lstStyle/>
          <a:p>
            <a:pPr eaLnBrk="1" hangingPunct="1"/>
            <a:r>
              <a:rPr lang="ru-RU" u="sng" dirty="0" smtClean="0">
                <a:solidFill>
                  <a:srgbClr val="FF9900"/>
                </a:solidFill>
                <a:latin typeface="Comic Sans MS" pitchFamily="66" charset="0"/>
              </a:rPr>
              <a:t>Числовые выражения: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71472" y="1905000"/>
            <a:ext cx="3390928" cy="1981200"/>
          </a:xfrm>
        </p:spPr>
        <p:txBody>
          <a:bodyPr/>
          <a:lstStyle/>
          <a:p>
            <a:pPr eaLnBrk="1" hangingPunct="1"/>
            <a:r>
              <a:rPr lang="ru-RU" b="1" dirty="0" smtClean="0"/>
              <a:t>(14 + 6) - 15 = </a:t>
            </a:r>
            <a:endParaRPr lang="ru-RU" b="1" dirty="0" smtClean="0">
              <a:solidFill>
                <a:srgbClr val="F3591B"/>
              </a:solidFill>
            </a:endParaRPr>
          </a:p>
          <a:p>
            <a:pPr eaLnBrk="1" hangingPunct="1"/>
            <a:endParaRPr lang="ru-RU" b="1" dirty="0" smtClean="0">
              <a:solidFill>
                <a:srgbClr val="F3591B"/>
              </a:solidFill>
            </a:endParaRPr>
          </a:p>
          <a:p>
            <a:pPr eaLnBrk="1" hangingPunct="1"/>
            <a:r>
              <a:rPr lang="ru-RU" b="1" dirty="0" smtClean="0"/>
              <a:t>(17 – 15 ) +8 =</a:t>
            </a:r>
            <a:endParaRPr lang="ru-RU" b="1" dirty="0" smtClean="0">
              <a:solidFill>
                <a:schemeClr val="hlink"/>
              </a:solidFill>
            </a:endParaRPr>
          </a:p>
        </p:txBody>
      </p:sp>
      <p:sp>
        <p:nvSpPr>
          <p:cNvPr id="2150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905000"/>
            <a:ext cx="3200400" cy="1905000"/>
          </a:xfrm>
        </p:spPr>
        <p:txBody>
          <a:bodyPr/>
          <a:lstStyle/>
          <a:p>
            <a:pPr eaLnBrk="1" hangingPunct="1"/>
            <a:r>
              <a:rPr lang="ru-RU" b="1" dirty="0" smtClean="0"/>
              <a:t>(15 –7) + 4 =</a:t>
            </a:r>
            <a:endParaRPr lang="ru-RU" b="1" dirty="0" smtClean="0">
              <a:solidFill>
                <a:srgbClr val="F3591B"/>
              </a:solidFill>
            </a:endParaRPr>
          </a:p>
          <a:p>
            <a:pPr eaLnBrk="1" hangingPunct="1"/>
            <a:endParaRPr lang="ru-RU" b="1" dirty="0" smtClean="0">
              <a:solidFill>
                <a:srgbClr val="F3591B"/>
              </a:solidFill>
            </a:endParaRPr>
          </a:p>
          <a:p>
            <a:pPr eaLnBrk="1" hangingPunct="1"/>
            <a:r>
              <a:rPr lang="ru-RU" b="1" dirty="0" smtClean="0"/>
              <a:t>12 – (1+ 2 ) = </a:t>
            </a:r>
            <a:endParaRPr lang="ru-RU" b="1" dirty="0" smtClean="0">
              <a:solidFill>
                <a:srgbClr val="41AA3E"/>
              </a:solidFill>
            </a:endParaRPr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3505200" y="3581400"/>
          <a:ext cx="1981200" cy="1981200"/>
        </p:xfrm>
        <a:graphic>
          <a:graphicData uri="http://schemas.openxmlformats.org/presentationml/2006/ole">
            <p:oleObj spid="_x0000_s2050" name="Точечный рисунок" r:id="rId3" imgW="1980952" imgH="1980952" progId="PBrush">
              <p:embed/>
            </p:oleObj>
          </a:graphicData>
        </a:graphic>
      </p:graphicFrame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886200" y="19050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0" dirty="0" smtClean="0">
                <a:solidFill>
                  <a:srgbClr val="F3591B"/>
                </a:solidFill>
              </a:rPr>
              <a:t>5</a:t>
            </a:r>
            <a:endParaRPr lang="ru-RU" sz="2800" b="1" i="0" dirty="0">
              <a:solidFill>
                <a:srgbClr val="F3591B"/>
              </a:solidFill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7848600" y="1905000"/>
            <a:ext cx="6524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0" dirty="0" smtClean="0">
                <a:solidFill>
                  <a:srgbClr val="F3591B"/>
                </a:solidFill>
              </a:rPr>
              <a:t>12</a:t>
            </a:r>
            <a:endParaRPr lang="ru-RU" sz="2800" b="1" i="0" dirty="0">
              <a:solidFill>
                <a:srgbClr val="F3591B"/>
              </a:solidFill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886200" y="29337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0" dirty="0" smtClean="0">
                <a:solidFill>
                  <a:srgbClr val="6BCF63"/>
                </a:solidFill>
              </a:rPr>
              <a:t>10</a:t>
            </a:r>
            <a:endParaRPr lang="ru-RU" sz="2800" b="1" i="0" dirty="0">
              <a:solidFill>
                <a:srgbClr val="6BCF63"/>
              </a:solidFill>
            </a:endParaRP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7823200" y="29337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0" dirty="0" smtClean="0">
                <a:solidFill>
                  <a:srgbClr val="6BCF63"/>
                </a:solidFill>
              </a:rPr>
              <a:t>9</a:t>
            </a:r>
            <a:endParaRPr lang="ru-RU" sz="2800" b="1" i="0" dirty="0">
              <a:solidFill>
                <a:srgbClr val="6BCF63"/>
              </a:solidFill>
            </a:endParaRPr>
          </a:p>
        </p:txBody>
      </p:sp>
      <p:sp>
        <p:nvSpPr>
          <p:cNvPr id="21516" name="WordArt 12"/>
          <p:cNvSpPr>
            <a:spLocks noChangeArrowheads="1" noChangeShapeType="1" noTextEdit="1"/>
          </p:cNvSpPr>
          <p:nvPr/>
        </p:nvSpPr>
        <p:spPr bwMode="auto">
          <a:xfrm>
            <a:off x="762000" y="5638800"/>
            <a:ext cx="762000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 dirty="0">
                <a:ln w="12700">
                  <a:solidFill>
                    <a:srgbClr val="000099"/>
                  </a:solidFill>
                  <a:miter lim="800000"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У нас всё получилось!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472" y="1405582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autoUpdateAnimBg="0"/>
      <p:bldP spid="21508" grpId="0" autoUpdateAnimBg="0"/>
      <p:bldP spid="21512" grpId="0" autoUpdateAnimBg="0"/>
      <p:bldP spid="21513" grpId="0" autoUpdateAnimBg="0"/>
      <p:bldP spid="21514" grpId="0" autoUpdateAnimBg="0"/>
      <p:bldP spid="21515" grpId="0" autoUpdateAnimBg="0"/>
      <p:bldP spid="21516" grpId="0" animBg="1"/>
    </p:bldLst>
  </p:timing>
</p:sld>
</file>

<file path=ppt/theme/theme1.xml><?xml version="1.0" encoding="utf-8"?>
<a:theme xmlns:a="http://schemas.openxmlformats.org/drawingml/2006/main" name="матем">
  <a:themeElements>
    <a:clrScheme name="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</Template>
  <TotalTime>364</TotalTime>
  <Words>311</Words>
  <Application>Microsoft Office PowerPoint</Application>
  <PresentationFormat>Экран (4:3)</PresentationFormat>
  <Paragraphs>106</Paragraphs>
  <Slides>12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матем</vt:lpstr>
      <vt:lpstr>Точечный рисунок</vt:lpstr>
      <vt:lpstr>.</vt:lpstr>
      <vt:lpstr>                  23 мая. </vt:lpstr>
      <vt:lpstr>Слайд 3</vt:lpstr>
      <vt:lpstr>Считаем устно:</vt:lpstr>
      <vt:lpstr>ЦЕПОЧКА</vt:lpstr>
      <vt:lpstr>Считаем устно:</vt:lpstr>
      <vt:lpstr>З а д а ч а :</vt:lpstr>
      <vt:lpstr>Физминутка.</vt:lpstr>
      <vt:lpstr>Числовые выражения:</vt:lpstr>
      <vt:lpstr>Числовые выражения:</vt:lpstr>
      <vt:lpstr>  3.</vt:lpstr>
      <vt:lpstr>Слайд 12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1</dc:creator>
  <cp:lastModifiedBy>User</cp:lastModifiedBy>
  <cp:revision>37</cp:revision>
  <dcterms:created xsi:type="dcterms:W3CDTF">2009-10-28T05:37:14Z</dcterms:created>
  <dcterms:modified xsi:type="dcterms:W3CDTF">2012-03-20T06:18:58Z</dcterms:modified>
</cp:coreProperties>
</file>