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sldIdLst>
    <p:sldId id="256" r:id="rId2"/>
    <p:sldId id="257" r:id="rId3"/>
    <p:sldId id="280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4" r:id="rId13"/>
    <p:sldId id="267" r:id="rId14"/>
    <p:sldId id="281" r:id="rId15"/>
    <p:sldId id="277" r:id="rId16"/>
    <p:sldId id="278" r:id="rId17"/>
    <p:sldId id="279" r:id="rId18"/>
    <p:sldId id="282" r:id="rId19"/>
    <p:sldId id="283" r:id="rId20"/>
    <p:sldId id="284" r:id="rId21"/>
    <p:sldId id="28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00CC"/>
    <a:srgbClr val="008000"/>
    <a:srgbClr val="FFCCFF"/>
    <a:srgbClr val="FFFFCC"/>
    <a:srgbClr val="FF3300"/>
    <a:srgbClr val="CC9900"/>
    <a:srgbClr val="99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7" autoAdjust="0"/>
    <p:restoredTop sz="94660"/>
  </p:normalViewPr>
  <p:slideViewPr>
    <p:cSldViewPr>
      <p:cViewPr varScale="1">
        <p:scale>
          <a:sx n="84" d="100"/>
          <a:sy n="84" d="100"/>
        </p:scale>
        <p:origin x="-93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E8E8F26-32B1-4558-B837-EDA53C87721E}" type="datetimeFigureOut">
              <a:rPr lang="ru-RU"/>
              <a:pPr>
                <a:defRPr/>
              </a:pPr>
              <a:t>18.03.2012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C252C6C-8DCC-4C06-998E-4D307DB66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E4BD06-E95F-423D-8D32-7A4C8C21C9CD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EC487-A6F9-498A-B650-89558013A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D1153-7555-401F-949D-11D090673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E7932-A0CB-4C77-8504-506003ACC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DDBEA-9A70-4672-ADB3-FB3159D97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9236A-AB6F-4FC7-83F6-3462034BE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FF188-F86A-49DC-A30C-6F759BC39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3F60F-E54F-4DBE-A408-86E32B5E77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B229F-027D-48B9-BB9B-A009F36B4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1A43E-8CB7-4854-8D01-A42E6ED53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5414B-773C-49D0-A192-F6B09E937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A1A6A-C72F-4DF1-AAA5-E10FF4D27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FFA090EA-A6BC-4DC3-B1F8-DF29A77B0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539750" y="765175"/>
            <a:ext cx="8208963" cy="1871663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Урок математики</a:t>
            </a:r>
            <a:b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2 класс</a:t>
            </a:r>
            <a:r>
              <a:rPr lang="ru-RU" sz="7200" b="1" dirty="0" smtClean="0">
                <a:latin typeface="Times New Roman" pitchFamily="18" charset="0"/>
              </a:rPr>
              <a:t/>
            </a:r>
            <a:br>
              <a:rPr lang="ru-RU" sz="7200" b="1" dirty="0" smtClean="0">
                <a:latin typeface="Times New Roman" pitchFamily="18" charset="0"/>
              </a:rPr>
            </a:br>
            <a:endParaRPr lang="ru-RU" sz="2400" b="1" dirty="0" smtClean="0"/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4356100" y="4076700"/>
            <a:ext cx="45370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Автор: Тимофеева Г.Н.</a:t>
            </a:r>
            <a:br>
              <a:rPr 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  <a:br>
              <a:rPr 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ГБОУ гимназия № 1274</a:t>
            </a:r>
            <a:br>
              <a:rPr 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Москва</a:t>
            </a:r>
          </a:p>
        </p:txBody>
      </p:sp>
      <p:pic>
        <p:nvPicPr>
          <p:cNvPr id="2052" name="Picture 5" descr="C:\Users\ASUS\Desktop\08_Mat. Peters11_2 kl_1_FG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714625"/>
            <a:ext cx="2214563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468313" y="188913"/>
            <a:ext cx="8280400" cy="1800225"/>
          </a:xfrm>
          <a:prstGeom prst="horizontalScroll">
            <a:avLst>
              <a:gd name="adj" fmla="val 1250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latin typeface="Times New Roman" pitchFamily="18" charset="0"/>
              </a:rPr>
              <a:t>  </a:t>
            </a:r>
          </a:p>
          <a:p>
            <a:pPr algn="ctr"/>
            <a:r>
              <a:rPr lang="ru-RU" sz="3600" b="1">
                <a:latin typeface="Times New Roman" pitchFamily="18" charset="0"/>
              </a:rPr>
              <a:t>№3, стр. 51. </a:t>
            </a:r>
          </a:p>
          <a:p>
            <a:pPr algn="ctr"/>
            <a:endParaRPr lang="ru-RU" sz="3600" b="1">
              <a:latin typeface="Times New Roman" pitchFamily="18" charset="0"/>
            </a:endParaRPr>
          </a:p>
          <a:p>
            <a:pPr algn="ctr"/>
            <a:endParaRPr lang="ru-RU" sz="3600" b="1">
              <a:latin typeface="Times New Roman" pitchFamily="18" charset="0"/>
            </a:endParaRP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468313" y="188913"/>
            <a:ext cx="8280400" cy="1800225"/>
          </a:xfrm>
          <a:prstGeom prst="horizontalScroll">
            <a:avLst>
              <a:gd name="adj" fmla="val 1250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latin typeface="Times New Roman" pitchFamily="18" charset="0"/>
              </a:rPr>
              <a:t>  </a:t>
            </a:r>
          </a:p>
          <a:p>
            <a:pPr algn="ctr"/>
            <a:r>
              <a:rPr lang="ru-RU" sz="3600" b="1">
                <a:latin typeface="Times New Roman" pitchFamily="18" charset="0"/>
              </a:rPr>
              <a:t>Сколько квадратов на рисунке?</a:t>
            </a:r>
          </a:p>
          <a:p>
            <a:pPr algn="ctr"/>
            <a:r>
              <a:rPr lang="ru-RU" sz="3600" b="1">
                <a:latin typeface="Times New Roman" pitchFamily="18" charset="0"/>
              </a:rPr>
              <a:t>Назовите их.</a:t>
            </a:r>
          </a:p>
          <a:p>
            <a:pPr algn="ctr"/>
            <a:endParaRPr lang="ru-RU" sz="3600" b="1">
              <a:latin typeface="Times New Roman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411413" y="3141663"/>
            <a:ext cx="4248150" cy="1439862"/>
            <a:chOff x="1156" y="1797"/>
            <a:chExt cx="3765" cy="1270"/>
          </a:xfrm>
        </p:grpSpPr>
        <p:sp>
          <p:nvSpPr>
            <p:cNvPr id="11281" name="Rectangle 6"/>
            <p:cNvSpPr>
              <a:spLocks noChangeArrowheads="1"/>
            </p:cNvSpPr>
            <p:nvPr/>
          </p:nvSpPr>
          <p:spPr bwMode="auto">
            <a:xfrm>
              <a:off x="1156" y="1797"/>
              <a:ext cx="1316" cy="1270"/>
            </a:xfrm>
            <a:prstGeom prst="rect">
              <a:avLst/>
            </a:prstGeom>
            <a:solidFill>
              <a:srgbClr val="00CC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2" name="Rectangle 7"/>
            <p:cNvSpPr>
              <a:spLocks noChangeArrowheads="1"/>
            </p:cNvSpPr>
            <p:nvPr/>
          </p:nvSpPr>
          <p:spPr bwMode="auto">
            <a:xfrm>
              <a:off x="2472" y="1797"/>
              <a:ext cx="2449" cy="1270"/>
            </a:xfrm>
            <a:prstGeom prst="rect">
              <a:avLst/>
            </a:prstGeom>
            <a:solidFill>
              <a:srgbClr val="00CC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1908175" y="333375"/>
            <a:ext cx="503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Times New Roman" pitchFamily="18" charset="0"/>
              </a:rPr>
              <a:t>A</a:t>
            </a:r>
            <a:endParaRPr lang="ru-RU" sz="4000" b="1">
              <a:latin typeface="Times New Roman" pitchFamily="18" charset="0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3924300" y="404813"/>
            <a:ext cx="503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Times New Roman" pitchFamily="18" charset="0"/>
              </a:rPr>
              <a:t>E</a:t>
            </a:r>
            <a:endParaRPr lang="ru-RU" sz="4000" b="1">
              <a:latin typeface="Times New Roman" pitchFamily="18" charset="0"/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3924300" y="1844675"/>
            <a:ext cx="503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Times New Roman" pitchFamily="18" charset="0"/>
              </a:rPr>
              <a:t>F</a:t>
            </a:r>
            <a:endParaRPr lang="ru-RU" sz="4000" b="1">
              <a:latin typeface="Times New Roman" pitchFamily="18" charset="0"/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1835150" y="1844675"/>
            <a:ext cx="577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Times New Roman" pitchFamily="18" charset="0"/>
              </a:rPr>
              <a:t>D</a:t>
            </a:r>
            <a:endParaRPr lang="ru-RU" sz="4000" b="1">
              <a:latin typeface="Times New Roman" pitchFamily="18" charset="0"/>
            </a:endParaRP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2411413" y="3141663"/>
            <a:ext cx="1512887" cy="1441450"/>
          </a:xfrm>
          <a:prstGeom prst="rect">
            <a:avLst/>
          </a:prstGeom>
          <a:solidFill>
            <a:srgbClr val="00CCFF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1835150" y="4365625"/>
            <a:ext cx="649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Times New Roman" pitchFamily="18" charset="0"/>
              </a:rPr>
              <a:t>D</a:t>
            </a:r>
            <a:endParaRPr lang="ru-RU" sz="4000" b="1">
              <a:latin typeface="Times New Roman" pitchFamily="18" charset="0"/>
            </a:endParaRPr>
          </a:p>
        </p:txBody>
      </p:sp>
      <p:sp>
        <p:nvSpPr>
          <p:cNvPr id="18462" name="Rectangle 30"/>
          <p:cNvSpPr>
            <a:spLocks noChangeArrowheads="1"/>
          </p:cNvSpPr>
          <p:nvPr/>
        </p:nvSpPr>
        <p:spPr bwMode="auto">
          <a:xfrm>
            <a:off x="1908175" y="2565400"/>
            <a:ext cx="503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Times New Roman" pitchFamily="18" charset="0"/>
              </a:rPr>
              <a:t>A</a:t>
            </a:r>
            <a:endParaRPr lang="ru-RU" sz="4000" b="1">
              <a:latin typeface="Times New Roman" pitchFamily="18" charset="0"/>
            </a:endParaRPr>
          </a:p>
        </p:txBody>
      </p:sp>
      <p:sp>
        <p:nvSpPr>
          <p:cNvPr id="18463" name="Rectangle 31"/>
          <p:cNvSpPr>
            <a:spLocks noChangeArrowheads="1"/>
          </p:cNvSpPr>
          <p:nvPr/>
        </p:nvSpPr>
        <p:spPr bwMode="auto">
          <a:xfrm>
            <a:off x="3635375" y="2492375"/>
            <a:ext cx="503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Times New Roman" pitchFamily="18" charset="0"/>
              </a:rPr>
              <a:t>E</a:t>
            </a:r>
            <a:endParaRPr lang="ru-RU" sz="4000" b="1">
              <a:latin typeface="Times New Roman" pitchFamily="18" charset="0"/>
            </a:endParaRPr>
          </a:p>
        </p:txBody>
      </p:sp>
      <p:sp>
        <p:nvSpPr>
          <p:cNvPr id="18464" name="Rectangle 32"/>
          <p:cNvSpPr>
            <a:spLocks noChangeArrowheads="1"/>
          </p:cNvSpPr>
          <p:nvPr/>
        </p:nvSpPr>
        <p:spPr bwMode="auto">
          <a:xfrm>
            <a:off x="6659563" y="2565400"/>
            <a:ext cx="5032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Times New Roman" pitchFamily="18" charset="0"/>
              </a:rPr>
              <a:t>B</a:t>
            </a:r>
            <a:endParaRPr lang="ru-RU" sz="4000" b="1">
              <a:latin typeface="Times New Roman" pitchFamily="18" charset="0"/>
            </a:endParaRPr>
          </a:p>
        </p:txBody>
      </p:sp>
      <p:sp>
        <p:nvSpPr>
          <p:cNvPr id="18465" name="Rectangle 33"/>
          <p:cNvSpPr>
            <a:spLocks noChangeArrowheads="1"/>
          </p:cNvSpPr>
          <p:nvPr/>
        </p:nvSpPr>
        <p:spPr bwMode="auto">
          <a:xfrm>
            <a:off x="6804025" y="4221163"/>
            <a:ext cx="503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Times New Roman" pitchFamily="18" charset="0"/>
              </a:rPr>
              <a:t>C</a:t>
            </a:r>
            <a:endParaRPr lang="ru-RU" sz="4000" b="1">
              <a:latin typeface="Times New Roman" pitchFamily="18" charset="0"/>
            </a:endParaRPr>
          </a:p>
        </p:txBody>
      </p:sp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3708400" y="4508500"/>
            <a:ext cx="503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Times New Roman" pitchFamily="18" charset="0"/>
              </a:rPr>
              <a:t>F</a:t>
            </a:r>
            <a:endParaRPr lang="ru-RU" sz="40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-0.11537 L 0.004 -0.34636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6" grpId="1" animBg="1"/>
      <p:bldP spid="18436" grpId="2" animBg="1"/>
      <p:bldP spid="18437" grpId="0" animBg="1"/>
      <p:bldP spid="18437" grpId="1" animBg="1"/>
      <p:bldP spid="18437" grpId="2" animBg="1"/>
      <p:bldP spid="18449" grpId="0"/>
      <p:bldP spid="18449" grpId="1"/>
      <p:bldP spid="18449" grpId="2"/>
      <p:bldP spid="18450" grpId="0"/>
      <p:bldP spid="18450" grpId="1"/>
      <p:bldP spid="18450" grpId="2"/>
      <p:bldP spid="18451" grpId="0"/>
      <p:bldP spid="18451" grpId="1"/>
      <p:bldP spid="18451" grpId="2"/>
      <p:bldP spid="18452" grpId="0"/>
      <p:bldP spid="18452" grpId="1"/>
      <p:bldP spid="18452" grpId="2"/>
      <p:bldP spid="18457" grpId="0" animBg="1"/>
      <p:bldP spid="18457" grpId="1" animBg="1"/>
      <p:bldP spid="18457" grpId="2" animBg="1"/>
      <p:bldP spid="18461" grpId="0"/>
      <p:bldP spid="18462" grpId="0"/>
      <p:bldP spid="18463" grpId="0"/>
      <p:bldP spid="18464" grpId="0"/>
      <p:bldP spid="18465" grpId="0"/>
      <p:bldP spid="184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2411413" y="3141663"/>
            <a:ext cx="1484312" cy="1439862"/>
          </a:xfrm>
          <a:prstGeom prst="rect">
            <a:avLst/>
          </a:prstGeom>
          <a:solidFill>
            <a:srgbClr val="00CCFF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908175" y="2565400"/>
            <a:ext cx="503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Times New Roman" pitchFamily="18" charset="0"/>
              </a:rPr>
              <a:t>A</a:t>
            </a:r>
            <a:endParaRPr lang="ru-RU" sz="4000" b="1">
              <a:latin typeface="Times New Roman" pitchFamily="18" charset="0"/>
            </a:endParaRPr>
          </a:p>
        </p:txBody>
      </p:sp>
      <p:sp>
        <p:nvSpPr>
          <p:cNvPr id="12293" name="Rectangle 10"/>
          <p:cNvSpPr>
            <a:spLocks noChangeArrowheads="1"/>
          </p:cNvSpPr>
          <p:nvPr/>
        </p:nvSpPr>
        <p:spPr bwMode="auto">
          <a:xfrm>
            <a:off x="3708400" y="4508500"/>
            <a:ext cx="503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Times New Roman" pitchFamily="18" charset="0"/>
              </a:rPr>
              <a:t>F</a:t>
            </a:r>
            <a:endParaRPr lang="ru-RU" sz="4000" b="1">
              <a:latin typeface="Times New Roman" pitchFamily="18" charset="0"/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1835150" y="4365625"/>
            <a:ext cx="649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Times New Roman" pitchFamily="18" charset="0"/>
              </a:rPr>
              <a:t>D</a:t>
            </a:r>
            <a:endParaRPr lang="ru-RU" sz="4000" b="1">
              <a:latin typeface="Times New Roman" pitchFamily="18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6804025" y="4221163"/>
            <a:ext cx="503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Times New Roman" pitchFamily="18" charset="0"/>
              </a:rPr>
              <a:t>C</a:t>
            </a:r>
            <a:endParaRPr lang="ru-RU" sz="4000" b="1">
              <a:latin typeface="Times New Roman" pitchFamily="18" charset="0"/>
            </a:endParaRPr>
          </a:p>
        </p:txBody>
      </p:sp>
      <p:sp>
        <p:nvSpPr>
          <p:cNvPr id="12296" name="Rectangle 13"/>
          <p:cNvSpPr>
            <a:spLocks noChangeArrowheads="1"/>
          </p:cNvSpPr>
          <p:nvPr/>
        </p:nvSpPr>
        <p:spPr bwMode="auto">
          <a:xfrm>
            <a:off x="6659563" y="2565400"/>
            <a:ext cx="5032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Times New Roman" pitchFamily="18" charset="0"/>
              </a:rPr>
              <a:t>B</a:t>
            </a:r>
            <a:endParaRPr lang="ru-RU" sz="4000" b="1">
              <a:latin typeface="Times New Roman" pitchFamily="18" charset="0"/>
            </a:endParaRPr>
          </a:p>
        </p:txBody>
      </p:sp>
      <p:sp>
        <p:nvSpPr>
          <p:cNvPr id="12297" name="Rectangle 14"/>
          <p:cNvSpPr>
            <a:spLocks noChangeArrowheads="1"/>
          </p:cNvSpPr>
          <p:nvPr/>
        </p:nvSpPr>
        <p:spPr bwMode="auto">
          <a:xfrm>
            <a:off x="3635375" y="2492375"/>
            <a:ext cx="503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Times New Roman" pitchFamily="18" charset="0"/>
              </a:rPr>
              <a:t>E</a:t>
            </a:r>
            <a:endParaRPr lang="ru-RU" sz="4000" b="1">
              <a:latin typeface="Times New Roman" pitchFamily="18" charset="0"/>
            </a:endParaRPr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2411413" y="3141663"/>
            <a:ext cx="1512887" cy="144145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9" name="Rectangle 24"/>
          <p:cNvSpPr>
            <a:spLocks noChangeArrowheads="1"/>
          </p:cNvSpPr>
          <p:nvPr/>
        </p:nvSpPr>
        <p:spPr bwMode="auto">
          <a:xfrm>
            <a:off x="3924300" y="3141663"/>
            <a:ext cx="2735263" cy="1441450"/>
          </a:xfrm>
          <a:prstGeom prst="rect">
            <a:avLst/>
          </a:prstGeom>
          <a:solidFill>
            <a:srgbClr val="00CCFF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3924300" y="3141663"/>
            <a:ext cx="2735263" cy="143986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2411413" y="3141663"/>
            <a:ext cx="4248150" cy="144145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2" name="AutoShape 2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35877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180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60116E-6 L 0 -0.335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4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 0.11515 L -0.19288 0.2830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4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4 0.08393 L 0.14965 0.26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2"/>
                  </p:tgtEl>
                </p:cond>
              </p:nextCondLst>
            </p:seq>
          </p:childTnLst>
        </p:cTn>
      </p:par>
    </p:tnLst>
    <p:bldLst>
      <p:bldP spid="20503" grpId="0" animBg="1"/>
      <p:bldP spid="20487" grpId="0" animBg="1"/>
      <p:bldP spid="2050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Изображение:Pyramide Kheo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395288" y="188913"/>
            <a:ext cx="8280400" cy="1800225"/>
          </a:xfrm>
          <a:prstGeom prst="horizontalScroll">
            <a:avLst>
              <a:gd name="adj" fmla="val 1250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latin typeface="Times New Roman" pitchFamily="18" charset="0"/>
              </a:rPr>
              <a:t>  </a:t>
            </a:r>
          </a:p>
          <a:p>
            <a:pPr algn="ctr"/>
            <a:r>
              <a:rPr lang="ru-RU" sz="3600" b="1">
                <a:latin typeface="Times New Roman" pitchFamily="18" charset="0"/>
              </a:rPr>
              <a:t>№4, стр. 51.</a:t>
            </a:r>
          </a:p>
          <a:p>
            <a:pPr algn="ctr"/>
            <a:endParaRPr lang="ru-RU" sz="3600" b="1">
              <a:latin typeface="Times New Roman" pitchFamily="18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755650" y="3068638"/>
            <a:ext cx="3095625" cy="14398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50825" y="4508500"/>
            <a:ext cx="576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Times New Roman" pitchFamily="18" charset="0"/>
              </a:rPr>
              <a:t>D</a:t>
            </a:r>
            <a:endParaRPr lang="ru-RU" sz="4000" b="1">
              <a:latin typeface="Times New Roman" pitchFamily="18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3851275" y="4508500"/>
            <a:ext cx="503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Times New Roman" pitchFamily="18" charset="0"/>
              </a:rPr>
              <a:t>C</a:t>
            </a:r>
            <a:endParaRPr lang="ru-RU" sz="4000" b="1">
              <a:latin typeface="Times New Roman" pitchFamily="18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3779838" y="2349500"/>
            <a:ext cx="5762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Times New Roman" pitchFamily="18" charset="0"/>
              </a:rPr>
              <a:t>B</a:t>
            </a:r>
            <a:endParaRPr lang="ru-RU" sz="4000" b="1">
              <a:latin typeface="Times New Roman" pitchFamily="18" charset="0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250825" y="2349500"/>
            <a:ext cx="503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Times New Roman" pitchFamily="18" charset="0"/>
              </a:rPr>
              <a:t>A</a:t>
            </a:r>
            <a:endParaRPr lang="ru-RU" sz="4000" b="1">
              <a:latin typeface="Times New Roman" pitchFamily="18" charset="0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4787900" y="2276475"/>
            <a:ext cx="41767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</a:rPr>
              <a:t>АВ</a:t>
            </a:r>
            <a:r>
              <a:rPr lang="ru-RU" sz="2800" b="1">
                <a:latin typeface="Times New Roman" pitchFamily="18" charset="0"/>
              </a:rPr>
              <a:t> = </a:t>
            </a:r>
            <a:r>
              <a:rPr lang="ru-RU" sz="2800" b="1">
                <a:solidFill>
                  <a:srgbClr val="3333FF"/>
                </a:solidFill>
                <a:latin typeface="Times New Roman" pitchFamily="18" charset="0"/>
              </a:rPr>
              <a:t>5см</a:t>
            </a:r>
            <a:r>
              <a:rPr lang="ru-RU" sz="2800" b="1">
                <a:latin typeface="Times New Roman" pitchFamily="18" charset="0"/>
              </a:rPr>
              <a:t>         </a:t>
            </a:r>
            <a:r>
              <a:rPr lang="ru-RU" sz="3200" b="1">
                <a:latin typeface="Times New Roman" pitchFamily="18" charset="0"/>
              </a:rPr>
              <a:t>С</a:t>
            </a:r>
            <a:r>
              <a:rPr lang="en-US" sz="3200" b="1">
                <a:latin typeface="Times New Roman" pitchFamily="18" charset="0"/>
              </a:rPr>
              <a:t>D</a:t>
            </a:r>
            <a:r>
              <a:rPr lang="ru-RU" sz="2800" b="1">
                <a:latin typeface="Times New Roman" pitchFamily="18" charset="0"/>
              </a:rPr>
              <a:t> = </a:t>
            </a:r>
            <a:r>
              <a:rPr lang="ru-RU" sz="2800" b="1">
                <a:solidFill>
                  <a:srgbClr val="3333FF"/>
                </a:solidFill>
                <a:latin typeface="Times New Roman" pitchFamily="18" charset="0"/>
              </a:rPr>
              <a:t>5см</a:t>
            </a:r>
          </a:p>
          <a:p>
            <a:r>
              <a:rPr lang="ru-RU" sz="3200" b="1">
                <a:latin typeface="Times New Roman" pitchFamily="18" charset="0"/>
              </a:rPr>
              <a:t>ВС</a:t>
            </a:r>
            <a:r>
              <a:rPr lang="ru-RU" sz="2800" b="1">
                <a:latin typeface="Times New Roman" pitchFamily="18" charset="0"/>
              </a:rPr>
              <a:t> = </a:t>
            </a:r>
            <a:r>
              <a:rPr lang="ru-RU" sz="2800" b="1">
                <a:solidFill>
                  <a:srgbClr val="3333FF"/>
                </a:solidFill>
                <a:latin typeface="Times New Roman" pitchFamily="18" charset="0"/>
              </a:rPr>
              <a:t>2см</a:t>
            </a:r>
            <a:r>
              <a:rPr lang="ru-RU" sz="2800" b="1">
                <a:latin typeface="Times New Roman" pitchFamily="18" charset="0"/>
              </a:rPr>
              <a:t>         </a:t>
            </a:r>
            <a:r>
              <a:rPr lang="en-US" sz="3200" b="1">
                <a:latin typeface="Times New Roman" pitchFamily="18" charset="0"/>
              </a:rPr>
              <a:t>AD</a:t>
            </a:r>
            <a:r>
              <a:rPr lang="en-US" sz="2800" b="1">
                <a:latin typeface="Times New Roman" pitchFamily="18" charset="0"/>
              </a:rPr>
              <a:t> = </a:t>
            </a:r>
            <a:r>
              <a:rPr lang="ru-RU" sz="2800" b="1">
                <a:solidFill>
                  <a:srgbClr val="3333FF"/>
                </a:solidFill>
                <a:latin typeface="Times New Roman" pitchFamily="18" charset="0"/>
              </a:rPr>
              <a:t>2см</a:t>
            </a:r>
          </a:p>
          <a:p>
            <a:endParaRPr lang="ru-RU" sz="2800" b="1">
              <a:solidFill>
                <a:srgbClr val="3333FF"/>
              </a:solidFill>
              <a:latin typeface="Times New Roman" pitchFamily="18" charset="0"/>
            </a:endParaRPr>
          </a:p>
          <a:p>
            <a:endParaRPr lang="ru-RU" sz="2800" b="1">
              <a:latin typeface="Times New Roman" pitchFamily="18" charset="0"/>
            </a:endParaRPr>
          </a:p>
          <a:p>
            <a:r>
              <a:rPr lang="ru-RU" sz="3200" b="1">
                <a:solidFill>
                  <a:srgbClr val="3333FF"/>
                </a:solidFill>
                <a:latin typeface="Times New Roman" pitchFamily="18" charset="0"/>
              </a:rPr>
              <a:t>5 + 5 + 2 + 2 = 14 (см)</a:t>
            </a:r>
          </a:p>
          <a:p>
            <a:endParaRPr lang="ru-RU" sz="3200" b="1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>
            <a:off x="395288" y="188913"/>
            <a:ext cx="8280400" cy="1800225"/>
          </a:xfrm>
          <a:prstGeom prst="horizontalScroll">
            <a:avLst>
              <a:gd name="adj" fmla="val 1250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latin typeface="Times New Roman" pitchFamily="18" charset="0"/>
              </a:rPr>
              <a:t>  </a:t>
            </a:r>
          </a:p>
          <a:p>
            <a:pPr algn="ctr"/>
            <a:r>
              <a:rPr lang="ru-RU" sz="3600" b="1">
                <a:latin typeface="Times New Roman" pitchFamily="18" charset="0"/>
              </a:rPr>
              <a:t>Проверьте!</a:t>
            </a:r>
          </a:p>
          <a:p>
            <a:pPr algn="ctr"/>
            <a:endParaRPr lang="ru-RU" sz="36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7" grpId="0" animBg="1"/>
      <p:bldP spid="235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мама\Мои рисунки\Фон\Изображение 01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13" y="142875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Блок-схема: процесс 7"/>
          <p:cNvSpPr/>
          <p:nvPr/>
        </p:nvSpPr>
        <p:spPr>
          <a:xfrm>
            <a:off x="4714875" y="2857500"/>
            <a:ext cx="1714500" cy="17145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071688" y="785813"/>
            <a:ext cx="58578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FF"/>
                </a:solidFill>
              </a:rPr>
              <a:t>             Сколько всего      	четырёхугольников?</a:t>
            </a:r>
          </a:p>
        </p:txBody>
      </p:sp>
      <p:sp>
        <p:nvSpPr>
          <p:cNvPr id="30" name="Блок-схема: процесс 29"/>
          <p:cNvSpPr/>
          <p:nvPr/>
        </p:nvSpPr>
        <p:spPr>
          <a:xfrm>
            <a:off x="857250" y="2000250"/>
            <a:ext cx="1571625" cy="928688"/>
          </a:xfrm>
          <a:prstGeom prst="flowChartProcess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/>
              <a:t>9</a:t>
            </a:r>
          </a:p>
        </p:txBody>
      </p:sp>
      <p:pic>
        <p:nvPicPr>
          <p:cNvPr id="15366" name="Picture 2" descr="кар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1285875"/>
            <a:ext cx="1571625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Блок-схема: процесс 40"/>
          <p:cNvSpPr/>
          <p:nvPr/>
        </p:nvSpPr>
        <p:spPr>
          <a:xfrm>
            <a:off x="4714875" y="4572000"/>
            <a:ext cx="1714500" cy="17145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Блок-схема: процесс 41"/>
          <p:cNvSpPr/>
          <p:nvPr/>
        </p:nvSpPr>
        <p:spPr>
          <a:xfrm>
            <a:off x="3000375" y="4572000"/>
            <a:ext cx="1714500" cy="17145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Блок-схема: процесс 42"/>
          <p:cNvSpPr/>
          <p:nvPr/>
        </p:nvSpPr>
        <p:spPr>
          <a:xfrm>
            <a:off x="3000375" y="2857500"/>
            <a:ext cx="1714500" cy="17145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Блок-схема: процесс 43"/>
          <p:cNvSpPr/>
          <p:nvPr/>
        </p:nvSpPr>
        <p:spPr>
          <a:xfrm>
            <a:off x="3000375" y="2857500"/>
            <a:ext cx="1714500" cy="1714500"/>
          </a:xfrm>
          <a:prstGeom prst="flowChartProcess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Блок-схема: процесс 44"/>
          <p:cNvSpPr/>
          <p:nvPr/>
        </p:nvSpPr>
        <p:spPr>
          <a:xfrm>
            <a:off x="4714875" y="4572000"/>
            <a:ext cx="1714500" cy="1714500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Блок-схема: процесс 45"/>
          <p:cNvSpPr/>
          <p:nvPr/>
        </p:nvSpPr>
        <p:spPr>
          <a:xfrm>
            <a:off x="4714875" y="2857500"/>
            <a:ext cx="1714500" cy="1714500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Блок-схема: процесс 46"/>
          <p:cNvSpPr/>
          <p:nvPr/>
        </p:nvSpPr>
        <p:spPr>
          <a:xfrm>
            <a:off x="3000375" y="4572000"/>
            <a:ext cx="1714500" cy="1714500"/>
          </a:xfrm>
          <a:prstGeom prst="flowChartProcess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Блок-схема: процесс 47"/>
          <p:cNvSpPr/>
          <p:nvPr/>
        </p:nvSpPr>
        <p:spPr>
          <a:xfrm>
            <a:off x="3000375" y="2857500"/>
            <a:ext cx="3429000" cy="1714500"/>
          </a:xfrm>
          <a:prstGeom prst="flowChartProcess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Блок-схема: процесс 49"/>
          <p:cNvSpPr/>
          <p:nvPr/>
        </p:nvSpPr>
        <p:spPr>
          <a:xfrm>
            <a:off x="3000375" y="4572000"/>
            <a:ext cx="3429000" cy="1714500"/>
          </a:xfrm>
          <a:prstGeom prst="flowChartProcess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Блок-схема: процесс 50"/>
          <p:cNvSpPr/>
          <p:nvPr/>
        </p:nvSpPr>
        <p:spPr>
          <a:xfrm rot="5400000">
            <a:off x="2143125" y="3714750"/>
            <a:ext cx="3429000" cy="1714500"/>
          </a:xfrm>
          <a:prstGeom prst="flowChartProcess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Блок-схема: процесс 48"/>
          <p:cNvSpPr/>
          <p:nvPr/>
        </p:nvSpPr>
        <p:spPr>
          <a:xfrm rot="5400000">
            <a:off x="3857625" y="3714750"/>
            <a:ext cx="3429000" cy="1714500"/>
          </a:xfrm>
          <a:prstGeom prst="flowChartProcess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000375" y="2857500"/>
            <a:ext cx="3429000" cy="3429000"/>
          </a:xfrm>
          <a:prstGeom prst="rect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0" grpId="0" animBg="1"/>
      <p:bldP spid="30" grpId="1" animBg="1"/>
      <p:bldP spid="44" grpId="0" animBg="1"/>
      <p:bldP spid="45" grpId="0" animBg="1"/>
      <p:bldP spid="46" grpId="0" animBg="1"/>
      <p:bldP spid="47" grpId="0" animBg="1"/>
      <p:bldP spid="48" grpId="0" animBg="1"/>
      <p:bldP spid="50" grpId="0" animBg="1"/>
      <p:bldP spid="51" grpId="0" animBg="1"/>
      <p:bldP spid="49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395288" y="188913"/>
            <a:ext cx="8280400" cy="1800225"/>
          </a:xfrm>
          <a:prstGeom prst="horizontalScroll">
            <a:avLst>
              <a:gd name="adj" fmla="val 1250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latin typeface="Times New Roman" pitchFamily="18" charset="0"/>
              </a:rPr>
              <a:t>  </a:t>
            </a:r>
          </a:p>
          <a:p>
            <a:pPr algn="ctr"/>
            <a:r>
              <a:rPr lang="ru-RU" sz="3600" b="1">
                <a:latin typeface="Times New Roman" pitchFamily="18" charset="0"/>
              </a:rPr>
              <a:t>Соедините фигуры!</a:t>
            </a:r>
          </a:p>
          <a:p>
            <a:pPr algn="ctr"/>
            <a:endParaRPr lang="ru-RU" sz="3600" b="1">
              <a:latin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235825" y="2565400"/>
            <a:ext cx="1009650" cy="1266825"/>
            <a:chOff x="4649" y="1525"/>
            <a:chExt cx="636" cy="798"/>
          </a:xfrm>
        </p:grpSpPr>
        <p:pic>
          <p:nvPicPr>
            <p:cNvPr id="16410" name="Picture 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9" y="1525"/>
              <a:ext cx="636" cy="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38" name="Rectangle 6"/>
            <p:cNvSpPr>
              <a:spLocks noChangeArrowheads="1"/>
            </p:cNvSpPr>
            <p:nvPr/>
          </p:nvSpPr>
          <p:spPr bwMode="auto">
            <a:xfrm>
              <a:off x="4694" y="1661"/>
              <a:ext cx="317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4400" b="1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Е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364163" y="2565400"/>
            <a:ext cx="990600" cy="1285875"/>
            <a:chOff x="3515" y="1525"/>
            <a:chExt cx="624" cy="810"/>
          </a:xfrm>
        </p:grpSpPr>
        <p:pic>
          <p:nvPicPr>
            <p:cNvPr id="16408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15" y="1525"/>
              <a:ext cx="624" cy="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1" name="Rectangle 9"/>
            <p:cNvSpPr>
              <a:spLocks noChangeArrowheads="1"/>
            </p:cNvSpPr>
            <p:nvPr/>
          </p:nvSpPr>
          <p:spPr bwMode="auto">
            <a:xfrm>
              <a:off x="3560" y="1616"/>
              <a:ext cx="317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400" b="1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D</a:t>
              </a:r>
              <a:endParaRPr lang="ru-RU" sz="44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635375" y="2636838"/>
            <a:ext cx="1095375" cy="1247775"/>
            <a:chOff x="2472" y="1570"/>
            <a:chExt cx="690" cy="786"/>
          </a:xfrm>
        </p:grpSpPr>
        <p:pic>
          <p:nvPicPr>
            <p:cNvPr id="16406" name="Picture 1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72" y="1570"/>
              <a:ext cx="690" cy="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4" name="Rectangle 12"/>
            <p:cNvSpPr>
              <a:spLocks noChangeArrowheads="1"/>
            </p:cNvSpPr>
            <p:nvPr/>
          </p:nvSpPr>
          <p:spPr bwMode="auto">
            <a:xfrm>
              <a:off x="2517" y="1661"/>
              <a:ext cx="317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4400" b="1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С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23850" y="2636838"/>
            <a:ext cx="971550" cy="1223962"/>
            <a:chOff x="431" y="1570"/>
            <a:chExt cx="612" cy="786"/>
          </a:xfrm>
        </p:grpSpPr>
        <p:pic>
          <p:nvPicPr>
            <p:cNvPr id="16404" name="Picture 1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1" y="1570"/>
              <a:ext cx="612" cy="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7" name="Rectangle 15"/>
            <p:cNvSpPr>
              <a:spLocks noChangeArrowheads="1"/>
            </p:cNvSpPr>
            <p:nvPr/>
          </p:nvSpPr>
          <p:spPr bwMode="auto">
            <a:xfrm>
              <a:off x="476" y="1706"/>
              <a:ext cx="317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4400" b="1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А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1979613" y="2636838"/>
            <a:ext cx="933450" cy="1190625"/>
            <a:chOff x="1429" y="1570"/>
            <a:chExt cx="588" cy="750"/>
          </a:xfrm>
        </p:grpSpPr>
        <p:pic>
          <p:nvPicPr>
            <p:cNvPr id="16402" name="Picture 1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9" y="1570"/>
              <a:ext cx="588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50" name="Rectangle 18"/>
            <p:cNvSpPr>
              <a:spLocks noChangeArrowheads="1"/>
            </p:cNvSpPr>
            <p:nvPr/>
          </p:nvSpPr>
          <p:spPr bwMode="auto">
            <a:xfrm>
              <a:off x="1474" y="1706"/>
              <a:ext cx="317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4400" b="1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В</a:t>
              </a: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3779838" y="4508500"/>
            <a:ext cx="1114425" cy="1295400"/>
            <a:chOff x="1837" y="1888"/>
            <a:chExt cx="702" cy="816"/>
          </a:xfrm>
        </p:grpSpPr>
        <p:pic>
          <p:nvPicPr>
            <p:cNvPr id="16400" name="Picture 2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7" y="1888"/>
              <a:ext cx="702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56" name="Rectangle 24"/>
            <p:cNvSpPr>
              <a:spLocks noChangeArrowheads="1"/>
            </p:cNvSpPr>
            <p:nvPr/>
          </p:nvSpPr>
          <p:spPr bwMode="auto">
            <a:xfrm>
              <a:off x="2154" y="2069"/>
              <a:ext cx="317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4400" b="1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3</a:t>
              </a:r>
            </a:p>
          </p:txBody>
        </p:sp>
      </p:grpSp>
      <p:pic>
        <p:nvPicPr>
          <p:cNvPr id="44057" name="Picture 2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1725" y="4581525"/>
            <a:ext cx="12668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1763713" y="4581525"/>
            <a:ext cx="1495425" cy="1303338"/>
            <a:chOff x="2064" y="2432"/>
            <a:chExt cx="942" cy="867"/>
          </a:xfrm>
        </p:grpSpPr>
        <p:sp>
          <p:nvSpPr>
            <p:cNvPr id="44062" name="Rectangle 30"/>
            <p:cNvSpPr>
              <a:spLocks noChangeArrowheads="1"/>
            </p:cNvSpPr>
            <p:nvPr/>
          </p:nvSpPr>
          <p:spPr bwMode="auto">
            <a:xfrm>
              <a:off x="2562" y="2568"/>
              <a:ext cx="317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4400" b="1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2</a:t>
              </a:r>
            </a:p>
          </p:txBody>
        </p:sp>
        <p:pic>
          <p:nvPicPr>
            <p:cNvPr id="16399" name="Picture 31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64" y="2432"/>
              <a:ext cx="942" cy="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4064" name="Picture 3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4508500"/>
            <a:ext cx="12096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6" name="Picture 3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4508500"/>
            <a:ext cx="10382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65896E-6 L -0.32865 -0.283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21387E-6 L -0.55746 -0.29225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" y="-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3.69942E-6 L 0.42187 -0.2837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44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9.24855E-7 L 0.41441 -0.2941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3.58382E-6 L 0.22222 -0.29549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44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" y="-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1625" y="1285875"/>
            <a:ext cx="8540750" cy="5286375"/>
          </a:xfrm>
        </p:spPr>
        <p:txBody>
          <a:bodyPr/>
          <a:lstStyle/>
          <a:p>
            <a:pPr marL="514350" indent="-514350">
              <a:buFont typeface="Wingdings" pitchFamily="2" charset="2"/>
              <a:buNone/>
              <a:defRPr/>
            </a:pPr>
            <a:r>
              <a:rPr lang="ru-RU" sz="2800" b="1" u="sng" dirty="0" smtClean="0">
                <a:solidFill>
                  <a:schemeClr val="accent1"/>
                </a:solidFill>
              </a:rPr>
              <a:t>1. Выберите правильный ответ</a:t>
            </a:r>
            <a:r>
              <a:rPr lang="ru-RU" sz="2800" b="1" dirty="0" smtClean="0">
                <a:solidFill>
                  <a:schemeClr val="accent1"/>
                </a:solidFill>
              </a:rPr>
              <a:t>:</a:t>
            </a:r>
          </a:p>
          <a:p>
            <a:pPr marL="514350" indent="-514350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accent1"/>
                </a:solidFill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</a:rPr>
              <a:t>а) У квадрата все стороны равны.</a:t>
            </a:r>
          </a:p>
          <a:p>
            <a:pPr marL="514350" indent="-514350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	б) У прямоугольника все стороны</a:t>
            </a:r>
          </a:p>
          <a:p>
            <a:pPr marL="514350" indent="-514350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		равны.</a:t>
            </a:r>
          </a:p>
          <a:p>
            <a:pPr marL="514350" indent="-514350">
              <a:buFont typeface="Wingdings" pitchFamily="2" charset="2"/>
              <a:buNone/>
              <a:defRPr/>
            </a:pPr>
            <a:r>
              <a:rPr lang="ru-RU" sz="2800" b="1" u="sng" dirty="0" smtClean="0">
                <a:solidFill>
                  <a:schemeClr val="accent1"/>
                </a:solidFill>
              </a:rPr>
              <a:t>2. Длина прямоугольника – это </a:t>
            </a:r>
          </a:p>
          <a:p>
            <a:pPr marL="514350" indent="-514350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accent1"/>
                </a:solidFill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</a:rPr>
              <a:t>а) сторона, которая длиннее.</a:t>
            </a:r>
          </a:p>
          <a:p>
            <a:pPr marL="514350" indent="-514350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	б) сторона, которая короче.</a:t>
            </a:r>
          </a:p>
          <a:p>
            <a:pPr marL="514350" indent="-514350">
              <a:buFont typeface="Wingdings" pitchFamily="2" charset="2"/>
              <a:buNone/>
              <a:defRPr/>
            </a:pPr>
            <a:r>
              <a:rPr lang="ru-RU" sz="2800" b="1" u="sng" dirty="0" smtClean="0">
                <a:solidFill>
                  <a:schemeClr val="accent1"/>
                </a:solidFill>
              </a:rPr>
              <a:t>3.Какие утверждения правильные?</a:t>
            </a:r>
          </a:p>
          <a:p>
            <a:pPr marL="514350" indent="-514350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	а) Любой квадрат – это прямоугольник.</a:t>
            </a:r>
          </a:p>
          <a:p>
            <a:pPr marL="514350" indent="-514350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	б) Любой прямоугольник – это квадрат.</a:t>
            </a:r>
          </a:p>
          <a:p>
            <a:pPr marL="514350" indent="-514350">
              <a:buFont typeface="Wingdings" pitchFamily="2" charset="2"/>
              <a:buNone/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 marL="514350" indent="-514350">
              <a:buFont typeface="Wingdings" pitchFamily="2" charset="2"/>
              <a:buNone/>
              <a:defRPr/>
            </a:pPr>
            <a:endParaRPr lang="ru-RU" b="1" dirty="0" smtClean="0">
              <a:solidFill>
                <a:schemeClr val="accent1"/>
              </a:solidFill>
            </a:endParaRPr>
          </a:p>
          <a:p>
            <a:pPr marL="514350" indent="-514350">
              <a:buFont typeface="Wingdings" pitchFamily="2" charset="2"/>
              <a:buNone/>
              <a:defRPr/>
            </a:pPr>
            <a:endParaRPr lang="ru-RU" b="1" dirty="0" smtClean="0">
              <a:solidFill>
                <a:schemeClr val="accent1"/>
              </a:solidFill>
            </a:endParaRPr>
          </a:p>
          <a:p>
            <a:pPr lvl="2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1"/>
                </a:solidFill>
              </a:rPr>
              <a:t>               </a:t>
            </a:r>
          </a:p>
          <a:p>
            <a:pPr>
              <a:defRPr/>
            </a:pP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H="1">
            <a:off x="301625" y="228600"/>
            <a:ext cx="8510588" cy="1325563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Тест.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Проверьте себя: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defRPr/>
            </a:pPr>
            <a:r>
              <a:rPr lang="ru-RU" sz="4400" b="1" dirty="0" smtClean="0">
                <a:solidFill>
                  <a:srgbClr val="002060"/>
                </a:solidFill>
              </a:rPr>
              <a:t>1 а </a:t>
            </a:r>
          </a:p>
          <a:p>
            <a:pPr marL="742950" indent="-742950">
              <a:defRPr/>
            </a:pPr>
            <a:r>
              <a:rPr lang="ru-RU" sz="4400" b="1" dirty="0" smtClean="0">
                <a:solidFill>
                  <a:srgbClr val="002060"/>
                </a:solidFill>
              </a:rPr>
              <a:t>2 а </a:t>
            </a:r>
          </a:p>
          <a:p>
            <a:pPr marL="742950" indent="-742950">
              <a:defRPr/>
            </a:pPr>
            <a:r>
              <a:rPr lang="ru-RU" sz="4400" b="1" dirty="0" smtClean="0">
                <a:solidFill>
                  <a:srgbClr val="002060"/>
                </a:solidFill>
              </a:rPr>
              <a:t>3 а  </a:t>
            </a:r>
          </a:p>
          <a:p>
            <a:pPr>
              <a:buFont typeface="Wingdings" pitchFamily="2" charset="2"/>
              <a:buNone/>
              <a:defRPr/>
            </a:pPr>
            <a:endParaRPr lang="ru-RU" sz="44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5143500" y="1643063"/>
            <a:ext cx="3286125" cy="1928812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rot="5400000">
            <a:off x="1500188" y="5786438"/>
            <a:ext cx="2071687" cy="7143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Полилиния 3"/>
          <p:cNvSpPr/>
          <p:nvPr/>
        </p:nvSpPr>
        <p:spPr>
          <a:xfrm>
            <a:off x="8001000" y="1571625"/>
            <a:ext cx="981075" cy="914400"/>
          </a:xfrm>
          <a:custGeom>
            <a:avLst/>
            <a:gdLst>
              <a:gd name="connsiteX0" fmla="*/ 0 w 981363"/>
              <a:gd name="connsiteY0" fmla="*/ 914400 h 914400"/>
              <a:gd name="connsiteX1" fmla="*/ 471054 w 981363"/>
              <a:gd name="connsiteY1" fmla="*/ 720437 h 914400"/>
              <a:gd name="connsiteX2" fmla="*/ 249382 w 981363"/>
              <a:gd name="connsiteY2" fmla="*/ 318655 h 914400"/>
              <a:gd name="connsiteX3" fmla="*/ 789709 w 981363"/>
              <a:gd name="connsiteY3" fmla="*/ 180109 h 914400"/>
              <a:gd name="connsiteX4" fmla="*/ 803563 w 981363"/>
              <a:gd name="connsiteY4" fmla="*/ 609600 h 914400"/>
              <a:gd name="connsiteX5" fmla="*/ 955963 w 981363"/>
              <a:gd name="connsiteY5" fmla="*/ 484909 h 914400"/>
              <a:gd name="connsiteX6" fmla="*/ 955963 w 981363"/>
              <a:gd name="connsiteY6" fmla="*/ 0 h 914400"/>
              <a:gd name="connsiteX7" fmla="*/ 955963 w 981363"/>
              <a:gd name="connsiteY7" fmla="*/ 96982 h 914400"/>
              <a:gd name="connsiteX8" fmla="*/ 955963 w 981363"/>
              <a:gd name="connsiteY8" fmla="*/ 96982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1363" h="914400">
                <a:moveTo>
                  <a:pt x="0" y="914400"/>
                </a:moveTo>
                <a:cubicBezTo>
                  <a:pt x="214745" y="867064"/>
                  <a:pt x="429490" y="819728"/>
                  <a:pt x="471054" y="720437"/>
                </a:cubicBezTo>
                <a:cubicBezTo>
                  <a:pt x="512618" y="621146"/>
                  <a:pt x="196273" y="408710"/>
                  <a:pt x="249382" y="318655"/>
                </a:cubicBezTo>
                <a:cubicBezTo>
                  <a:pt x="302491" y="228600"/>
                  <a:pt x="697346" y="131618"/>
                  <a:pt x="789709" y="180109"/>
                </a:cubicBezTo>
                <a:cubicBezTo>
                  <a:pt x="882072" y="228600"/>
                  <a:pt x="775854" y="558800"/>
                  <a:pt x="803563" y="609600"/>
                </a:cubicBezTo>
                <a:cubicBezTo>
                  <a:pt x="831272" y="660400"/>
                  <a:pt x="930563" y="586509"/>
                  <a:pt x="955963" y="484909"/>
                </a:cubicBezTo>
                <a:cubicBezTo>
                  <a:pt x="981363" y="383309"/>
                  <a:pt x="955963" y="0"/>
                  <a:pt x="955963" y="0"/>
                </a:cubicBezTo>
                <a:lnTo>
                  <a:pt x="955963" y="96982"/>
                </a:lnTo>
                <a:lnTo>
                  <a:pt x="955963" y="96982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134938" y="0"/>
            <a:ext cx="9009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геометрические фигуры нарисовал карандаш?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14938" y="3571875"/>
            <a:ext cx="3143250" cy="17145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786063" y="1285875"/>
            <a:ext cx="1643062" cy="8572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4572000" y="1285875"/>
            <a:ext cx="1214438" cy="21431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4071938" y="785813"/>
            <a:ext cx="571500" cy="50006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2286000" y="2143125"/>
            <a:ext cx="928688" cy="9286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3107532" y="2678906"/>
            <a:ext cx="1071562" cy="14287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571625" y="2000250"/>
            <a:ext cx="1143000" cy="42862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643438" y="1857375"/>
            <a:ext cx="1285875" cy="14287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4000501" y="2214562"/>
            <a:ext cx="857250" cy="71437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2786063" y="714375"/>
            <a:ext cx="571500" cy="42862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500188" y="1285875"/>
            <a:ext cx="1285875" cy="14287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3464719" y="892969"/>
            <a:ext cx="428625" cy="7143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/>
          <p:nvPr/>
        </p:nvCxnSpPr>
        <p:spPr>
          <a:xfrm rot="10800000" flipV="1">
            <a:off x="3143250" y="5357813"/>
            <a:ext cx="3357563" cy="1000125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Полилиния 18"/>
          <p:cNvSpPr/>
          <p:nvPr/>
        </p:nvSpPr>
        <p:spPr>
          <a:xfrm>
            <a:off x="5429250" y="5384800"/>
            <a:ext cx="3352800" cy="1473200"/>
          </a:xfrm>
          <a:custGeom>
            <a:avLst/>
            <a:gdLst>
              <a:gd name="connsiteX0" fmla="*/ 0 w 3352800"/>
              <a:gd name="connsiteY0" fmla="*/ 600364 h 1473201"/>
              <a:gd name="connsiteX1" fmla="*/ 2382982 w 3352800"/>
              <a:gd name="connsiteY1" fmla="*/ 115455 h 1473201"/>
              <a:gd name="connsiteX2" fmla="*/ 1634836 w 3352800"/>
              <a:gd name="connsiteY2" fmla="*/ 1293092 h 1473201"/>
              <a:gd name="connsiteX3" fmla="*/ 3075709 w 3352800"/>
              <a:gd name="connsiteY3" fmla="*/ 1196110 h 1473201"/>
              <a:gd name="connsiteX4" fmla="*/ 3297382 w 3352800"/>
              <a:gd name="connsiteY4" fmla="*/ 1140692 h 1473201"/>
              <a:gd name="connsiteX5" fmla="*/ 3297382 w 3352800"/>
              <a:gd name="connsiteY5" fmla="*/ 1182255 h 147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2800" h="1473201">
                <a:moveTo>
                  <a:pt x="0" y="600364"/>
                </a:moveTo>
                <a:cubicBezTo>
                  <a:pt x="1055254" y="300182"/>
                  <a:pt x="2110509" y="0"/>
                  <a:pt x="2382982" y="115455"/>
                </a:cubicBezTo>
                <a:cubicBezTo>
                  <a:pt x="2655455" y="230910"/>
                  <a:pt x="1519382" y="1112983"/>
                  <a:pt x="1634836" y="1293092"/>
                </a:cubicBezTo>
                <a:cubicBezTo>
                  <a:pt x="1750291" y="1473201"/>
                  <a:pt x="2798618" y="1221510"/>
                  <a:pt x="3075709" y="1196110"/>
                </a:cubicBezTo>
                <a:cubicBezTo>
                  <a:pt x="3352800" y="1170710"/>
                  <a:pt x="3260437" y="1143001"/>
                  <a:pt x="3297382" y="1140692"/>
                </a:cubicBezTo>
                <a:cubicBezTo>
                  <a:pt x="3334327" y="1138383"/>
                  <a:pt x="3315854" y="1160319"/>
                  <a:pt x="3297382" y="1182255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 rot="19783949">
            <a:off x="7593013" y="1185863"/>
            <a:ext cx="981075" cy="914400"/>
          </a:xfrm>
          <a:custGeom>
            <a:avLst/>
            <a:gdLst>
              <a:gd name="connsiteX0" fmla="*/ 0 w 981363"/>
              <a:gd name="connsiteY0" fmla="*/ 914400 h 914400"/>
              <a:gd name="connsiteX1" fmla="*/ 471054 w 981363"/>
              <a:gd name="connsiteY1" fmla="*/ 720437 h 914400"/>
              <a:gd name="connsiteX2" fmla="*/ 249382 w 981363"/>
              <a:gd name="connsiteY2" fmla="*/ 318655 h 914400"/>
              <a:gd name="connsiteX3" fmla="*/ 789709 w 981363"/>
              <a:gd name="connsiteY3" fmla="*/ 180109 h 914400"/>
              <a:gd name="connsiteX4" fmla="*/ 803563 w 981363"/>
              <a:gd name="connsiteY4" fmla="*/ 609600 h 914400"/>
              <a:gd name="connsiteX5" fmla="*/ 955963 w 981363"/>
              <a:gd name="connsiteY5" fmla="*/ 484909 h 914400"/>
              <a:gd name="connsiteX6" fmla="*/ 955963 w 981363"/>
              <a:gd name="connsiteY6" fmla="*/ 0 h 914400"/>
              <a:gd name="connsiteX7" fmla="*/ 955963 w 981363"/>
              <a:gd name="connsiteY7" fmla="*/ 96982 h 914400"/>
              <a:gd name="connsiteX8" fmla="*/ 955963 w 981363"/>
              <a:gd name="connsiteY8" fmla="*/ 96982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1363" h="914400">
                <a:moveTo>
                  <a:pt x="0" y="914400"/>
                </a:moveTo>
                <a:cubicBezTo>
                  <a:pt x="214745" y="867064"/>
                  <a:pt x="429490" y="819728"/>
                  <a:pt x="471054" y="720437"/>
                </a:cubicBezTo>
                <a:cubicBezTo>
                  <a:pt x="512618" y="621146"/>
                  <a:pt x="196273" y="408710"/>
                  <a:pt x="249382" y="318655"/>
                </a:cubicBezTo>
                <a:cubicBezTo>
                  <a:pt x="302491" y="228600"/>
                  <a:pt x="697346" y="131618"/>
                  <a:pt x="789709" y="180109"/>
                </a:cubicBezTo>
                <a:cubicBezTo>
                  <a:pt x="882072" y="228600"/>
                  <a:pt x="775854" y="558800"/>
                  <a:pt x="803563" y="609600"/>
                </a:cubicBezTo>
                <a:cubicBezTo>
                  <a:pt x="831272" y="660400"/>
                  <a:pt x="930563" y="586509"/>
                  <a:pt x="955963" y="484909"/>
                </a:cubicBezTo>
                <a:cubicBezTo>
                  <a:pt x="981363" y="383309"/>
                  <a:pt x="955963" y="0"/>
                  <a:pt x="955963" y="0"/>
                </a:cubicBezTo>
                <a:lnTo>
                  <a:pt x="955963" y="96982"/>
                </a:lnTo>
                <a:lnTo>
                  <a:pt x="955963" y="96982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Облако 20"/>
          <p:cNvSpPr/>
          <p:nvPr/>
        </p:nvSpPr>
        <p:spPr>
          <a:xfrm>
            <a:off x="214313" y="642938"/>
            <a:ext cx="1071562" cy="714375"/>
          </a:xfrm>
          <a:prstGeom prst="clou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блако 21"/>
          <p:cNvSpPr/>
          <p:nvPr/>
        </p:nvSpPr>
        <p:spPr>
          <a:xfrm>
            <a:off x="5072063" y="500063"/>
            <a:ext cx="1214437" cy="714375"/>
          </a:xfrm>
          <a:prstGeom prst="clou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Облако 22"/>
          <p:cNvSpPr/>
          <p:nvPr/>
        </p:nvSpPr>
        <p:spPr>
          <a:xfrm>
            <a:off x="1714500" y="714375"/>
            <a:ext cx="1000125" cy="500063"/>
          </a:xfrm>
          <a:prstGeom prst="clou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928813" y="4000500"/>
            <a:ext cx="642937" cy="642938"/>
          </a:xfrm>
          <a:prstGeom prst="ellips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428750" y="3571875"/>
            <a:ext cx="642938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214563" y="3429000"/>
            <a:ext cx="642937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571750" y="4071938"/>
            <a:ext cx="642938" cy="642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357313" y="4286250"/>
            <a:ext cx="642937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 flipV="1">
            <a:off x="2071688" y="4643438"/>
            <a:ext cx="642937" cy="633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ый треугольник 29"/>
          <p:cNvSpPr/>
          <p:nvPr/>
        </p:nvSpPr>
        <p:spPr>
          <a:xfrm rot="17849223">
            <a:off x="1844676" y="5511800"/>
            <a:ext cx="1454150" cy="638175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715000" y="4286250"/>
            <a:ext cx="928688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286625" y="3929063"/>
            <a:ext cx="571500" cy="8572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500813" y="2714625"/>
            <a:ext cx="500062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786313" y="52863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4714875" y="628650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 flipV="1">
            <a:off x="3143250" y="628650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 flipV="1">
            <a:off x="6357938" y="52863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2643188" y="192881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642938" y="650081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572000" y="178593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714500" y="650081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143000" y="650081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Пятиугольник 42"/>
          <p:cNvSpPr/>
          <p:nvPr/>
        </p:nvSpPr>
        <p:spPr>
          <a:xfrm rot="19229807">
            <a:off x="7507288" y="2170113"/>
            <a:ext cx="712787" cy="500062"/>
          </a:xfrm>
          <a:prstGeom prst="homePlat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Облако 43"/>
          <p:cNvSpPr/>
          <p:nvPr/>
        </p:nvSpPr>
        <p:spPr>
          <a:xfrm>
            <a:off x="6929438" y="571500"/>
            <a:ext cx="1000125" cy="571500"/>
          </a:xfrm>
          <a:prstGeom prst="clou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C:\Users\ASUS\Desktop\рисунок п\DSC_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643314"/>
            <a:ext cx="3121025" cy="20764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3" descr="C:\Users\ASUS\Desktop\рисунок п\DSC_0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928670"/>
            <a:ext cx="3121025" cy="20764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2" descr="C:\Users\ASUS\Desktop\рисунок п\DSC_0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928670"/>
            <a:ext cx="3121025" cy="20764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4" descr="C:\Users\ASUS\Desktop\рисунок п\DSC_0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3643314"/>
            <a:ext cx="3121025" cy="20764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468313" y="476250"/>
            <a:ext cx="8280400" cy="1800225"/>
          </a:xfrm>
          <a:prstGeom prst="horizontalScroll">
            <a:avLst>
              <a:gd name="adj" fmla="val 12500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latin typeface="Times New Roman" pitchFamily="18" charset="0"/>
              </a:rPr>
              <a:t>Разность чисел 12 и 3 </a:t>
            </a:r>
          </a:p>
          <a:p>
            <a:pPr algn="ctr"/>
            <a:r>
              <a:rPr lang="ru-RU" sz="3600" b="1">
                <a:latin typeface="Times New Roman" pitchFamily="18" charset="0"/>
              </a:rPr>
              <a:t>уменьшите на 5.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250825" y="3141663"/>
            <a:ext cx="1008063" cy="1009650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>
                <a:latin typeface="Times New Roman" pitchFamily="18" charset="0"/>
              </a:rPr>
              <a:t>е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468313" y="476250"/>
            <a:ext cx="8280400" cy="1800225"/>
          </a:xfrm>
          <a:prstGeom prst="horizontalScroll">
            <a:avLst>
              <a:gd name="adj" fmla="val 12500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latin typeface="Times New Roman" pitchFamily="18" charset="0"/>
              </a:rPr>
              <a:t>К сумме чисел 7 и 8 прибавьте 3. </a:t>
            </a: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1331913" y="2420938"/>
            <a:ext cx="1008062" cy="1009650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>
                <a:latin typeface="Times New Roman" pitchFamily="18" charset="0"/>
              </a:rPr>
              <a:t>м</a:t>
            </a: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468313" y="476250"/>
            <a:ext cx="8280400" cy="1800225"/>
          </a:xfrm>
          <a:prstGeom prst="horizontalScroll">
            <a:avLst>
              <a:gd name="adj" fmla="val 1250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latin typeface="Times New Roman" pitchFamily="18" charset="0"/>
              </a:rPr>
              <a:t>Найдите периметр прямоугольника </a:t>
            </a:r>
          </a:p>
          <a:p>
            <a:pPr algn="ctr"/>
            <a:r>
              <a:rPr lang="ru-RU" sz="3600" b="1">
                <a:latin typeface="Times New Roman" pitchFamily="18" charset="0"/>
              </a:rPr>
              <a:t>со сторонами 5 и 2 см.</a:t>
            </a: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2268538" y="3141663"/>
            <a:ext cx="1008062" cy="1009650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>
                <a:latin typeface="Times New Roman" pitchFamily="18" charset="0"/>
              </a:rPr>
              <a:t>г</a:t>
            </a:r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468313" y="476250"/>
            <a:ext cx="8280400" cy="1800225"/>
          </a:xfrm>
          <a:prstGeom prst="horizontalScroll">
            <a:avLst>
              <a:gd name="adj" fmla="val 12500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latin typeface="Times New Roman" pitchFamily="18" charset="0"/>
              </a:rPr>
              <a:t>Уменьшаемое – 34, вычитаемое – 12. </a:t>
            </a:r>
          </a:p>
          <a:p>
            <a:pPr algn="ctr"/>
            <a:r>
              <a:rPr lang="ru-RU" sz="3600" b="1">
                <a:latin typeface="Times New Roman" pitchFamily="18" charset="0"/>
              </a:rPr>
              <a:t>Найдите разность.</a:t>
            </a:r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3276600" y="2420938"/>
            <a:ext cx="1008063" cy="1009650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>
                <a:latin typeface="Times New Roman" pitchFamily="18" charset="0"/>
              </a:rPr>
              <a:t>е</a:t>
            </a: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468313" y="476250"/>
            <a:ext cx="8280400" cy="1800225"/>
          </a:xfrm>
          <a:prstGeom prst="horizontalScroll">
            <a:avLst>
              <a:gd name="adj" fmla="val 1250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latin typeface="Times New Roman" pitchFamily="18" charset="0"/>
              </a:rPr>
              <a:t>Какое число больше 17 на 6?</a:t>
            </a:r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4140200" y="3141663"/>
            <a:ext cx="1008063" cy="1009650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>
                <a:latin typeface="Times New Roman" pitchFamily="18" charset="0"/>
              </a:rPr>
              <a:t>о</a:t>
            </a:r>
          </a:p>
        </p:txBody>
      </p:sp>
      <p:sp>
        <p:nvSpPr>
          <p:cNvPr id="6158" name="AutoShape 14"/>
          <p:cNvSpPr>
            <a:spLocks noChangeArrowheads="1"/>
          </p:cNvSpPr>
          <p:nvPr/>
        </p:nvSpPr>
        <p:spPr bwMode="auto">
          <a:xfrm>
            <a:off x="468313" y="476250"/>
            <a:ext cx="8280400" cy="1800225"/>
          </a:xfrm>
          <a:prstGeom prst="horizontalScroll">
            <a:avLst>
              <a:gd name="adj" fmla="val 12500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latin typeface="Times New Roman" pitchFamily="18" charset="0"/>
              </a:rPr>
              <a:t>Одна открытка стоит 5 рублей. </a:t>
            </a:r>
          </a:p>
          <a:p>
            <a:pPr algn="ctr"/>
            <a:r>
              <a:rPr lang="ru-RU" sz="3600" b="1">
                <a:latin typeface="Times New Roman" pitchFamily="18" charset="0"/>
              </a:rPr>
              <a:t>Сколько стоят 3 такие открытки?</a:t>
            </a:r>
          </a:p>
        </p:txBody>
      </p:sp>
      <p:sp>
        <p:nvSpPr>
          <p:cNvPr id="6159" name="AutoShape 15"/>
          <p:cNvSpPr>
            <a:spLocks noChangeArrowheads="1"/>
          </p:cNvSpPr>
          <p:nvPr/>
        </p:nvSpPr>
        <p:spPr bwMode="auto">
          <a:xfrm>
            <a:off x="5076825" y="2492375"/>
            <a:ext cx="1008063" cy="1009650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>
                <a:latin typeface="Times New Roman" pitchFamily="18" charset="0"/>
              </a:rPr>
              <a:t>я</a:t>
            </a:r>
          </a:p>
        </p:txBody>
      </p:sp>
      <p:sp>
        <p:nvSpPr>
          <p:cNvPr id="6160" name="AutoShape 16"/>
          <p:cNvSpPr>
            <a:spLocks noChangeArrowheads="1"/>
          </p:cNvSpPr>
          <p:nvPr/>
        </p:nvSpPr>
        <p:spPr bwMode="auto">
          <a:xfrm>
            <a:off x="468313" y="476250"/>
            <a:ext cx="8280400" cy="1800225"/>
          </a:xfrm>
          <a:prstGeom prst="horizontalScroll">
            <a:avLst>
              <a:gd name="adj" fmla="val 12500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latin typeface="Times New Roman" pitchFamily="18" charset="0"/>
              </a:rPr>
              <a:t>На сколько число 41 больше 20?</a:t>
            </a:r>
          </a:p>
        </p:txBody>
      </p:sp>
      <p:sp>
        <p:nvSpPr>
          <p:cNvPr id="6161" name="AutoShape 17"/>
          <p:cNvSpPr>
            <a:spLocks noChangeArrowheads="1"/>
          </p:cNvSpPr>
          <p:nvPr/>
        </p:nvSpPr>
        <p:spPr bwMode="auto">
          <a:xfrm>
            <a:off x="6084888" y="3141663"/>
            <a:ext cx="1008062" cy="1009650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>
                <a:latin typeface="Times New Roman" pitchFamily="18" charset="0"/>
              </a:rPr>
              <a:t>т</a:t>
            </a:r>
          </a:p>
        </p:txBody>
      </p:sp>
      <p:sp>
        <p:nvSpPr>
          <p:cNvPr id="6162" name="AutoShape 18"/>
          <p:cNvSpPr>
            <a:spLocks noChangeArrowheads="1"/>
          </p:cNvSpPr>
          <p:nvPr/>
        </p:nvSpPr>
        <p:spPr bwMode="auto">
          <a:xfrm>
            <a:off x="506413" y="485775"/>
            <a:ext cx="8280400" cy="1800225"/>
          </a:xfrm>
          <a:prstGeom prst="horizontalScroll">
            <a:avLst>
              <a:gd name="adj" fmla="val 1250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latin typeface="Times New Roman" pitchFamily="18" charset="0"/>
              </a:rPr>
              <a:t>Найдите периметр квадрата </a:t>
            </a:r>
          </a:p>
          <a:p>
            <a:pPr algn="ctr"/>
            <a:r>
              <a:rPr lang="ru-RU" sz="3600" b="1">
                <a:latin typeface="Times New Roman" pitchFamily="18" charset="0"/>
              </a:rPr>
              <a:t>со стороной 4 см.</a:t>
            </a:r>
          </a:p>
        </p:txBody>
      </p:sp>
      <p:sp>
        <p:nvSpPr>
          <p:cNvPr id="6163" name="AutoShape 19"/>
          <p:cNvSpPr>
            <a:spLocks noChangeArrowheads="1"/>
          </p:cNvSpPr>
          <p:nvPr/>
        </p:nvSpPr>
        <p:spPr bwMode="auto">
          <a:xfrm>
            <a:off x="7092950" y="2420938"/>
            <a:ext cx="1008063" cy="1009650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>
                <a:latin typeface="Times New Roman" pitchFamily="18" charset="0"/>
              </a:rPr>
              <a:t>р</a:t>
            </a:r>
          </a:p>
        </p:txBody>
      </p:sp>
      <p:sp>
        <p:nvSpPr>
          <p:cNvPr id="6164" name="AutoShape 20"/>
          <p:cNvSpPr>
            <a:spLocks noChangeArrowheads="1"/>
          </p:cNvSpPr>
          <p:nvPr/>
        </p:nvSpPr>
        <p:spPr bwMode="auto">
          <a:xfrm>
            <a:off x="506413" y="500063"/>
            <a:ext cx="8280400" cy="1800225"/>
          </a:xfrm>
          <a:prstGeom prst="horizontalScroll">
            <a:avLst>
              <a:gd name="adj" fmla="val 12500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latin typeface="Times New Roman" pitchFamily="18" charset="0"/>
              </a:rPr>
              <a:t>Увеличьте число 54 на 6 единиц. </a:t>
            </a:r>
          </a:p>
          <a:p>
            <a:pPr algn="ctr"/>
            <a:endParaRPr lang="ru-RU" sz="3600" b="1">
              <a:latin typeface="Times New Roman" pitchFamily="18" charset="0"/>
            </a:endParaRPr>
          </a:p>
        </p:txBody>
      </p:sp>
      <p:sp>
        <p:nvSpPr>
          <p:cNvPr id="6165" name="AutoShape 21"/>
          <p:cNvSpPr>
            <a:spLocks noChangeArrowheads="1"/>
          </p:cNvSpPr>
          <p:nvPr/>
        </p:nvSpPr>
        <p:spPr bwMode="auto">
          <a:xfrm>
            <a:off x="7885113" y="3213100"/>
            <a:ext cx="1008062" cy="1009650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>
                <a:latin typeface="Times New Roman" pitchFamily="18" charset="0"/>
              </a:rPr>
              <a:t>и</a:t>
            </a:r>
          </a:p>
        </p:txBody>
      </p:sp>
      <p:sp>
        <p:nvSpPr>
          <p:cNvPr id="6166" name="AutoShape 22"/>
          <p:cNvSpPr>
            <a:spLocks noChangeArrowheads="1"/>
          </p:cNvSpPr>
          <p:nvPr/>
        </p:nvSpPr>
        <p:spPr bwMode="auto">
          <a:xfrm>
            <a:off x="506413" y="485775"/>
            <a:ext cx="8280400" cy="1800225"/>
          </a:xfrm>
          <a:prstGeom prst="horizontalScroll">
            <a:avLst>
              <a:gd name="adj" fmla="val 12500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latin typeface="Times New Roman" pitchFamily="18" charset="0"/>
              </a:rPr>
              <a:t>  Составьте из полученных букв слово: </a:t>
            </a:r>
          </a:p>
          <a:p>
            <a:pPr algn="ctr"/>
            <a:endParaRPr lang="ru-RU" sz="3600" b="1">
              <a:latin typeface="Times New Roman" pitchFamily="18" charset="0"/>
            </a:endParaRPr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395288" y="2636838"/>
            <a:ext cx="828040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</a:t>
            </a:r>
            <a:r>
              <a:rPr lang="ru-RU" sz="88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ЕО</a:t>
            </a:r>
            <a:r>
              <a:rPr lang="ru-RU" sz="8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МЕТРИЯ</a:t>
            </a:r>
          </a:p>
        </p:txBody>
      </p:sp>
      <p:sp>
        <p:nvSpPr>
          <p:cNvPr id="6177" name="Rectangle 33"/>
          <p:cNvSpPr>
            <a:spLocks noChangeArrowheads="1"/>
          </p:cNvSpPr>
          <p:nvPr/>
        </p:nvSpPr>
        <p:spPr bwMode="auto">
          <a:xfrm rot="1876663">
            <a:off x="4859338" y="2060575"/>
            <a:ext cx="144462" cy="792163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8" grpId="1" animBg="1"/>
      <p:bldP spid="6149" grpId="0" animBg="1"/>
      <p:bldP spid="6149" grpId="1" animBg="1"/>
      <p:bldP spid="6150" grpId="0" animBg="1"/>
      <p:bldP spid="6150" grpId="1" animBg="1"/>
      <p:bldP spid="6151" grpId="0" animBg="1"/>
      <p:bldP spid="6151" grpId="1" animBg="1"/>
      <p:bldP spid="6152" grpId="0" animBg="1"/>
      <p:bldP spid="6152" grpId="1" animBg="1"/>
      <p:bldP spid="6152" grpId="2" animBg="1"/>
      <p:bldP spid="6153" grpId="0" animBg="1"/>
      <p:bldP spid="6153" grpId="1" animBg="1"/>
      <p:bldP spid="6154" grpId="0" animBg="1"/>
      <p:bldP spid="6154" grpId="1" animBg="1"/>
      <p:bldP spid="6155" grpId="0" animBg="1"/>
      <p:bldP spid="6155" grpId="1" animBg="1"/>
      <p:bldP spid="6156" grpId="0" animBg="1"/>
      <p:bldP spid="6156" grpId="1" animBg="1"/>
      <p:bldP spid="6157" grpId="0" animBg="1"/>
      <p:bldP spid="6157" grpId="1" animBg="1"/>
      <p:bldP spid="6158" grpId="0" animBg="1"/>
      <p:bldP spid="6158" grpId="1" animBg="1"/>
      <p:bldP spid="6159" grpId="0" animBg="1"/>
      <p:bldP spid="6159" grpId="1" animBg="1"/>
      <p:bldP spid="6160" grpId="0" animBg="1"/>
      <p:bldP spid="6160" grpId="1" animBg="1"/>
      <p:bldP spid="6161" grpId="0" animBg="1"/>
      <p:bldP spid="6161" grpId="1" animBg="1"/>
      <p:bldP spid="6162" grpId="0" animBg="1"/>
      <p:bldP spid="6162" grpId="1" animBg="1"/>
      <p:bldP spid="6163" grpId="0" animBg="1"/>
      <p:bldP spid="6163" grpId="1" animBg="1"/>
      <p:bldP spid="6164" grpId="0" animBg="1"/>
      <p:bldP spid="6164" grpId="1" animBg="1"/>
      <p:bldP spid="6165" grpId="0" animBg="1"/>
      <p:bldP spid="6165" grpId="1" animBg="1"/>
      <p:bldP spid="6166" grpId="0" animBg="1"/>
      <p:bldP spid="6166" grpId="1" animBg="1"/>
      <p:bldP spid="6168" grpId="0"/>
      <p:bldP spid="617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SUS\Desktop\рисунок п\DSC_0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0"/>
            <a:ext cx="3121025" cy="20764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3" descr="C:\Users\ASUS\Desktop\рисунок п\DSC_0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642918"/>
            <a:ext cx="3121025" cy="20764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4" descr="C:\Users\ASUS\Desktop\рисунок п\DSC_0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143248"/>
            <a:ext cx="3121025" cy="20764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5" descr="C:\Users\ASUS\Desktop\рисунок п\DSC_00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6066" y="3152693"/>
            <a:ext cx="3121025" cy="20764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1643063"/>
            <a:ext cx="8510588" cy="3143250"/>
          </a:xfrm>
        </p:spPr>
        <p:txBody>
          <a:bodyPr/>
          <a:lstStyle/>
          <a:p>
            <a:pPr>
              <a:defRPr/>
            </a:pPr>
            <a:r>
              <a:rPr lang="ru-RU" sz="9600" b="1" dirty="0" smtClean="0">
                <a:solidFill>
                  <a:srgbClr val="FF0000"/>
                </a:solidFill>
              </a:rPr>
              <a:t>МОЛОДЦЫ !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urch_88_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785794"/>
            <a:ext cx="7967508" cy="54292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827088" y="1557338"/>
            <a:ext cx="1439862" cy="2447925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771775" y="2565400"/>
            <a:ext cx="2951163" cy="144145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2708275"/>
            <a:ext cx="28575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6" grpId="1" animBg="1"/>
      <p:bldP spid="81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468313" y="188913"/>
            <a:ext cx="8280400" cy="1800225"/>
          </a:xfrm>
          <a:prstGeom prst="horizontalScroll">
            <a:avLst>
              <a:gd name="adj" fmla="val 1250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latin typeface="Times New Roman" pitchFamily="18" charset="0"/>
              </a:rPr>
              <a:t>  </a:t>
            </a:r>
          </a:p>
          <a:p>
            <a:pPr algn="ctr"/>
            <a:r>
              <a:rPr lang="ru-RU" sz="3600" b="1">
                <a:latin typeface="Times New Roman" pitchFamily="18" charset="0"/>
              </a:rPr>
              <a:t>Сколько прямых углов </a:t>
            </a:r>
          </a:p>
          <a:p>
            <a:pPr algn="ctr"/>
            <a:r>
              <a:rPr lang="ru-RU" sz="3600" b="1">
                <a:latin typeface="Times New Roman" pitchFamily="18" charset="0"/>
              </a:rPr>
              <a:t>у четырехугольников?</a:t>
            </a:r>
          </a:p>
          <a:p>
            <a:pPr algn="ctr"/>
            <a:endParaRPr lang="ru-RU" sz="3600" b="1">
              <a:latin typeface="Times New Roman" pitchFamily="18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 rot="-1522846">
            <a:off x="611188" y="3716338"/>
            <a:ext cx="1081087" cy="17287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547813" y="2276475"/>
            <a:ext cx="1655762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 rot="2588047">
            <a:off x="2700338" y="3860800"/>
            <a:ext cx="935037" cy="9366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3995738" y="2205038"/>
            <a:ext cx="1152525" cy="15843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 rot="2803914">
            <a:off x="5688807" y="3536156"/>
            <a:ext cx="1439862" cy="13684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563938" y="5734050"/>
            <a:ext cx="4321175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 rot="1433249">
            <a:off x="7740650" y="2349500"/>
            <a:ext cx="865188" cy="1511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2" grpId="0" animBg="1"/>
      <p:bldP spid="9223" grpId="0" animBg="1"/>
      <p:bldP spid="9224" grpId="0" animBg="1"/>
      <p:bldP spid="9225" grpId="0" animBg="1"/>
      <p:bldP spid="9226" grpId="0" animBg="1"/>
      <p:bldP spid="92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2" name="Freeform 72"/>
          <p:cNvSpPr>
            <a:spLocks/>
          </p:cNvSpPr>
          <p:nvPr/>
        </p:nvSpPr>
        <p:spPr bwMode="auto">
          <a:xfrm>
            <a:off x="2484438" y="1916113"/>
            <a:ext cx="5178425" cy="4394200"/>
          </a:xfrm>
          <a:custGeom>
            <a:avLst/>
            <a:gdLst>
              <a:gd name="T0" fmla="*/ 2147483647 w 3262"/>
              <a:gd name="T1" fmla="*/ 2147483647 h 2768"/>
              <a:gd name="T2" fmla="*/ 2147483647 w 3262"/>
              <a:gd name="T3" fmla="*/ 2147483647 h 2768"/>
              <a:gd name="T4" fmla="*/ 2147483647 w 3262"/>
              <a:gd name="T5" fmla="*/ 2147483647 h 2768"/>
              <a:gd name="T6" fmla="*/ 2147483647 w 3262"/>
              <a:gd name="T7" fmla="*/ 2147483647 h 2768"/>
              <a:gd name="T8" fmla="*/ 2147483647 w 3262"/>
              <a:gd name="T9" fmla="*/ 2147483647 h 2768"/>
              <a:gd name="T10" fmla="*/ 2147483647 w 3262"/>
              <a:gd name="T11" fmla="*/ 2147483647 h 2768"/>
              <a:gd name="T12" fmla="*/ 2147483647 w 3262"/>
              <a:gd name="T13" fmla="*/ 2147483647 h 2768"/>
              <a:gd name="T14" fmla="*/ 2147483647 w 3262"/>
              <a:gd name="T15" fmla="*/ 2147483647 h 2768"/>
              <a:gd name="T16" fmla="*/ 2147483647 w 3262"/>
              <a:gd name="T17" fmla="*/ 2147483647 h 2768"/>
              <a:gd name="T18" fmla="*/ 2147483647 w 3262"/>
              <a:gd name="T19" fmla="*/ 2147483647 h 2768"/>
              <a:gd name="T20" fmla="*/ 2147483647 w 3262"/>
              <a:gd name="T21" fmla="*/ 2147483647 h 2768"/>
              <a:gd name="T22" fmla="*/ 2147483647 w 3262"/>
              <a:gd name="T23" fmla="*/ 2147483647 h 2768"/>
              <a:gd name="T24" fmla="*/ 2147483647 w 3262"/>
              <a:gd name="T25" fmla="*/ 2147483647 h 2768"/>
              <a:gd name="T26" fmla="*/ 2147483647 w 3262"/>
              <a:gd name="T27" fmla="*/ 2147483647 h 2768"/>
              <a:gd name="T28" fmla="*/ 2147483647 w 3262"/>
              <a:gd name="T29" fmla="*/ 2147483647 h 2768"/>
              <a:gd name="T30" fmla="*/ 2147483647 w 3262"/>
              <a:gd name="T31" fmla="*/ 2147483647 h 2768"/>
              <a:gd name="T32" fmla="*/ 2147483647 w 3262"/>
              <a:gd name="T33" fmla="*/ 2147483647 h 2768"/>
              <a:gd name="T34" fmla="*/ 2147483647 w 3262"/>
              <a:gd name="T35" fmla="*/ 2147483647 h 2768"/>
              <a:gd name="T36" fmla="*/ 2147483647 w 3262"/>
              <a:gd name="T37" fmla="*/ 2147483647 h 2768"/>
              <a:gd name="T38" fmla="*/ 2147483647 w 3262"/>
              <a:gd name="T39" fmla="*/ 2147483647 h 2768"/>
              <a:gd name="T40" fmla="*/ 2147483647 w 3262"/>
              <a:gd name="T41" fmla="*/ 2147483647 h 2768"/>
              <a:gd name="T42" fmla="*/ 2147483647 w 3262"/>
              <a:gd name="T43" fmla="*/ 2147483647 h 2768"/>
              <a:gd name="T44" fmla="*/ 2147483647 w 3262"/>
              <a:gd name="T45" fmla="*/ 2147483647 h 2768"/>
              <a:gd name="T46" fmla="*/ 2147483647 w 3262"/>
              <a:gd name="T47" fmla="*/ 2147483647 h 2768"/>
              <a:gd name="T48" fmla="*/ 2147483647 w 3262"/>
              <a:gd name="T49" fmla="*/ 2147483647 h 2768"/>
              <a:gd name="T50" fmla="*/ 2147483647 w 3262"/>
              <a:gd name="T51" fmla="*/ 2147483647 h 2768"/>
              <a:gd name="T52" fmla="*/ 2147483647 w 3262"/>
              <a:gd name="T53" fmla="*/ 2147483647 h 2768"/>
              <a:gd name="T54" fmla="*/ 2147483647 w 3262"/>
              <a:gd name="T55" fmla="*/ 2147483647 h 2768"/>
              <a:gd name="T56" fmla="*/ 2147483647 w 3262"/>
              <a:gd name="T57" fmla="*/ 2147483647 h 2768"/>
              <a:gd name="T58" fmla="*/ 2147483647 w 3262"/>
              <a:gd name="T59" fmla="*/ 2147483647 h 2768"/>
              <a:gd name="T60" fmla="*/ 2147483647 w 3262"/>
              <a:gd name="T61" fmla="*/ 2147483647 h 2768"/>
              <a:gd name="T62" fmla="*/ 2147483647 w 3262"/>
              <a:gd name="T63" fmla="*/ 2147483647 h 2768"/>
              <a:gd name="T64" fmla="*/ 2147483647 w 3262"/>
              <a:gd name="T65" fmla="*/ 2147483647 h 2768"/>
              <a:gd name="T66" fmla="*/ 2147483647 w 3262"/>
              <a:gd name="T67" fmla="*/ 2147483647 h 2768"/>
              <a:gd name="T68" fmla="*/ 2147483647 w 3262"/>
              <a:gd name="T69" fmla="*/ 2147483647 h 2768"/>
              <a:gd name="T70" fmla="*/ 2147483647 w 3262"/>
              <a:gd name="T71" fmla="*/ 2147483647 h 2768"/>
              <a:gd name="T72" fmla="*/ 2147483647 w 3262"/>
              <a:gd name="T73" fmla="*/ 2147483647 h 2768"/>
              <a:gd name="T74" fmla="*/ 2147483647 w 3262"/>
              <a:gd name="T75" fmla="*/ 2147483647 h 2768"/>
              <a:gd name="T76" fmla="*/ 2147483647 w 3262"/>
              <a:gd name="T77" fmla="*/ 2147483647 h 2768"/>
              <a:gd name="T78" fmla="*/ 2147483647 w 3262"/>
              <a:gd name="T79" fmla="*/ 2147483647 h 2768"/>
              <a:gd name="T80" fmla="*/ 2147483647 w 3262"/>
              <a:gd name="T81" fmla="*/ 2147483647 h 2768"/>
              <a:gd name="T82" fmla="*/ 2147483647 w 3262"/>
              <a:gd name="T83" fmla="*/ 2147483647 h 2768"/>
              <a:gd name="T84" fmla="*/ 2147483647 w 3262"/>
              <a:gd name="T85" fmla="*/ 2147483647 h 2768"/>
              <a:gd name="T86" fmla="*/ 2147483647 w 3262"/>
              <a:gd name="T87" fmla="*/ 2147483647 h 2768"/>
              <a:gd name="T88" fmla="*/ 2147483647 w 3262"/>
              <a:gd name="T89" fmla="*/ 2147483647 h 2768"/>
              <a:gd name="T90" fmla="*/ 2147483647 w 3262"/>
              <a:gd name="T91" fmla="*/ 2147483647 h 2768"/>
              <a:gd name="T92" fmla="*/ 2147483647 w 3262"/>
              <a:gd name="T93" fmla="*/ 2147483647 h 2768"/>
              <a:gd name="T94" fmla="*/ 2147483647 w 3262"/>
              <a:gd name="T95" fmla="*/ 2147483647 h 2768"/>
              <a:gd name="T96" fmla="*/ 2147483647 w 3262"/>
              <a:gd name="T97" fmla="*/ 2147483647 h 2768"/>
              <a:gd name="T98" fmla="*/ 2147483647 w 3262"/>
              <a:gd name="T99" fmla="*/ 2147483647 h 2768"/>
              <a:gd name="T100" fmla="*/ 2147483647 w 3262"/>
              <a:gd name="T101" fmla="*/ 2147483647 h 2768"/>
              <a:gd name="T102" fmla="*/ 2147483647 w 3262"/>
              <a:gd name="T103" fmla="*/ 2147483647 h 2768"/>
              <a:gd name="T104" fmla="*/ 2147483647 w 3262"/>
              <a:gd name="T105" fmla="*/ 2147483647 h 276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262"/>
              <a:gd name="T160" fmla="*/ 0 h 2768"/>
              <a:gd name="T161" fmla="*/ 3262 w 3262"/>
              <a:gd name="T162" fmla="*/ 2768 h 276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262" h="2768">
                <a:moveTo>
                  <a:pt x="1867" y="11"/>
                </a:moveTo>
                <a:cubicBezTo>
                  <a:pt x="1562" y="40"/>
                  <a:pt x="2011" y="0"/>
                  <a:pt x="1253" y="29"/>
                </a:cubicBezTo>
                <a:cubicBezTo>
                  <a:pt x="1183" y="32"/>
                  <a:pt x="1045" y="48"/>
                  <a:pt x="1045" y="48"/>
                </a:cubicBezTo>
                <a:cubicBezTo>
                  <a:pt x="991" y="58"/>
                  <a:pt x="949" y="77"/>
                  <a:pt x="894" y="86"/>
                </a:cubicBezTo>
                <a:cubicBezTo>
                  <a:pt x="849" y="117"/>
                  <a:pt x="783" y="122"/>
                  <a:pt x="743" y="162"/>
                </a:cubicBezTo>
                <a:cubicBezTo>
                  <a:pt x="732" y="173"/>
                  <a:pt x="726" y="188"/>
                  <a:pt x="715" y="199"/>
                </a:cubicBezTo>
                <a:cubicBezTo>
                  <a:pt x="704" y="210"/>
                  <a:pt x="688" y="216"/>
                  <a:pt x="677" y="228"/>
                </a:cubicBezTo>
                <a:cubicBezTo>
                  <a:pt x="613" y="299"/>
                  <a:pt x="669" y="273"/>
                  <a:pt x="611" y="294"/>
                </a:cubicBezTo>
                <a:cubicBezTo>
                  <a:pt x="552" y="381"/>
                  <a:pt x="526" y="483"/>
                  <a:pt x="479" y="577"/>
                </a:cubicBezTo>
                <a:cubicBezTo>
                  <a:pt x="473" y="589"/>
                  <a:pt x="474" y="603"/>
                  <a:pt x="469" y="615"/>
                </a:cubicBezTo>
                <a:cubicBezTo>
                  <a:pt x="452" y="661"/>
                  <a:pt x="430" y="707"/>
                  <a:pt x="403" y="747"/>
                </a:cubicBezTo>
                <a:cubicBezTo>
                  <a:pt x="386" y="798"/>
                  <a:pt x="373" y="869"/>
                  <a:pt x="346" y="917"/>
                </a:cubicBezTo>
                <a:cubicBezTo>
                  <a:pt x="335" y="937"/>
                  <a:pt x="309" y="974"/>
                  <a:pt x="309" y="974"/>
                </a:cubicBezTo>
                <a:cubicBezTo>
                  <a:pt x="296" y="1021"/>
                  <a:pt x="272" y="1072"/>
                  <a:pt x="224" y="1087"/>
                </a:cubicBezTo>
                <a:cubicBezTo>
                  <a:pt x="193" y="1133"/>
                  <a:pt x="204" y="1160"/>
                  <a:pt x="158" y="1191"/>
                </a:cubicBezTo>
                <a:cubicBezTo>
                  <a:pt x="155" y="1200"/>
                  <a:pt x="155" y="1212"/>
                  <a:pt x="148" y="1219"/>
                </a:cubicBezTo>
                <a:cubicBezTo>
                  <a:pt x="132" y="1235"/>
                  <a:pt x="91" y="1257"/>
                  <a:pt x="91" y="1257"/>
                </a:cubicBezTo>
                <a:cubicBezTo>
                  <a:pt x="0" y="1396"/>
                  <a:pt x="48" y="1300"/>
                  <a:pt x="63" y="1616"/>
                </a:cubicBezTo>
                <a:cubicBezTo>
                  <a:pt x="71" y="1784"/>
                  <a:pt x="193" y="1932"/>
                  <a:pt x="328" y="2022"/>
                </a:cubicBezTo>
                <a:cubicBezTo>
                  <a:pt x="352" y="2059"/>
                  <a:pt x="381" y="2073"/>
                  <a:pt x="422" y="2088"/>
                </a:cubicBezTo>
                <a:cubicBezTo>
                  <a:pt x="446" y="2123"/>
                  <a:pt x="466" y="2150"/>
                  <a:pt x="507" y="2163"/>
                </a:cubicBezTo>
                <a:cubicBezTo>
                  <a:pt x="545" y="2221"/>
                  <a:pt x="502" y="2165"/>
                  <a:pt x="573" y="2220"/>
                </a:cubicBezTo>
                <a:cubicBezTo>
                  <a:pt x="640" y="2272"/>
                  <a:pt x="582" y="2249"/>
                  <a:pt x="639" y="2267"/>
                </a:cubicBezTo>
                <a:cubicBezTo>
                  <a:pt x="660" y="2281"/>
                  <a:pt x="685" y="2289"/>
                  <a:pt x="705" y="2305"/>
                </a:cubicBezTo>
                <a:cubicBezTo>
                  <a:pt x="807" y="2388"/>
                  <a:pt x="732" y="2358"/>
                  <a:pt x="800" y="2381"/>
                </a:cubicBezTo>
                <a:cubicBezTo>
                  <a:pt x="834" y="2431"/>
                  <a:pt x="886" y="2440"/>
                  <a:pt x="932" y="2475"/>
                </a:cubicBezTo>
                <a:cubicBezTo>
                  <a:pt x="982" y="2512"/>
                  <a:pt x="955" y="2512"/>
                  <a:pt x="1007" y="2541"/>
                </a:cubicBezTo>
                <a:cubicBezTo>
                  <a:pt x="1065" y="2573"/>
                  <a:pt x="1128" y="2594"/>
                  <a:pt x="1187" y="2626"/>
                </a:cubicBezTo>
                <a:cubicBezTo>
                  <a:pt x="1287" y="2680"/>
                  <a:pt x="1195" y="2658"/>
                  <a:pt x="1310" y="2673"/>
                </a:cubicBezTo>
                <a:cubicBezTo>
                  <a:pt x="1474" y="2717"/>
                  <a:pt x="1643" y="2739"/>
                  <a:pt x="1810" y="2768"/>
                </a:cubicBezTo>
                <a:cubicBezTo>
                  <a:pt x="1923" y="2765"/>
                  <a:pt x="2037" y="2764"/>
                  <a:pt x="2150" y="2758"/>
                </a:cubicBezTo>
                <a:cubicBezTo>
                  <a:pt x="2217" y="2755"/>
                  <a:pt x="2285" y="2703"/>
                  <a:pt x="2348" y="2683"/>
                </a:cubicBezTo>
                <a:cubicBezTo>
                  <a:pt x="2377" y="2645"/>
                  <a:pt x="2398" y="2623"/>
                  <a:pt x="2443" y="2607"/>
                </a:cubicBezTo>
                <a:cubicBezTo>
                  <a:pt x="2452" y="2598"/>
                  <a:pt x="2460" y="2586"/>
                  <a:pt x="2471" y="2579"/>
                </a:cubicBezTo>
                <a:cubicBezTo>
                  <a:pt x="2479" y="2573"/>
                  <a:pt x="2492" y="2576"/>
                  <a:pt x="2499" y="2569"/>
                </a:cubicBezTo>
                <a:cubicBezTo>
                  <a:pt x="2556" y="2512"/>
                  <a:pt x="2474" y="2544"/>
                  <a:pt x="2556" y="2522"/>
                </a:cubicBezTo>
                <a:cubicBezTo>
                  <a:pt x="2672" y="2408"/>
                  <a:pt x="2560" y="2530"/>
                  <a:pt x="2650" y="2390"/>
                </a:cubicBezTo>
                <a:cubicBezTo>
                  <a:pt x="2689" y="2329"/>
                  <a:pt x="2722" y="2280"/>
                  <a:pt x="2745" y="2211"/>
                </a:cubicBezTo>
                <a:cubicBezTo>
                  <a:pt x="2748" y="2192"/>
                  <a:pt x="2748" y="2172"/>
                  <a:pt x="2754" y="2154"/>
                </a:cubicBezTo>
                <a:cubicBezTo>
                  <a:pt x="2790" y="2053"/>
                  <a:pt x="2786" y="2111"/>
                  <a:pt x="2801" y="2050"/>
                </a:cubicBezTo>
                <a:cubicBezTo>
                  <a:pt x="2805" y="2034"/>
                  <a:pt x="2803" y="2017"/>
                  <a:pt x="2811" y="2003"/>
                </a:cubicBezTo>
                <a:cubicBezTo>
                  <a:pt x="2817" y="1993"/>
                  <a:pt x="2830" y="1990"/>
                  <a:pt x="2839" y="1984"/>
                </a:cubicBezTo>
                <a:cubicBezTo>
                  <a:pt x="2861" y="1922"/>
                  <a:pt x="2912" y="1882"/>
                  <a:pt x="2953" y="1833"/>
                </a:cubicBezTo>
                <a:cubicBezTo>
                  <a:pt x="2985" y="1795"/>
                  <a:pt x="2984" y="1759"/>
                  <a:pt x="3028" y="1729"/>
                </a:cubicBezTo>
                <a:cubicBezTo>
                  <a:pt x="3050" y="1685"/>
                  <a:pt x="3068" y="1661"/>
                  <a:pt x="3104" y="1625"/>
                </a:cubicBezTo>
                <a:cubicBezTo>
                  <a:pt x="3129" y="1564"/>
                  <a:pt x="3177" y="1471"/>
                  <a:pt x="3217" y="1417"/>
                </a:cubicBezTo>
                <a:cubicBezTo>
                  <a:pt x="3227" y="1239"/>
                  <a:pt x="3212" y="1053"/>
                  <a:pt x="3245" y="879"/>
                </a:cubicBezTo>
                <a:cubicBezTo>
                  <a:pt x="3258" y="643"/>
                  <a:pt x="3262" y="700"/>
                  <a:pt x="3236" y="417"/>
                </a:cubicBezTo>
                <a:cubicBezTo>
                  <a:pt x="3231" y="362"/>
                  <a:pt x="3160" y="283"/>
                  <a:pt x="3132" y="247"/>
                </a:cubicBezTo>
                <a:cubicBezTo>
                  <a:pt x="3097" y="201"/>
                  <a:pt x="3060" y="153"/>
                  <a:pt x="3028" y="105"/>
                </a:cubicBezTo>
                <a:cubicBezTo>
                  <a:pt x="3008" y="75"/>
                  <a:pt x="2973" y="68"/>
                  <a:pt x="2943" y="58"/>
                </a:cubicBezTo>
                <a:cubicBezTo>
                  <a:pt x="2876" y="35"/>
                  <a:pt x="2838" y="12"/>
                  <a:pt x="2764" y="1"/>
                </a:cubicBezTo>
                <a:cubicBezTo>
                  <a:pt x="2465" y="4"/>
                  <a:pt x="2166" y="11"/>
                  <a:pt x="1867" y="11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468313" y="188913"/>
            <a:ext cx="8280400" cy="1800225"/>
          </a:xfrm>
          <a:prstGeom prst="horizontalScroll">
            <a:avLst>
              <a:gd name="adj" fmla="val 12500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latin typeface="Times New Roman" pitchFamily="18" charset="0"/>
              </a:rPr>
              <a:t>  </a:t>
            </a:r>
          </a:p>
          <a:p>
            <a:pPr algn="ctr"/>
            <a:r>
              <a:rPr lang="ru-RU" sz="3200" b="1">
                <a:latin typeface="Times New Roman" pitchFamily="18" charset="0"/>
              </a:rPr>
              <a:t>Обведите замкнутой линией </a:t>
            </a:r>
          </a:p>
          <a:p>
            <a:pPr algn="ctr"/>
            <a:r>
              <a:rPr lang="ru-RU" sz="3200" b="1">
                <a:latin typeface="Times New Roman" pitchFamily="18" charset="0"/>
              </a:rPr>
              <a:t>все прямоугольники, а затем квадраты.</a:t>
            </a:r>
          </a:p>
          <a:p>
            <a:pPr algn="ctr"/>
            <a:endParaRPr lang="ru-RU" sz="3600" b="1">
              <a:latin typeface="Times New Roman" pitchFamily="18" charset="0"/>
            </a:endParaRP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 rot="10800005" flipH="1">
            <a:off x="468313" y="2492375"/>
            <a:ext cx="792162" cy="1368425"/>
          </a:xfrm>
          <a:prstGeom prst="rtTriangle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 rot="-3418022">
            <a:off x="152400" y="4967288"/>
            <a:ext cx="1463675" cy="977900"/>
          </a:xfrm>
          <a:prstGeom prst="parallelogram">
            <a:avLst>
              <a:gd name="adj" fmla="val 37419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 rot="3083440">
            <a:off x="1763713" y="5300663"/>
            <a:ext cx="1655762" cy="792162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3851275" y="2349500"/>
            <a:ext cx="935038" cy="863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 rot="-2381731">
            <a:off x="3059113" y="3789363"/>
            <a:ext cx="792162" cy="143986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 rot="2075966">
            <a:off x="5292725" y="2565400"/>
            <a:ext cx="720725" cy="7207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4427538" y="3573463"/>
            <a:ext cx="503237" cy="503237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 rot="-1360090">
            <a:off x="4859338" y="4941888"/>
            <a:ext cx="719137" cy="1150937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 rot="-2163032">
            <a:off x="6659563" y="2060575"/>
            <a:ext cx="431800" cy="11525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 rot="2523174">
            <a:off x="6084888" y="3500438"/>
            <a:ext cx="863600" cy="143986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5" name="AutoShape 15"/>
          <p:cNvSpPr>
            <a:spLocks noChangeArrowheads="1"/>
          </p:cNvSpPr>
          <p:nvPr/>
        </p:nvSpPr>
        <p:spPr bwMode="auto">
          <a:xfrm rot="-3014474">
            <a:off x="7380288" y="2563813"/>
            <a:ext cx="1871662" cy="576262"/>
          </a:xfrm>
          <a:prstGeom prst="parallelogram">
            <a:avLst>
              <a:gd name="adj" fmla="val 81198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 rot="-1341397">
            <a:off x="6732588" y="5300663"/>
            <a:ext cx="1150937" cy="1008062"/>
          </a:xfrm>
          <a:prstGeom prst="triangle">
            <a:avLst>
              <a:gd name="adj" fmla="val 5000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7" name="Oval 17"/>
          <p:cNvSpPr>
            <a:spLocks noChangeArrowheads="1"/>
          </p:cNvSpPr>
          <p:nvPr/>
        </p:nvSpPr>
        <p:spPr bwMode="auto">
          <a:xfrm>
            <a:off x="7740650" y="4221163"/>
            <a:ext cx="1042988" cy="1008062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8" name="AutoShape 18"/>
          <p:cNvSpPr>
            <a:spLocks noChangeArrowheads="1"/>
          </p:cNvSpPr>
          <p:nvPr/>
        </p:nvSpPr>
        <p:spPr bwMode="auto">
          <a:xfrm>
            <a:off x="1547813" y="2708275"/>
            <a:ext cx="1368425" cy="10080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08" name="AutoShape 68"/>
          <p:cNvSpPr>
            <a:spLocks noChangeArrowheads="1"/>
          </p:cNvSpPr>
          <p:nvPr/>
        </p:nvSpPr>
        <p:spPr bwMode="auto">
          <a:xfrm>
            <a:off x="468313" y="188913"/>
            <a:ext cx="8280400" cy="1800225"/>
          </a:xfrm>
          <a:prstGeom prst="horizontalScroll">
            <a:avLst>
              <a:gd name="adj" fmla="val 12500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latin typeface="Times New Roman" pitchFamily="18" charset="0"/>
              </a:rPr>
              <a:t>  </a:t>
            </a:r>
          </a:p>
          <a:p>
            <a:pPr algn="ctr"/>
            <a:r>
              <a:rPr lang="ru-RU" sz="4400" b="1">
                <a:latin typeface="Times New Roman" pitchFamily="18" charset="0"/>
              </a:rPr>
              <a:t>Проверьте! Что замечаете?</a:t>
            </a:r>
          </a:p>
          <a:p>
            <a:pPr algn="ctr"/>
            <a:endParaRPr lang="ru-RU" sz="5400" b="1">
              <a:latin typeface="Times New Roman" pitchFamily="18" charset="0"/>
            </a:endParaRPr>
          </a:p>
        </p:txBody>
      </p:sp>
      <p:sp>
        <p:nvSpPr>
          <p:cNvPr id="10310" name="Freeform 70"/>
          <p:cNvSpPr>
            <a:spLocks/>
          </p:cNvSpPr>
          <p:nvPr/>
        </p:nvSpPr>
        <p:spPr bwMode="auto">
          <a:xfrm>
            <a:off x="3554413" y="2081213"/>
            <a:ext cx="2732087" cy="2243137"/>
          </a:xfrm>
          <a:custGeom>
            <a:avLst/>
            <a:gdLst>
              <a:gd name="T0" fmla="*/ 2147483647 w 1721"/>
              <a:gd name="T1" fmla="*/ 2147483647 h 1413"/>
              <a:gd name="T2" fmla="*/ 2147483647 w 1721"/>
              <a:gd name="T3" fmla="*/ 2147483647 h 1413"/>
              <a:gd name="T4" fmla="*/ 2147483647 w 1721"/>
              <a:gd name="T5" fmla="*/ 2147483647 h 1413"/>
              <a:gd name="T6" fmla="*/ 2147483647 w 1721"/>
              <a:gd name="T7" fmla="*/ 2147483647 h 1413"/>
              <a:gd name="T8" fmla="*/ 2147483647 w 1721"/>
              <a:gd name="T9" fmla="*/ 2147483647 h 1413"/>
              <a:gd name="T10" fmla="*/ 2147483647 w 1721"/>
              <a:gd name="T11" fmla="*/ 2147483647 h 1413"/>
              <a:gd name="T12" fmla="*/ 2147483647 w 1721"/>
              <a:gd name="T13" fmla="*/ 2147483647 h 1413"/>
              <a:gd name="T14" fmla="*/ 2147483647 w 1721"/>
              <a:gd name="T15" fmla="*/ 2147483647 h 1413"/>
              <a:gd name="T16" fmla="*/ 2147483647 w 1721"/>
              <a:gd name="T17" fmla="*/ 2147483647 h 1413"/>
              <a:gd name="T18" fmla="*/ 2147483647 w 1721"/>
              <a:gd name="T19" fmla="*/ 2147483647 h 1413"/>
              <a:gd name="T20" fmla="*/ 2147483647 w 1721"/>
              <a:gd name="T21" fmla="*/ 2147483647 h 1413"/>
              <a:gd name="T22" fmla="*/ 2147483647 w 1721"/>
              <a:gd name="T23" fmla="*/ 2147483647 h 1413"/>
              <a:gd name="T24" fmla="*/ 2147483647 w 1721"/>
              <a:gd name="T25" fmla="*/ 2147483647 h 1413"/>
              <a:gd name="T26" fmla="*/ 2147483647 w 1721"/>
              <a:gd name="T27" fmla="*/ 2147483647 h 1413"/>
              <a:gd name="T28" fmla="*/ 2147483647 w 1721"/>
              <a:gd name="T29" fmla="*/ 2147483647 h 1413"/>
              <a:gd name="T30" fmla="*/ 2147483647 w 1721"/>
              <a:gd name="T31" fmla="*/ 2147483647 h 1413"/>
              <a:gd name="T32" fmla="*/ 2147483647 w 1721"/>
              <a:gd name="T33" fmla="*/ 2147483647 h 1413"/>
              <a:gd name="T34" fmla="*/ 2147483647 w 1721"/>
              <a:gd name="T35" fmla="*/ 2147483647 h 1413"/>
              <a:gd name="T36" fmla="*/ 2147483647 w 1721"/>
              <a:gd name="T37" fmla="*/ 2147483647 h 1413"/>
              <a:gd name="T38" fmla="*/ 2147483647 w 1721"/>
              <a:gd name="T39" fmla="*/ 2147483647 h 1413"/>
              <a:gd name="T40" fmla="*/ 2147483647 w 1721"/>
              <a:gd name="T41" fmla="*/ 2147483647 h 1413"/>
              <a:gd name="T42" fmla="*/ 2147483647 w 1721"/>
              <a:gd name="T43" fmla="*/ 2147483647 h 1413"/>
              <a:gd name="T44" fmla="*/ 2147483647 w 1721"/>
              <a:gd name="T45" fmla="*/ 2147483647 h 1413"/>
              <a:gd name="T46" fmla="*/ 2147483647 w 1721"/>
              <a:gd name="T47" fmla="*/ 2147483647 h 1413"/>
              <a:gd name="T48" fmla="*/ 2147483647 w 1721"/>
              <a:gd name="T49" fmla="*/ 2147483647 h 1413"/>
              <a:gd name="T50" fmla="*/ 2147483647 w 1721"/>
              <a:gd name="T51" fmla="*/ 2147483647 h 1413"/>
              <a:gd name="T52" fmla="*/ 2147483647 w 1721"/>
              <a:gd name="T53" fmla="*/ 2147483647 h 1413"/>
              <a:gd name="T54" fmla="*/ 2147483647 w 1721"/>
              <a:gd name="T55" fmla="*/ 2147483647 h 1413"/>
              <a:gd name="T56" fmla="*/ 2147483647 w 1721"/>
              <a:gd name="T57" fmla="*/ 2147483647 h 1413"/>
              <a:gd name="T58" fmla="*/ 2147483647 w 1721"/>
              <a:gd name="T59" fmla="*/ 2147483647 h 141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721"/>
              <a:gd name="T91" fmla="*/ 0 h 1413"/>
              <a:gd name="T92" fmla="*/ 1721 w 1721"/>
              <a:gd name="T93" fmla="*/ 1413 h 1413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721" h="1413">
                <a:moveTo>
                  <a:pt x="1491" y="238"/>
                </a:moveTo>
                <a:cubicBezTo>
                  <a:pt x="1415" y="211"/>
                  <a:pt x="1349" y="122"/>
                  <a:pt x="1264" y="115"/>
                </a:cubicBezTo>
                <a:cubicBezTo>
                  <a:pt x="1195" y="109"/>
                  <a:pt x="1125" y="108"/>
                  <a:pt x="1056" y="105"/>
                </a:cubicBezTo>
                <a:cubicBezTo>
                  <a:pt x="1047" y="102"/>
                  <a:pt x="1037" y="99"/>
                  <a:pt x="1028" y="96"/>
                </a:cubicBezTo>
                <a:cubicBezTo>
                  <a:pt x="1015" y="93"/>
                  <a:pt x="1002" y="91"/>
                  <a:pt x="990" y="87"/>
                </a:cubicBezTo>
                <a:cubicBezTo>
                  <a:pt x="971" y="81"/>
                  <a:pt x="934" y="68"/>
                  <a:pt x="934" y="68"/>
                </a:cubicBezTo>
                <a:cubicBezTo>
                  <a:pt x="831" y="0"/>
                  <a:pt x="671" y="35"/>
                  <a:pt x="565" y="39"/>
                </a:cubicBezTo>
                <a:cubicBezTo>
                  <a:pt x="487" y="47"/>
                  <a:pt x="417" y="60"/>
                  <a:pt x="339" y="68"/>
                </a:cubicBezTo>
                <a:cubicBezTo>
                  <a:pt x="274" y="83"/>
                  <a:pt x="216" y="97"/>
                  <a:pt x="150" y="105"/>
                </a:cubicBezTo>
                <a:cubicBezTo>
                  <a:pt x="97" y="124"/>
                  <a:pt x="89" y="140"/>
                  <a:pt x="56" y="190"/>
                </a:cubicBezTo>
                <a:cubicBezTo>
                  <a:pt x="45" y="207"/>
                  <a:pt x="37" y="247"/>
                  <a:pt x="37" y="247"/>
                </a:cubicBezTo>
                <a:cubicBezTo>
                  <a:pt x="34" y="278"/>
                  <a:pt x="27" y="309"/>
                  <a:pt x="27" y="341"/>
                </a:cubicBezTo>
                <a:cubicBezTo>
                  <a:pt x="27" y="585"/>
                  <a:pt x="0" y="788"/>
                  <a:pt x="131" y="984"/>
                </a:cubicBezTo>
                <a:cubicBezTo>
                  <a:pt x="140" y="997"/>
                  <a:pt x="209" y="1101"/>
                  <a:pt x="235" y="1116"/>
                </a:cubicBezTo>
                <a:cubicBezTo>
                  <a:pt x="313" y="1160"/>
                  <a:pt x="269" y="1112"/>
                  <a:pt x="320" y="1154"/>
                </a:cubicBezTo>
                <a:cubicBezTo>
                  <a:pt x="366" y="1193"/>
                  <a:pt x="392" y="1245"/>
                  <a:pt x="452" y="1267"/>
                </a:cubicBezTo>
                <a:cubicBezTo>
                  <a:pt x="502" y="1317"/>
                  <a:pt x="546" y="1325"/>
                  <a:pt x="613" y="1342"/>
                </a:cubicBezTo>
                <a:cubicBezTo>
                  <a:pt x="653" y="1352"/>
                  <a:pt x="634" y="1354"/>
                  <a:pt x="679" y="1371"/>
                </a:cubicBezTo>
                <a:cubicBezTo>
                  <a:pt x="727" y="1389"/>
                  <a:pt x="780" y="1387"/>
                  <a:pt x="830" y="1399"/>
                </a:cubicBezTo>
                <a:cubicBezTo>
                  <a:pt x="919" y="1393"/>
                  <a:pt x="1070" y="1413"/>
                  <a:pt x="1160" y="1352"/>
                </a:cubicBezTo>
                <a:cubicBezTo>
                  <a:pt x="1183" y="1316"/>
                  <a:pt x="1206" y="1309"/>
                  <a:pt x="1245" y="1295"/>
                </a:cubicBezTo>
                <a:cubicBezTo>
                  <a:pt x="1274" y="1253"/>
                  <a:pt x="1292" y="1239"/>
                  <a:pt x="1340" y="1220"/>
                </a:cubicBezTo>
                <a:cubicBezTo>
                  <a:pt x="1371" y="1178"/>
                  <a:pt x="1408" y="1161"/>
                  <a:pt x="1444" y="1125"/>
                </a:cubicBezTo>
                <a:cubicBezTo>
                  <a:pt x="1458" y="1068"/>
                  <a:pt x="1507" y="1025"/>
                  <a:pt x="1538" y="974"/>
                </a:cubicBezTo>
                <a:cubicBezTo>
                  <a:pt x="1550" y="954"/>
                  <a:pt x="1576" y="917"/>
                  <a:pt x="1576" y="917"/>
                </a:cubicBezTo>
                <a:cubicBezTo>
                  <a:pt x="1592" y="832"/>
                  <a:pt x="1602" y="748"/>
                  <a:pt x="1614" y="663"/>
                </a:cubicBezTo>
                <a:cubicBezTo>
                  <a:pt x="1622" y="609"/>
                  <a:pt x="1613" y="550"/>
                  <a:pt x="1670" y="530"/>
                </a:cubicBezTo>
                <a:cubicBezTo>
                  <a:pt x="1721" y="455"/>
                  <a:pt x="1688" y="350"/>
                  <a:pt x="1604" y="323"/>
                </a:cubicBezTo>
                <a:cubicBezTo>
                  <a:pt x="1583" y="301"/>
                  <a:pt x="1544" y="264"/>
                  <a:pt x="1519" y="247"/>
                </a:cubicBezTo>
                <a:cubicBezTo>
                  <a:pt x="1511" y="242"/>
                  <a:pt x="1491" y="238"/>
                  <a:pt x="1491" y="23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2" grpId="0" animBg="1"/>
      <p:bldP spid="10244" grpId="0" animBg="1"/>
      <p:bldP spid="10245" grpId="0" animBg="1"/>
      <p:bldP spid="10246" grpId="0" animBg="1"/>
      <p:bldP spid="10247" grpId="0" animBg="1"/>
      <p:bldP spid="10248" grpId="0" animBg="1"/>
      <p:bldP spid="10249" grpId="0" animBg="1"/>
      <p:bldP spid="10250" grpId="0" animBg="1"/>
      <p:bldP spid="10251" grpId="0" animBg="1"/>
      <p:bldP spid="10252" grpId="0" animBg="1"/>
      <p:bldP spid="10253" grpId="0" animBg="1"/>
      <p:bldP spid="10254" grpId="0" animBg="1"/>
      <p:bldP spid="10255" grpId="0" animBg="1"/>
      <p:bldP spid="10256" grpId="0" animBg="1"/>
      <p:bldP spid="10257" grpId="0" animBg="1"/>
      <p:bldP spid="10258" grpId="0" animBg="1"/>
      <p:bldP spid="10308" grpId="0" animBg="1"/>
      <p:bldP spid="103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250825" y="2781300"/>
            <a:ext cx="1368425" cy="1152525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0" y="3141663"/>
            <a:ext cx="172878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492500" y="2924175"/>
            <a:ext cx="19431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длина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5508625" y="2852738"/>
            <a:ext cx="1368425" cy="1223962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7308850" y="2708275"/>
            <a:ext cx="1584325" cy="151288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468313" y="188913"/>
            <a:ext cx="8280400" cy="1800225"/>
          </a:xfrm>
          <a:prstGeom prst="horizontalScroll">
            <a:avLst>
              <a:gd name="adj" fmla="val 1250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latin typeface="Times New Roman" pitchFamily="18" charset="0"/>
              </a:rPr>
              <a:t>  </a:t>
            </a:r>
          </a:p>
          <a:p>
            <a:pPr algn="ctr"/>
            <a:r>
              <a:rPr lang="ru-RU" sz="3600" b="1">
                <a:latin typeface="Times New Roman" pitchFamily="18" charset="0"/>
              </a:rPr>
              <a:t>Назовите, что лишнее?</a:t>
            </a:r>
          </a:p>
          <a:p>
            <a:pPr algn="ctr"/>
            <a:endParaRPr lang="ru-RU" sz="3600" b="1">
              <a:latin typeface="Times New Roman" pitchFamily="18" charset="0"/>
            </a:endParaRP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1908175" y="1628775"/>
            <a:ext cx="6192838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5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дли</a:t>
            </a:r>
            <a:r>
              <a:rPr lang="ru-RU" sz="15000" b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</a:t>
            </a:r>
            <a:r>
              <a:rPr lang="ru-RU" sz="15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 rot="1876663">
            <a:off x="6877050" y="1700213"/>
            <a:ext cx="144463" cy="7921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8" grpId="1" animBg="1"/>
      <p:bldP spid="11271" grpId="0" build="allAtOnce"/>
      <p:bldP spid="11271" grpId="1" build="allAtOnce"/>
      <p:bldP spid="11272" grpId="0" animBg="1"/>
      <p:bldP spid="11272" grpId="1" animBg="1"/>
      <p:bldP spid="11273" grpId="0" animBg="1"/>
      <p:bldP spid="11273" grpId="1" animBg="1"/>
      <p:bldP spid="11274" grpId="0" animBg="1"/>
      <p:bldP spid="11274" grpId="1" animBg="1"/>
      <p:bldP spid="11275" grpId="0"/>
      <p:bldP spid="112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468313" y="188913"/>
            <a:ext cx="8280400" cy="1800225"/>
          </a:xfrm>
          <a:prstGeom prst="horizontalScroll">
            <a:avLst>
              <a:gd name="adj" fmla="val 1250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latin typeface="Times New Roman" pitchFamily="18" charset="0"/>
              </a:rPr>
              <a:t>  </a:t>
            </a:r>
          </a:p>
          <a:p>
            <a:pPr algn="ctr"/>
            <a:r>
              <a:rPr lang="ru-RU" sz="3600" b="1">
                <a:latin typeface="Times New Roman" pitchFamily="18" charset="0"/>
              </a:rPr>
              <a:t>Какая фигура лишняя?</a:t>
            </a:r>
          </a:p>
          <a:p>
            <a:pPr algn="ctr"/>
            <a:endParaRPr lang="ru-RU" sz="3600" b="1">
              <a:latin typeface="Times New Roman" pitchFamily="18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987675" y="2924175"/>
            <a:ext cx="1800225" cy="1728788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468313" y="2924175"/>
            <a:ext cx="2232025" cy="172878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5364163" y="2924175"/>
            <a:ext cx="3311525" cy="172878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1692275" y="2924175"/>
            <a:ext cx="1800225" cy="1728788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4572000" y="2924175"/>
            <a:ext cx="3311525" cy="172878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0" grpId="1" animBg="1"/>
      <p:bldP spid="14341" grpId="0" animBg="1"/>
      <p:bldP spid="14341" grpId="1" animBg="1"/>
      <p:bldP spid="14342" grpId="0" animBg="1"/>
      <p:bldP spid="14342" grpId="1" animBg="1"/>
      <p:bldP spid="14343" grpId="0" animBg="1"/>
      <p:bldP spid="14343" grpId="1" animBg="1"/>
      <p:bldP spid="14344" grpId="0" animBg="1"/>
      <p:bldP spid="143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>
                <a:latin typeface="Monotype Corsiva" pitchFamily="66" charset="0"/>
              </a:rPr>
              <a:t>Тема урока:</a:t>
            </a:r>
          </a:p>
        </p:txBody>
      </p:sp>
      <p:sp>
        <p:nvSpPr>
          <p:cNvPr id="16388" name="Rectangle 4"/>
          <p:cNvSpPr>
            <a:spLocks noRot="1" noChangeArrowheads="1"/>
          </p:cNvSpPr>
          <p:nvPr/>
        </p:nvSpPr>
        <p:spPr bwMode="auto">
          <a:xfrm>
            <a:off x="395288" y="1628775"/>
            <a:ext cx="85693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9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Прямоугольник.</a:t>
            </a:r>
            <a:br>
              <a:rPr lang="ru-RU" sz="9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9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Квадрат.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8" grpId="0"/>
    </p:bldLst>
  </p:timing>
</p:sld>
</file>

<file path=ppt/theme/theme1.xml><?xml version="1.0" encoding="utf-8"?>
<a:theme xmlns:a="http://schemas.openxmlformats.org/drawingml/2006/main" name="Облака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1194</TotalTime>
  <Words>260</Words>
  <Application>Microsoft Office PowerPoint</Application>
  <PresentationFormat>Экран (4:3)</PresentationFormat>
  <Paragraphs>110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Wingdings</vt:lpstr>
      <vt:lpstr>Calibri</vt:lpstr>
      <vt:lpstr>Times New Roman</vt:lpstr>
      <vt:lpstr>Monotype Corsiva</vt:lpstr>
      <vt:lpstr>Облака</vt:lpstr>
      <vt:lpstr>Урок математики 2 класс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Тема урока:</vt:lpstr>
      <vt:lpstr>Слайд 10</vt:lpstr>
      <vt:lpstr>Слайд 11</vt:lpstr>
      <vt:lpstr>Слайд 12</vt:lpstr>
      <vt:lpstr>Слайд 13</vt:lpstr>
      <vt:lpstr>Слайд 14</vt:lpstr>
      <vt:lpstr>Слайд 15</vt:lpstr>
      <vt:lpstr>Тест.</vt:lpstr>
      <vt:lpstr>Проверьте себя:</vt:lpstr>
      <vt:lpstr>Слайд 18</vt:lpstr>
      <vt:lpstr>Слайд 19</vt:lpstr>
      <vt:lpstr>Слайд 20</vt:lpstr>
      <vt:lpstr>МОЛОДЦЫ !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ASUS</cp:lastModifiedBy>
  <cp:revision>142</cp:revision>
  <dcterms:created xsi:type="dcterms:W3CDTF">2007-12-10T18:41:50Z</dcterms:created>
  <dcterms:modified xsi:type="dcterms:W3CDTF">2012-03-18T15:37:43Z</dcterms:modified>
</cp:coreProperties>
</file>