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BD51B-CA38-44B9-8153-0B9E12CCE117}" type="datetimeFigureOut">
              <a:rPr lang="ru-RU" smtClean="0"/>
              <a:t>16.03.2012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9879-C8EF-4279-A742-CE7AFDF943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9602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BD51B-CA38-44B9-8153-0B9E12CCE117}" type="datetimeFigureOut">
              <a:rPr lang="ru-RU" smtClean="0"/>
              <a:t>16.03.2012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9879-C8EF-4279-A742-CE7AFDF943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218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BD51B-CA38-44B9-8153-0B9E12CCE117}" type="datetimeFigureOut">
              <a:rPr lang="ru-RU" smtClean="0"/>
              <a:t>16.03.2012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9879-C8EF-4279-A742-CE7AFDF943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066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BD51B-CA38-44B9-8153-0B9E12CCE117}" type="datetimeFigureOut">
              <a:rPr lang="ru-RU" smtClean="0"/>
              <a:t>16.03.2012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9879-C8EF-4279-A742-CE7AFDF943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4553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BD51B-CA38-44B9-8153-0B9E12CCE117}" type="datetimeFigureOut">
              <a:rPr lang="ru-RU" smtClean="0"/>
              <a:t>16.03.2012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9879-C8EF-4279-A742-CE7AFDF943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909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BD51B-CA38-44B9-8153-0B9E12CCE117}" type="datetimeFigureOut">
              <a:rPr lang="ru-RU" smtClean="0"/>
              <a:t>16.03.2012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9879-C8EF-4279-A742-CE7AFDF943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3293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BD51B-CA38-44B9-8153-0B9E12CCE117}" type="datetimeFigureOut">
              <a:rPr lang="ru-RU" smtClean="0"/>
              <a:t>16.03.2012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9879-C8EF-4279-A742-CE7AFDF943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3221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BD51B-CA38-44B9-8153-0B9E12CCE117}" type="datetimeFigureOut">
              <a:rPr lang="ru-RU" smtClean="0"/>
              <a:t>16.03.2012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9879-C8EF-4279-A742-CE7AFDF943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637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BD51B-CA38-44B9-8153-0B9E12CCE117}" type="datetimeFigureOut">
              <a:rPr lang="ru-RU" smtClean="0"/>
              <a:t>16.03.2012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9879-C8EF-4279-A742-CE7AFDF943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65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BD51B-CA38-44B9-8153-0B9E12CCE117}" type="datetimeFigureOut">
              <a:rPr lang="ru-RU" smtClean="0"/>
              <a:t>16.03.2012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9879-C8EF-4279-A742-CE7AFDF943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1945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BD51B-CA38-44B9-8153-0B9E12CCE117}" type="datetimeFigureOut">
              <a:rPr lang="ru-RU" smtClean="0"/>
              <a:t>16.03.2012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9879-C8EF-4279-A742-CE7AFDF943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0785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BD51B-CA38-44B9-8153-0B9E12CCE117}" type="datetimeFigureOut">
              <a:rPr lang="ru-RU" smtClean="0"/>
              <a:t>16.03.2012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69879-C8EF-4279-A742-CE7AFDF943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5608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Скругленный прямоугольник 71"/>
          <p:cNvSpPr/>
          <p:nvPr/>
        </p:nvSpPr>
        <p:spPr>
          <a:xfrm>
            <a:off x="897939" y="1556792"/>
            <a:ext cx="7587677" cy="3312368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488606" y="1954192"/>
            <a:ext cx="1047644" cy="67070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211729" y="1949254"/>
            <a:ext cx="836688" cy="67070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088779" y="2040118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02811" y="1809871"/>
            <a:ext cx="6166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Минус 18"/>
          <p:cNvSpPr/>
          <p:nvPr/>
        </p:nvSpPr>
        <p:spPr>
          <a:xfrm>
            <a:off x="2096089" y="2317287"/>
            <a:ext cx="329600" cy="81346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2558777" y="2157446"/>
            <a:ext cx="246821" cy="28386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Равнобедренный треугольник 23"/>
          <p:cNvSpPr/>
          <p:nvPr/>
        </p:nvSpPr>
        <p:spPr>
          <a:xfrm>
            <a:off x="4384399" y="2088618"/>
            <a:ext cx="246821" cy="365837"/>
          </a:xfrm>
          <a:prstGeom prst="triangl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Равнобедренный треугольник 24"/>
          <p:cNvSpPr/>
          <p:nvPr/>
        </p:nvSpPr>
        <p:spPr>
          <a:xfrm>
            <a:off x="4702081" y="2075476"/>
            <a:ext cx="246821" cy="365837"/>
          </a:xfrm>
          <a:prstGeom prst="triangl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2861033" y="2170588"/>
            <a:ext cx="246821" cy="28386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3176209" y="2170588"/>
            <a:ext cx="246821" cy="28386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5316946" y="1695781"/>
            <a:ext cx="6166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614558" y="1752949"/>
            <a:ext cx="6166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857032" y="1696625"/>
            <a:ext cx="6166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6374701" y="1879263"/>
            <a:ext cx="1770861" cy="670701"/>
          </a:xfrm>
          <a:prstGeom prst="round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6457584" y="2060951"/>
            <a:ext cx="246821" cy="28386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6759840" y="2074093"/>
            <a:ext cx="246821" cy="28386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7075016" y="2074093"/>
            <a:ext cx="246821" cy="28386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Равнобедренный треугольник 34"/>
          <p:cNvSpPr/>
          <p:nvPr/>
        </p:nvSpPr>
        <p:spPr>
          <a:xfrm>
            <a:off x="7467841" y="2010166"/>
            <a:ext cx="246821" cy="365837"/>
          </a:xfrm>
          <a:prstGeom prst="triangl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Равнобедренный треугольник 35"/>
          <p:cNvSpPr/>
          <p:nvPr/>
        </p:nvSpPr>
        <p:spPr>
          <a:xfrm>
            <a:off x="7785523" y="1997024"/>
            <a:ext cx="246821" cy="365837"/>
          </a:xfrm>
          <a:prstGeom prst="triangl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2550312" y="3543395"/>
            <a:ext cx="1047644" cy="67070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4273435" y="3538457"/>
            <a:ext cx="836688" cy="67070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1150485" y="3629321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564517" y="3399074"/>
            <a:ext cx="6166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Минус 40"/>
          <p:cNvSpPr/>
          <p:nvPr/>
        </p:nvSpPr>
        <p:spPr>
          <a:xfrm>
            <a:off x="2157795" y="3906490"/>
            <a:ext cx="329600" cy="81346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TextBox 46"/>
          <p:cNvSpPr txBox="1"/>
          <p:nvPr/>
        </p:nvSpPr>
        <p:spPr>
          <a:xfrm>
            <a:off x="5378652" y="3284984"/>
            <a:ext cx="6166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676264" y="3342152"/>
            <a:ext cx="6166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918738" y="3285828"/>
            <a:ext cx="6166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6436407" y="3468466"/>
            <a:ext cx="1770861" cy="670701"/>
          </a:xfrm>
          <a:prstGeom prst="round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авнобедренный треугольник 55"/>
          <p:cNvSpPr/>
          <p:nvPr/>
        </p:nvSpPr>
        <p:spPr>
          <a:xfrm>
            <a:off x="2682187" y="3677820"/>
            <a:ext cx="246821" cy="365837"/>
          </a:xfrm>
          <a:prstGeom prst="triangl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Равнобедренный треугольник 56"/>
          <p:cNvSpPr/>
          <p:nvPr/>
        </p:nvSpPr>
        <p:spPr>
          <a:xfrm>
            <a:off x="4568368" y="3690888"/>
            <a:ext cx="246821" cy="365837"/>
          </a:xfrm>
          <a:prstGeom prst="triangl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Равнобедренный треугольник 57"/>
          <p:cNvSpPr/>
          <p:nvPr/>
        </p:nvSpPr>
        <p:spPr>
          <a:xfrm>
            <a:off x="6600547" y="3581326"/>
            <a:ext cx="246821" cy="365837"/>
          </a:xfrm>
          <a:prstGeom prst="triangl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Равнобедренный треугольник 58"/>
          <p:cNvSpPr/>
          <p:nvPr/>
        </p:nvSpPr>
        <p:spPr>
          <a:xfrm>
            <a:off x="6999785" y="3581325"/>
            <a:ext cx="246821" cy="365837"/>
          </a:xfrm>
          <a:prstGeom prst="triangl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Блок-схема: узел 59"/>
          <p:cNvSpPr/>
          <p:nvPr/>
        </p:nvSpPr>
        <p:spPr>
          <a:xfrm>
            <a:off x="3073227" y="3728239"/>
            <a:ext cx="61706" cy="7200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Блок-схема: узел 60"/>
          <p:cNvSpPr/>
          <p:nvPr/>
        </p:nvSpPr>
        <p:spPr>
          <a:xfrm>
            <a:off x="3389406" y="3728239"/>
            <a:ext cx="61706" cy="7200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Блок-схема: узел 61"/>
          <p:cNvSpPr/>
          <p:nvPr/>
        </p:nvSpPr>
        <p:spPr>
          <a:xfrm>
            <a:off x="3072320" y="3906490"/>
            <a:ext cx="61706" cy="7200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Блок-схема: узел 62"/>
          <p:cNvSpPr/>
          <p:nvPr/>
        </p:nvSpPr>
        <p:spPr>
          <a:xfrm>
            <a:off x="3237913" y="3731809"/>
            <a:ext cx="61706" cy="7200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Блок-схема: узел 63"/>
          <p:cNvSpPr/>
          <p:nvPr/>
        </p:nvSpPr>
        <p:spPr>
          <a:xfrm>
            <a:off x="3392177" y="3906490"/>
            <a:ext cx="61706" cy="7200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Блок-схема: узел 64"/>
          <p:cNvSpPr/>
          <p:nvPr/>
        </p:nvSpPr>
        <p:spPr>
          <a:xfrm>
            <a:off x="3237913" y="3885704"/>
            <a:ext cx="61706" cy="7200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Блок-схема: узел 65"/>
          <p:cNvSpPr/>
          <p:nvPr/>
        </p:nvSpPr>
        <p:spPr>
          <a:xfrm>
            <a:off x="7436988" y="3697062"/>
            <a:ext cx="61706" cy="7200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Блок-схема: узел 66"/>
          <p:cNvSpPr/>
          <p:nvPr/>
        </p:nvSpPr>
        <p:spPr>
          <a:xfrm>
            <a:off x="7647492" y="3903006"/>
            <a:ext cx="61706" cy="7200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Блок-схема: узел 67"/>
          <p:cNvSpPr/>
          <p:nvPr/>
        </p:nvSpPr>
        <p:spPr>
          <a:xfrm>
            <a:off x="7437229" y="3905108"/>
            <a:ext cx="61706" cy="7200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Блок-схема: узел 68"/>
          <p:cNvSpPr/>
          <p:nvPr/>
        </p:nvSpPr>
        <p:spPr>
          <a:xfrm>
            <a:off x="7616639" y="3697934"/>
            <a:ext cx="61706" cy="7200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Блок-схема: узел 69"/>
          <p:cNvSpPr/>
          <p:nvPr/>
        </p:nvSpPr>
        <p:spPr>
          <a:xfrm>
            <a:off x="7830745" y="3695207"/>
            <a:ext cx="61706" cy="7200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Блок-схема: узел 70"/>
          <p:cNvSpPr/>
          <p:nvPr/>
        </p:nvSpPr>
        <p:spPr>
          <a:xfrm>
            <a:off x="7847227" y="3903006"/>
            <a:ext cx="61706" cy="7200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4" name="Прямая соединительная линия 73"/>
          <p:cNvCxnSpPr/>
          <p:nvPr/>
        </p:nvCxnSpPr>
        <p:spPr>
          <a:xfrm>
            <a:off x="5286037" y="1556792"/>
            <a:ext cx="0" cy="3312368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1187300" y="5229200"/>
            <a:ext cx="6830458" cy="52322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Чтобы найти целое части надо сложить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Овал 75"/>
          <p:cNvSpPr/>
          <p:nvPr/>
        </p:nvSpPr>
        <p:spPr>
          <a:xfrm>
            <a:off x="494057" y="404664"/>
            <a:ext cx="693243" cy="72008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TextBox 76"/>
          <p:cNvSpPr txBox="1"/>
          <p:nvPr/>
        </p:nvSpPr>
        <p:spPr>
          <a:xfrm>
            <a:off x="612553" y="352374"/>
            <a:ext cx="5760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638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5" grpId="0" animBg="1"/>
      <p:bldP spid="36" grpId="0" animBg="1"/>
      <p:bldP spid="58" grpId="0" animBg="1"/>
      <p:bldP spid="59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пользователь\Desktop\Documents\картинки\фон клетка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279" r="79514" b="41433"/>
          <a:stretch/>
        </p:blipFill>
        <p:spPr bwMode="auto">
          <a:xfrm>
            <a:off x="1619672" y="548680"/>
            <a:ext cx="6185887" cy="612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вал 2"/>
          <p:cNvSpPr/>
          <p:nvPr/>
        </p:nvSpPr>
        <p:spPr>
          <a:xfrm>
            <a:off x="494057" y="404664"/>
            <a:ext cx="693243" cy="72008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12553" y="352374"/>
            <a:ext cx="5760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63688" y="651297"/>
            <a:ext cx="1440160" cy="144655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ru-RU" sz="8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14967" y="661850"/>
            <a:ext cx="1440160" cy="14465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8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12615" y="651297"/>
            <a:ext cx="1440160" cy="14465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8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28184" y="661850"/>
            <a:ext cx="1440160" cy="14465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8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74807" y="2137270"/>
            <a:ext cx="1440160" cy="14465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sz="8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76473" y="5085184"/>
            <a:ext cx="1440160" cy="14465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8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76473" y="3609020"/>
            <a:ext cx="1440160" cy="14465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ru-RU" sz="8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50751" y="2143749"/>
            <a:ext cx="1440160" cy="144655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ru-RU" sz="8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54178" y="2143749"/>
            <a:ext cx="1440160" cy="144655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ru-RU" sz="8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36259" y="2162470"/>
            <a:ext cx="1440160" cy="144655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ru-RU" sz="8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50751" y="3612382"/>
            <a:ext cx="1440160" cy="144655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ru-RU" sz="8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54178" y="3612382"/>
            <a:ext cx="1440160" cy="144655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ru-RU" sz="8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36259" y="3590299"/>
            <a:ext cx="1440160" cy="144655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ru-RU" sz="8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50751" y="5085184"/>
            <a:ext cx="1440160" cy="144655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ru-RU" sz="8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34497" y="5092111"/>
            <a:ext cx="1440160" cy="144655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ru-RU" sz="8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238329" y="5092111"/>
            <a:ext cx="1440160" cy="144655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ru-RU" sz="8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158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494057" y="404664"/>
            <a:ext cx="693243" cy="72008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612553" y="352374"/>
            <a:ext cx="5760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7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5568" y="1982920"/>
            <a:ext cx="280731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8 – 3 + 3 = 8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5 + 4 – 4 = 5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32040" y="1945401"/>
            <a:ext cx="280731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– 7 + 7 = 9</a:t>
            </a:r>
          </a:p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+ 2 – 2 = 4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15303" y="3645024"/>
            <a:ext cx="280731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6 + а – а = 6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7 – б + б = 7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51920" y="2064444"/>
            <a:ext cx="400967" cy="474264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872650" y="2673209"/>
            <a:ext cx="400967" cy="474264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326540" y="2026205"/>
            <a:ext cx="400967" cy="474264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338392" y="2673209"/>
            <a:ext cx="400967" cy="474264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404993" y="3696817"/>
            <a:ext cx="400967" cy="474264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421655" y="4306743"/>
            <a:ext cx="400967" cy="474264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960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836711"/>
            <a:ext cx="504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latin typeface="Propisi" pitchFamily="2" charset="0"/>
              </a:rPr>
              <a:t>8</a:t>
            </a:r>
            <a:endParaRPr lang="ru-RU" sz="6000" dirty="0">
              <a:latin typeface="Propisi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38463" y="815901"/>
            <a:ext cx="5487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>
                <a:latin typeface="Propisi" pitchFamily="2" charset="0"/>
              </a:rPr>
              <a:t>0</a:t>
            </a:r>
            <a:endParaRPr lang="ru-RU" sz="6000" dirty="0">
              <a:latin typeface="Propisi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1680" y="815900"/>
            <a:ext cx="5190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>
                <a:latin typeface="Propisi" pitchFamily="2" charset="0"/>
              </a:rPr>
              <a:t>4</a:t>
            </a:r>
            <a:endParaRPr lang="ru-RU" sz="6000" dirty="0">
              <a:latin typeface="Propisi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51333" y="836711"/>
            <a:ext cx="504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latin typeface="Propisi" pitchFamily="2" charset="0"/>
              </a:rPr>
              <a:t>8</a:t>
            </a:r>
            <a:endParaRPr lang="ru-RU" sz="6000" dirty="0">
              <a:latin typeface="Propisi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54289" y="815901"/>
            <a:ext cx="5487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latin typeface="Propisi" pitchFamily="2" charset="0"/>
              </a:rPr>
              <a:t>1</a:t>
            </a:r>
            <a:endParaRPr lang="ru-RU" sz="6000" dirty="0">
              <a:latin typeface="Propisi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25947" y="815899"/>
            <a:ext cx="5190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>
                <a:latin typeface="Propisi" pitchFamily="2" charset="0"/>
              </a:rPr>
              <a:t>4</a:t>
            </a:r>
            <a:endParaRPr lang="ru-RU" sz="6000" dirty="0">
              <a:latin typeface="Propisi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836709"/>
            <a:ext cx="504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chemeClr val="bg1">
                    <a:lumMod val="75000"/>
                  </a:schemeClr>
                </a:solidFill>
                <a:latin typeface="Propisi" pitchFamily="2" charset="0"/>
              </a:rPr>
              <a:t>8</a:t>
            </a:r>
            <a:endParaRPr lang="ru-RU" sz="6000" dirty="0">
              <a:solidFill>
                <a:schemeClr val="bg1">
                  <a:lumMod val="75000"/>
                </a:schemeClr>
              </a:solidFill>
              <a:latin typeface="Propisi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76056" y="815899"/>
            <a:ext cx="5487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chemeClr val="bg1">
                    <a:lumMod val="75000"/>
                  </a:schemeClr>
                </a:solidFill>
                <a:latin typeface="Propisi" pitchFamily="2" charset="0"/>
              </a:rPr>
              <a:t>2</a:t>
            </a:r>
            <a:endParaRPr lang="ru-RU" sz="6000" dirty="0">
              <a:solidFill>
                <a:schemeClr val="bg1">
                  <a:lumMod val="75000"/>
                </a:schemeClr>
              </a:solidFill>
              <a:latin typeface="Propisi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36200" y="793275"/>
            <a:ext cx="5190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>
                <a:solidFill>
                  <a:schemeClr val="bg1">
                    <a:lumMod val="75000"/>
                  </a:schemeClr>
                </a:solidFill>
                <a:latin typeface="Propisi" pitchFamily="2" charset="0"/>
              </a:rPr>
              <a:t>4</a:t>
            </a:r>
            <a:endParaRPr lang="ru-RU" sz="6000" dirty="0">
              <a:solidFill>
                <a:schemeClr val="bg1">
                  <a:lumMod val="75000"/>
                </a:schemeClr>
              </a:solidFill>
              <a:latin typeface="Propisi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49714" y="836711"/>
            <a:ext cx="504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0070C0"/>
                </a:solidFill>
                <a:latin typeface="Propisi" pitchFamily="2" charset="0"/>
              </a:rPr>
              <a:t>8</a:t>
            </a:r>
            <a:endParaRPr lang="ru-RU" sz="6000" dirty="0">
              <a:solidFill>
                <a:srgbClr val="0070C0"/>
              </a:solidFill>
              <a:latin typeface="Propisi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53770" y="815901"/>
            <a:ext cx="5487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>
                <a:solidFill>
                  <a:srgbClr val="0070C0"/>
                </a:solidFill>
                <a:latin typeface="Propisi" pitchFamily="2" charset="0"/>
              </a:rPr>
              <a:t>3</a:t>
            </a:r>
            <a:endParaRPr lang="ru-RU" sz="6000" dirty="0">
              <a:solidFill>
                <a:srgbClr val="0070C0"/>
              </a:solidFill>
              <a:latin typeface="Propisi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24328" y="815899"/>
            <a:ext cx="5190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>
                <a:solidFill>
                  <a:srgbClr val="0070C0"/>
                </a:solidFill>
                <a:latin typeface="Propisi" pitchFamily="2" charset="0"/>
              </a:rPr>
              <a:t>4</a:t>
            </a:r>
            <a:endParaRPr lang="ru-RU" sz="6000" dirty="0">
              <a:solidFill>
                <a:srgbClr val="0070C0"/>
              </a:solidFill>
              <a:latin typeface="Propisi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3849" y="1797906"/>
            <a:ext cx="504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0070C0"/>
                </a:solidFill>
                <a:latin typeface="Propisi" pitchFamily="2" charset="0"/>
              </a:rPr>
              <a:t>8</a:t>
            </a:r>
            <a:endParaRPr lang="ru-RU" sz="6000" dirty="0">
              <a:solidFill>
                <a:srgbClr val="0070C0"/>
              </a:solidFill>
              <a:latin typeface="Propisi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7905" y="1777096"/>
            <a:ext cx="5487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0070C0"/>
                </a:solidFill>
                <a:latin typeface="Propisi" pitchFamily="2" charset="0"/>
              </a:rPr>
              <a:t>4</a:t>
            </a:r>
            <a:endParaRPr lang="ru-RU" sz="6000" dirty="0">
              <a:solidFill>
                <a:srgbClr val="0070C0"/>
              </a:solidFill>
              <a:latin typeface="Propisi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38463" y="1777094"/>
            <a:ext cx="5190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>
                <a:solidFill>
                  <a:srgbClr val="0070C0"/>
                </a:solidFill>
                <a:latin typeface="Propisi" pitchFamily="2" charset="0"/>
              </a:rPr>
              <a:t>4</a:t>
            </a:r>
            <a:endParaRPr lang="ru-RU" sz="6000" dirty="0">
              <a:solidFill>
                <a:srgbClr val="0070C0"/>
              </a:solidFill>
              <a:latin typeface="Propisi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47277" y="1818716"/>
            <a:ext cx="504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0070C0"/>
                </a:solidFill>
                <a:latin typeface="Propisi" pitchFamily="2" charset="0"/>
              </a:rPr>
              <a:t>8</a:t>
            </a:r>
            <a:endParaRPr lang="ru-RU" sz="6000" dirty="0">
              <a:solidFill>
                <a:srgbClr val="0070C0"/>
              </a:solidFill>
              <a:latin typeface="Propisi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51333" y="1797906"/>
            <a:ext cx="5487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0070C0"/>
                </a:solidFill>
                <a:latin typeface="Propisi" pitchFamily="2" charset="0"/>
              </a:rPr>
              <a:t>5</a:t>
            </a:r>
            <a:endParaRPr lang="ru-RU" sz="6000" dirty="0">
              <a:solidFill>
                <a:srgbClr val="0070C0"/>
              </a:solidFill>
              <a:latin typeface="Propisi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21891" y="1797904"/>
            <a:ext cx="5190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>
                <a:solidFill>
                  <a:srgbClr val="0070C0"/>
                </a:solidFill>
                <a:latin typeface="Propisi" pitchFamily="2" charset="0"/>
              </a:rPr>
              <a:t>4</a:t>
            </a:r>
            <a:endParaRPr lang="ru-RU" sz="6000" dirty="0">
              <a:solidFill>
                <a:srgbClr val="0070C0"/>
              </a:solidFill>
              <a:latin typeface="Propisi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101442" y="1797905"/>
            <a:ext cx="504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0070C0"/>
                </a:solidFill>
                <a:latin typeface="Propisi" pitchFamily="2" charset="0"/>
              </a:rPr>
              <a:t>8</a:t>
            </a:r>
            <a:endParaRPr lang="ru-RU" sz="6000" dirty="0">
              <a:solidFill>
                <a:srgbClr val="0070C0"/>
              </a:solidFill>
              <a:latin typeface="Propisi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05498" y="1777095"/>
            <a:ext cx="5487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0070C0"/>
                </a:solidFill>
                <a:latin typeface="Propisi" pitchFamily="2" charset="0"/>
              </a:rPr>
              <a:t>6</a:t>
            </a:r>
            <a:endParaRPr lang="ru-RU" sz="6000" dirty="0">
              <a:solidFill>
                <a:srgbClr val="0070C0"/>
              </a:solidFill>
              <a:latin typeface="Propisi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76056" y="1777093"/>
            <a:ext cx="5190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>
                <a:solidFill>
                  <a:srgbClr val="0070C0"/>
                </a:solidFill>
                <a:latin typeface="Propisi" pitchFamily="2" charset="0"/>
              </a:rPr>
              <a:t>4</a:t>
            </a:r>
            <a:endParaRPr lang="ru-RU" sz="6000" dirty="0">
              <a:solidFill>
                <a:srgbClr val="0070C0"/>
              </a:solidFill>
              <a:latin typeface="Propisi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986933" y="1780864"/>
            <a:ext cx="504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0070C0"/>
                </a:solidFill>
                <a:latin typeface="Propisi" pitchFamily="2" charset="0"/>
              </a:rPr>
              <a:t>8</a:t>
            </a:r>
            <a:endParaRPr lang="ru-RU" sz="6000" dirty="0">
              <a:solidFill>
                <a:srgbClr val="0070C0"/>
              </a:solidFill>
              <a:latin typeface="Propisi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490989" y="1760054"/>
            <a:ext cx="5487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0070C0"/>
                </a:solidFill>
                <a:latin typeface="Propisi" pitchFamily="2" charset="0"/>
              </a:rPr>
              <a:t>7</a:t>
            </a:r>
            <a:endParaRPr lang="ru-RU" sz="6000" dirty="0">
              <a:solidFill>
                <a:srgbClr val="0070C0"/>
              </a:solidFill>
              <a:latin typeface="Propisi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961547" y="1760052"/>
            <a:ext cx="5190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>
                <a:solidFill>
                  <a:srgbClr val="0070C0"/>
                </a:solidFill>
                <a:latin typeface="Propisi" pitchFamily="2" charset="0"/>
              </a:rPr>
              <a:t>4</a:t>
            </a:r>
            <a:endParaRPr lang="ru-RU" sz="6000" dirty="0">
              <a:solidFill>
                <a:srgbClr val="0070C0"/>
              </a:solidFill>
              <a:latin typeface="Propisi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59165" y="2746552"/>
            <a:ext cx="504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>
                <a:latin typeface="Propisi" pitchFamily="2" charset="0"/>
              </a:rPr>
              <a:t>3</a:t>
            </a:r>
            <a:endParaRPr lang="ru-RU" sz="6000" dirty="0">
              <a:latin typeface="Propisi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687242" y="2746552"/>
            <a:ext cx="504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>
                <a:latin typeface="Propisi" pitchFamily="2" charset="0"/>
              </a:rPr>
              <a:t>3</a:t>
            </a:r>
            <a:endParaRPr lang="ru-RU" sz="6000" dirty="0">
              <a:latin typeface="Propisi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191298" y="2746551"/>
            <a:ext cx="504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>
                <a:latin typeface="Propisi" pitchFamily="2" charset="0"/>
              </a:rPr>
              <a:t>3</a:t>
            </a:r>
            <a:endParaRPr lang="ru-RU" sz="6000" dirty="0">
              <a:latin typeface="Propisi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121891" y="2746550"/>
            <a:ext cx="5487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>
                <a:solidFill>
                  <a:schemeClr val="bg1">
                    <a:lumMod val="75000"/>
                  </a:schemeClr>
                </a:solidFill>
                <a:latin typeface="Propisi" pitchFamily="2" charset="0"/>
              </a:rPr>
              <a:t>3</a:t>
            </a:r>
            <a:endParaRPr lang="ru-RU" sz="6000" dirty="0">
              <a:solidFill>
                <a:schemeClr val="bg1">
                  <a:lumMod val="75000"/>
                </a:schemeClr>
              </a:solidFill>
              <a:latin typeface="Propisi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595393" y="2746549"/>
            <a:ext cx="5487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>
                <a:solidFill>
                  <a:schemeClr val="bg1">
                    <a:lumMod val="75000"/>
                  </a:schemeClr>
                </a:solidFill>
                <a:latin typeface="Propisi" pitchFamily="2" charset="0"/>
              </a:rPr>
              <a:t>3</a:t>
            </a:r>
            <a:endParaRPr lang="ru-RU" sz="6000" dirty="0">
              <a:solidFill>
                <a:schemeClr val="bg1">
                  <a:lumMod val="75000"/>
                </a:schemeClr>
              </a:solidFill>
              <a:latin typeface="Propisi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101442" y="2746548"/>
            <a:ext cx="5487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>
                <a:solidFill>
                  <a:schemeClr val="bg1">
                    <a:lumMod val="75000"/>
                  </a:schemeClr>
                </a:solidFill>
                <a:latin typeface="Propisi" pitchFamily="2" charset="0"/>
              </a:rPr>
              <a:t>3</a:t>
            </a:r>
            <a:endParaRPr lang="ru-RU" sz="6000" dirty="0">
              <a:solidFill>
                <a:schemeClr val="bg1">
                  <a:lumMod val="75000"/>
                </a:schemeClr>
              </a:solidFill>
              <a:latin typeface="Propisi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075659" y="2746554"/>
            <a:ext cx="5487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>
                <a:solidFill>
                  <a:schemeClr val="bg1">
                    <a:lumMod val="75000"/>
                  </a:schemeClr>
                </a:solidFill>
                <a:latin typeface="Propisi" pitchFamily="2" charset="0"/>
              </a:rPr>
              <a:t>3</a:t>
            </a:r>
            <a:endParaRPr lang="ru-RU" sz="6000" dirty="0">
              <a:solidFill>
                <a:schemeClr val="bg1">
                  <a:lumMod val="75000"/>
                </a:schemeClr>
              </a:solidFill>
              <a:latin typeface="Propisi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549161" y="2746553"/>
            <a:ext cx="5487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>
                <a:solidFill>
                  <a:schemeClr val="bg1">
                    <a:lumMod val="75000"/>
                  </a:schemeClr>
                </a:solidFill>
                <a:latin typeface="Propisi" pitchFamily="2" charset="0"/>
              </a:rPr>
              <a:t>3</a:t>
            </a:r>
            <a:endParaRPr lang="ru-RU" sz="6000" dirty="0">
              <a:solidFill>
                <a:schemeClr val="bg1">
                  <a:lumMod val="75000"/>
                </a:schemeClr>
              </a:solidFill>
              <a:latin typeface="Propisi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055210" y="2746552"/>
            <a:ext cx="5487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>
                <a:solidFill>
                  <a:schemeClr val="bg1">
                    <a:lumMod val="75000"/>
                  </a:schemeClr>
                </a:solidFill>
                <a:latin typeface="Propisi" pitchFamily="2" charset="0"/>
              </a:rPr>
              <a:t>3</a:t>
            </a:r>
            <a:endParaRPr lang="ru-RU" sz="6000" dirty="0">
              <a:solidFill>
                <a:schemeClr val="bg1">
                  <a:lumMod val="75000"/>
                </a:schemeClr>
              </a:solidFill>
              <a:latin typeface="Propisi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528620" y="2746552"/>
            <a:ext cx="5487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>
                <a:solidFill>
                  <a:schemeClr val="bg1">
                    <a:lumMod val="75000"/>
                  </a:schemeClr>
                </a:solidFill>
                <a:latin typeface="Propisi" pitchFamily="2" charset="0"/>
              </a:rPr>
              <a:t>3</a:t>
            </a:r>
            <a:endParaRPr lang="ru-RU" sz="6000" dirty="0">
              <a:solidFill>
                <a:schemeClr val="bg1">
                  <a:lumMod val="75000"/>
                </a:schemeClr>
              </a:solidFill>
              <a:latin typeface="Propisi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506212" y="2763751"/>
            <a:ext cx="504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>
                <a:solidFill>
                  <a:srgbClr val="0070C0"/>
                </a:solidFill>
                <a:latin typeface="Propisi" pitchFamily="2" charset="0"/>
              </a:rPr>
              <a:t>3</a:t>
            </a:r>
            <a:endParaRPr lang="ru-RU" sz="6000" dirty="0">
              <a:solidFill>
                <a:srgbClr val="0070C0"/>
              </a:solidFill>
              <a:latin typeface="Propisi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010268" y="2742941"/>
            <a:ext cx="5487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>
                <a:solidFill>
                  <a:srgbClr val="0070C0"/>
                </a:solidFill>
                <a:latin typeface="Propisi" pitchFamily="2" charset="0"/>
              </a:rPr>
              <a:t>3</a:t>
            </a:r>
            <a:endParaRPr lang="ru-RU" sz="6000" dirty="0">
              <a:solidFill>
                <a:srgbClr val="0070C0"/>
              </a:solidFill>
              <a:latin typeface="Propisi" pitchFamily="2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480826" y="2742939"/>
            <a:ext cx="5190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0070C0"/>
                </a:solidFill>
                <a:latin typeface="Propisi" pitchFamily="2" charset="0"/>
              </a:rPr>
              <a:t>3</a:t>
            </a:r>
            <a:endParaRPr lang="ru-RU" sz="6000" dirty="0">
              <a:solidFill>
                <a:srgbClr val="0070C0"/>
              </a:solidFill>
              <a:latin typeface="Propisi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29161" y="3732559"/>
            <a:ext cx="504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>
                <a:solidFill>
                  <a:srgbClr val="0070C0"/>
                </a:solidFill>
                <a:latin typeface="Propisi" pitchFamily="2" charset="0"/>
              </a:rPr>
              <a:t>3</a:t>
            </a:r>
            <a:endParaRPr lang="ru-RU" sz="6000" dirty="0">
              <a:solidFill>
                <a:srgbClr val="0070C0"/>
              </a:solidFill>
              <a:latin typeface="Propisi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33217" y="3711749"/>
            <a:ext cx="5487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>
                <a:solidFill>
                  <a:srgbClr val="0070C0"/>
                </a:solidFill>
                <a:latin typeface="Propisi" pitchFamily="2" charset="0"/>
              </a:rPr>
              <a:t>3</a:t>
            </a:r>
            <a:endParaRPr lang="ru-RU" sz="6000" dirty="0">
              <a:solidFill>
                <a:srgbClr val="0070C0"/>
              </a:solidFill>
              <a:latin typeface="Propisi" pitchFamily="2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699157" y="3711748"/>
            <a:ext cx="504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>
                <a:solidFill>
                  <a:srgbClr val="0070C0"/>
                </a:solidFill>
                <a:latin typeface="Propisi" pitchFamily="2" charset="0"/>
              </a:rPr>
              <a:t>3</a:t>
            </a:r>
            <a:endParaRPr lang="ru-RU" sz="6000" dirty="0">
              <a:solidFill>
                <a:srgbClr val="0070C0"/>
              </a:solidFill>
              <a:latin typeface="Propisi" pitchFamily="2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203213" y="3690938"/>
            <a:ext cx="5487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>
                <a:solidFill>
                  <a:srgbClr val="0070C0"/>
                </a:solidFill>
                <a:latin typeface="Propisi" pitchFamily="2" charset="0"/>
              </a:rPr>
              <a:t>3</a:t>
            </a:r>
            <a:endParaRPr lang="ru-RU" sz="6000" dirty="0">
              <a:solidFill>
                <a:srgbClr val="0070C0"/>
              </a:solidFill>
              <a:latin typeface="Propisi" pitchFamily="2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673771" y="3690936"/>
            <a:ext cx="5190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0070C0"/>
                </a:solidFill>
                <a:latin typeface="Propisi" pitchFamily="2" charset="0"/>
              </a:rPr>
              <a:t>3</a:t>
            </a:r>
            <a:endParaRPr lang="ru-RU" sz="6000" dirty="0">
              <a:solidFill>
                <a:srgbClr val="0070C0"/>
              </a:solidFill>
              <a:latin typeface="Propisi" pitchFamily="2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144250" y="3701975"/>
            <a:ext cx="504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>
                <a:solidFill>
                  <a:srgbClr val="0070C0"/>
                </a:solidFill>
                <a:latin typeface="Propisi" pitchFamily="2" charset="0"/>
              </a:rPr>
              <a:t>3</a:t>
            </a:r>
            <a:endParaRPr lang="ru-RU" sz="6000" dirty="0">
              <a:solidFill>
                <a:srgbClr val="0070C0"/>
              </a:solidFill>
              <a:latin typeface="Propisi" pitchFamily="2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648306" y="3681165"/>
            <a:ext cx="5487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>
                <a:solidFill>
                  <a:srgbClr val="0070C0"/>
                </a:solidFill>
                <a:latin typeface="Propisi" pitchFamily="2" charset="0"/>
              </a:rPr>
              <a:t>3</a:t>
            </a:r>
            <a:endParaRPr lang="ru-RU" sz="6000" dirty="0">
              <a:solidFill>
                <a:srgbClr val="0070C0"/>
              </a:solidFill>
              <a:latin typeface="Propisi" pitchFamily="2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118864" y="3681163"/>
            <a:ext cx="5190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0070C0"/>
                </a:solidFill>
                <a:latin typeface="Propisi" pitchFamily="2" charset="0"/>
              </a:rPr>
              <a:t>3</a:t>
            </a:r>
            <a:endParaRPr lang="ru-RU" sz="6000" dirty="0">
              <a:solidFill>
                <a:srgbClr val="0070C0"/>
              </a:solidFill>
              <a:latin typeface="Propisi" pitchFamily="2" charset="0"/>
            </a:endParaRPr>
          </a:p>
        </p:txBody>
      </p:sp>
      <p:sp>
        <p:nvSpPr>
          <p:cNvPr id="48" name="Равнобедренный треугольник 47"/>
          <p:cNvSpPr/>
          <p:nvPr/>
        </p:nvSpPr>
        <p:spPr>
          <a:xfrm>
            <a:off x="759165" y="4941168"/>
            <a:ext cx="402856" cy="392832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Равнобедренный треугольник 48"/>
          <p:cNvSpPr/>
          <p:nvPr/>
        </p:nvSpPr>
        <p:spPr>
          <a:xfrm rot="10800000">
            <a:off x="1699157" y="4963972"/>
            <a:ext cx="402856" cy="392832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3155389" y="4963972"/>
            <a:ext cx="402856" cy="392832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Равнобедренный треугольник 50"/>
          <p:cNvSpPr/>
          <p:nvPr/>
        </p:nvSpPr>
        <p:spPr>
          <a:xfrm rot="10800000">
            <a:off x="5133166" y="4989229"/>
            <a:ext cx="402856" cy="392832"/>
          </a:xfrm>
          <a:prstGeom prst="triangl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авнобедренный треугольник 51"/>
          <p:cNvSpPr/>
          <p:nvPr/>
        </p:nvSpPr>
        <p:spPr>
          <a:xfrm>
            <a:off x="7492169" y="4936263"/>
            <a:ext cx="402856" cy="392832"/>
          </a:xfrm>
          <a:prstGeom prst="triangl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53" name="Равнобедренный треугольник 52"/>
          <p:cNvSpPr/>
          <p:nvPr/>
        </p:nvSpPr>
        <p:spPr>
          <a:xfrm rot="10800000">
            <a:off x="1737842" y="5949280"/>
            <a:ext cx="402856" cy="392832"/>
          </a:xfrm>
          <a:prstGeom prst="triangl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Овал 53"/>
          <p:cNvSpPr/>
          <p:nvPr/>
        </p:nvSpPr>
        <p:spPr>
          <a:xfrm>
            <a:off x="1238463" y="4963972"/>
            <a:ext cx="427610" cy="3928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2185500" y="4963972"/>
            <a:ext cx="427610" cy="3928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Овал 55"/>
          <p:cNvSpPr/>
          <p:nvPr/>
        </p:nvSpPr>
        <p:spPr>
          <a:xfrm>
            <a:off x="2673772" y="4956615"/>
            <a:ext cx="427610" cy="3928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Овал 56"/>
          <p:cNvSpPr/>
          <p:nvPr/>
        </p:nvSpPr>
        <p:spPr>
          <a:xfrm>
            <a:off x="3625947" y="4956615"/>
            <a:ext cx="427610" cy="392832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Овал 63"/>
          <p:cNvSpPr/>
          <p:nvPr/>
        </p:nvSpPr>
        <p:spPr>
          <a:xfrm>
            <a:off x="7986480" y="4972062"/>
            <a:ext cx="427610" cy="392832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Овал 64"/>
          <p:cNvSpPr/>
          <p:nvPr/>
        </p:nvSpPr>
        <p:spPr>
          <a:xfrm>
            <a:off x="8475035" y="4972062"/>
            <a:ext cx="427610" cy="392832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Овал 65"/>
          <p:cNvSpPr/>
          <p:nvPr/>
        </p:nvSpPr>
        <p:spPr>
          <a:xfrm>
            <a:off x="233082" y="5948420"/>
            <a:ext cx="427610" cy="392832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Овал 66"/>
          <p:cNvSpPr/>
          <p:nvPr/>
        </p:nvSpPr>
        <p:spPr>
          <a:xfrm>
            <a:off x="745642" y="5948420"/>
            <a:ext cx="427610" cy="392832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Овал 67"/>
          <p:cNvSpPr/>
          <p:nvPr/>
        </p:nvSpPr>
        <p:spPr>
          <a:xfrm>
            <a:off x="1228529" y="5949280"/>
            <a:ext cx="427610" cy="392832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Овал 68"/>
          <p:cNvSpPr/>
          <p:nvPr/>
        </p:nvSpPr>
        <p:spPr>
          <a:xfrm>
            <a:off x="4117339" y="4972062"/>
            <a:ext cx="427610" cy="392832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Овал 69"/>
          <p:cNvSpPr/>
          <p:nvPr/>
        </p:nvSpPr>
        <p:spPr>
          <a:xfrm>
            <a:off x="4593500" y="4969610"/>
            <a:ext cx="427610" cy="392832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Овал 70"/>
          <p:cNvSpPr/>
          <p:nvPr/>
        </p:nvSpPr>
        <p:spPr>
          <a:xfrm>
            <a:off x="5559323" y="4956615"/>
            <a:ext cx="427610" cy="392832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Овал 71"/>
          <p:cNvSpPr/>
          <p:nvPr/>
        </p:nvSpPr>
        <p:spPr>
          <a:xfrm>
            <a:off x="6025156" y="4956615"/>
            <a:ext cx="427610" cy="392832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Овал 72"/>
          <p:cNvSpPr/>
          <p:nvPr/>
        </p:nvSpPr>
        <p:spPr>
          <a:xfrm>
            <a:off x="6533937" y="4969610"/>
            <a:ext cx="427610" cy="392832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Овал 73"/>
          <p:cNvSpPr/>
          <p:nvPr/>
        </p:nvSpPr>
        <p:spPr>
          <a:xfrm>
            <a:off x="7007247" y="4969610"/>
            <a:ext cx="427610" cy="392832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Овал 74"/>
          <p:cNvSpPr/>
          <p:nvPr/>
        </p:nvSpPr>
        <p:spPr>
          <a:xfrm>
            <a:off x="2197475" y="5949280"/>
            <a:ext cx="427610" cy="392832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Овал 75"/>
          <p:cNvSpPr/>
          <p:nvPr/>
        </p:nvSpPr>
        <p:spPr>
          <a:xfrm>
            <a:off x="2682961" y="5948420"/>
            <a:ext cx="427610" cy="392832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Овал 76"/>
          <p:cNvSpPr/>
          <p:nvPr/>
        </p:nvSpPr>
        <p:spPr>
          <a:xfrm>
            <a:off x="3143012" y="5948420"/>
            <a:ext cx="427610" cy="392832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Овал 77"/>
          <p:cNvSpPr/>
          <p:nvPr/>
        </p:nvSpPr>
        <p:spPr>
          <a:xfrm>
            <a:off x="3640901" y="5948420"/>
            <a:ext cx="427610" cy="392832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Овал 78"/>
          <p:cNvSpPr/>
          <p:nvPr/>
        </p:nvSpPr>
        <p:spPr>
          <a:xfrm>
            <a:off x="4121569" y="5949280"/>
            <a:ext cx="427610" cy="392832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Овал 79"/>
          <p:cNvSpPr/>
          <p:nvPr/>
        </p:nvSpPr>
        <p:spPr>
          <a:xfrm>
            <a:off x="4593500" y="5927251"/>
            <a:ext cx="427610" cy="392832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внобедренный треугольник 80"/>
          <p:cNvSpPr/>
          <p:nvPr/>
        </p:nvSpPr>
        <p:spPr>
          <a:xfrm>
            <a:off x="5103390" y="5927251"/>
            <a:ext cx="402856" cy="392832"/>
          </a:xfrm>
          <a:prstGeom prst="triangl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455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2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2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" dur="2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0" dur="2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4" dur="2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8" dur="2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2" dur="2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17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1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22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6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27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1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32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6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37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1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42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6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47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1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52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6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57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52" grpId="0" animBg="1"/>
      <p:bldP spid="5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Скругленный прямоугольник 85"/>
          <p:cNvSpPr/>
          <p:nvPr/>
        </p:nvSpPr>
        <p:spPr>
          <a:xfrm>
            <a:off x="178955" y="1472560"/>
            <a:ext cx="8776086" cy="4113955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494057" y="404664"/>
            <a:ext cx="693243" cy="72008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612553" y="352374"/>
            <a:ext cx="5760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906489" y="2054631"/>
            <a:ext cx="1047644" cy="67070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65095" y="2049693"/>
            <a:ext cx="836688" cy="67070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06662" y="2140557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0694" y="1910310"/>
            <a:ext cx="6166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Минус 7"/>
          <p:cNvSpPr/>
          <p:nvPr/>
        </p:nvSpPr>
        <p:spPr>
          <a:xfrm>
            <a:off x="1513972" y="2417726"/>
            <a:ext cx="329600" cy="81346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976660" y="2257885"/>
            <a:ext cx="246821" cy="283867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278916" y="2271027"/>
            <a:ext cx="246821" cy="283867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2594092" y="2271027"/>
            <a:ext cx="246821" cy="283867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3065392" y="1853388"/>
            <a:ext cx="6166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3672666" y="2243109"/>
            <a:ext cx="246821" cy="28386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4040614" y="2243109"/>
            <a:ext cx="246821" cy="28386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935415" y="2725332"/>
            <a:ext cx="6166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09964" y="2720394"/>
            <a:ext cx="6166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943895" y="2851646"/>
            <a:ext cx="1047644" cy="67070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2014066" y="3054900"/>
            <a:ext cx="246821" cy="283867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2316322" y="3068042"/>
            <a:ext cx="246821" cy="283867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2631498" y="3068042"/>
            <a:ext cx="246821" cy="283867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619621" y="2851646"/>
            <a:ext cx="836688" cy="67070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3727192" y="3045062"/>
            <a:ext cx="246821" cy="28386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4095140" y="3045062"/>
            <a:ext cx="246821" cy="28386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люс 25"/>
          <p:cNvSpPr/>
          <p:nvPr/>
        </p:nvSpPr>
        <p:spPr>
          <a:xfrm>
            <a:off x="3152582" y="3040125"/>
            <a:ext cx="376391" cy="311784"/>
          </a:xfrm>
          <a:prstGeom prst="mathPlus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1435214" y="3704808"/>
            <a:ext cx="6166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952883" y="3887446"/>
            <a:ext cx="1770861" cy="670701"/>
          </a:xfrm>
          <a:prstGeom prst="round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2035766" y="4069134"/>
            <a:ext cx="246821" cy="283867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2338022" y="4082276"/>
            <a:ext cx="246821" cy="283867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2653198" y="4082276"/>
            <a:ext cx="246821" cy="283867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>
            <a:off x="945823" y="3675457"/>
            <a:ext cx="6166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Овал 34"/>
          <p:cNvSpPr/>
          <p:nvPr/>
        </p:nvSpPr>
        <p:spPr>
          <a:xfrm>
            <a:off x="3005781" y="4082276"/>
            <a:ext cx="246821" cy="28386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3373729" y="4082276"/>
            <a:ext cx="246821" cy="28386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5976927" y="1962968"/>
            <a:ext cx="1047644" cy="67070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7514881" y="1971465"/>
            <a:ext cx="1165930" cy="67070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4721173" y="2062329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135205" y="1832082"/>
            <a:ext cx="6166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Минус 40"/>
          <p:cNvSpPr/>
          <p:nvPr/>
        </p:nvSpPr>
        <p:spPr>
          <a:xfrm>
            <a:off x="5587079" y="2298319"/>
            <a:ext cx="329600" cy="81346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6108802" y="2097393"/>
            <a:ext cx="246821" cy="365837"/>
          </a:xfrm>
          <a:prstGeom prst="triangl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Равнобедренный треугольник 42"/>
          <p:cNvSpPr/>
          <p:nvPr/>
        </p:nvSpPr>
        <p:spPr>
          <a:xfrm>
            <a:off x="7557194" y="2110828"/>
            <a:ext cx="246821" cy="365837"/>
          </a:xfrm>
          <a:prstGeom prst="triangl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Блок-схема: узел 43"/>
          <p:cNvSpPr/>
          <p:nvPr/>
        </p:nvSpPr>
        <p:spPr>
          <a:xfrm>
            <a:off x="6499842" y="2147812"/>
            <a:ext cx="61706" cy="7200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Блок-схема: узел 44"/>
          <p:cNvSpPr/>
          <p:nvPr/>
        </p:nvSpPr>
        <p:spPr>
          <a:xfrm>
            <a:off x="8331801" y="2257885"/>
            <a:ext cx="61706" cy="7200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Блок-схема: узел 45"/>
          <p:cNvSpPr/>
          <p:nvPr/>
        </p:nvSpPr>
        <p:spPr>
          <a:xfrm>
            <a:off x="8450985" y="2396940"/>
            <a:ext cx="61706" cy="7200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Блок-схема: узел 47"/>
          <p:cNvSpPr/>
          <p:nvPr/>
        </p:nvSpPr>
        <p:spPr>
          <a:xfrm>
            <a:off x="8226667" y="2074824"/>
            <a:ext cx="61706" cy="7200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Блок-схема: узел 48"/>
          <p:cNvSpPr/>
          <p:nvPr/>
        </p:nvSpPr>
        <p:spPr>
          <a:xfrm>
            <a:off x="6736173" y="2360936"/>
            <a:ext cx="61706" cy="7200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TextBox 49"/>
          <p:cNvSpPr txBox="1"/>
          <p:nvPr/>
        </p:nvSpPr>
        <p:spPr>
          <a:xfrm>
            <a:off x="7024571" y="1758155"/>
            <a:ext cx="6166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Равнобедренный треугольник 50"/>
          <p:cNvSpPr/>
          <p:nvPr/>
        </p:nvSpPr>
        <p:spPr>
          <a:xfrm>
            <a:off x="7942059" y="2123896"/>
            <a:ext cx="246821" cy="365837"/>
          </a:xfrm>
          <a:prstGeom prst="triangl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TextBox 51"/>
          <p:cNvSpPr txBox="1"/>
          <p:nvPr/>
        </p:nvSpPr>
        <p:spPr>
          <a:xfrm>
            <a:off x="4993183" y="2742277"/>
            <a:ext cx="6166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467732" y="2737339"/>
            <a:ext cx="6166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6001663" y="2868591"/>
            <a:ext cx="894418" cy="67070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7514881" y="2868591"/>
            <a:ext cx="1165930" cy="67070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люс 60"/>
          <p:cNvSpPr/>
          <p:nvPr/>
        </p:nvSpPr>
        <p:spPr>
          <a:xfrm>
            <a:off x="7022154" y="3057070"/>
            <a:ext cx="376391" cy="311784"/>
          </a:xfrm>
          <a:prstGeom prst="mathPlus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TextBox 61"/>
          <p:cNvSpPr txBox="1"/>
          <p:nvPr/>
        </p:nvSpPr>
        <p:spPr>
          <a:xfrm>
            <a:off x="5492982" y="3721753"/>
            <a:ext cx="6166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6041504" y="3930220"/>
            <a:ext cx="2023965" cy="670701"/>
          </a:xfrm>
          <a:prstGeom prst="round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TextBox 66"/>
          <p:cNvSpPr txBox="1"/>
          <p:nvPr/>
        </p:nvSpPr>
        <p:spPr>
          <a:xfrm>
            <a:off x="5003591" y="3692402"/>
            <a:ext cx="6166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Равнобедренный треугольник 69"/>
          <p:cNvSpPr/>
          <p:nvPr/>
        </p:nvSpPr>
        <p:spPr>
          <a:xfrm>
            <a:off x="6102061" y="2972930"/>
            <a:ext cx="246821" cy="365837"/>
          </a:xfrm>
          <a:prstGeom prst="triangl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Блок-схема: узел 70"/>
          <p:cNvSpPr/>
          <p:nvPr/>
        </p:nvSpPr>
        <p:spPr>
          <a:xfrm>
            <a:off x="6493101" y="3023349"/>
            <a:ext cx="61706" cy="7200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Блок-схема: узел 71"/>
          <p:cNvSpPr/>
          <p:nvPr/>
        </p:nvSpPr>
        <p:spPr>
          <a:xfrm>
            <a:off x="6729432" y="3236473"/>
            <a:ext cx="61706" cy="7200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Равнобедренный треугольник 72"/>
          <p:cNvSpPr/>
          <p:nvPr/>
        </p:nvSpPr>
        <p:spPr>
          <a:xfrm>
            <a:off x="7586183" y="2986072"/>
            <a:ext cx="246821" cy="365837"/>
          </a:xfrm>
          <a:prstGeom prst="triangl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Блок-схема: узел 73"/>
          <p:cNvSpPr/>
          <p:nvPr/>
        </p:nvSpPr>
        <p:spPr>
          <a:xfrm>
            <a:off x="8360790" y="3133129"/>
            <a:ext cx="61706" cy="7200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Блок-схема: узел 74"/>
          <p:cNvSpPr/>
          <p:nvPr/>
        </p:nvSpPr>
        <p:spPr>
          <a:xfrm>
            <a:off x="8479974" y="3272184"/>
            <a:ext cx="61706" cy="7200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Блок-схема: узел 75"/>
          <p:cNvSpPr/>
          <p:nvPr/>
        </p:nvSpPr>
        <p:spPr>
          <a:xfrm>
            <a:off x="8255656" y="2950068"/>
            <a:ext cx="61706" cy="7200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Равнобедренный треугольник 76"/>
          <p:cNvSpPr/>
          <p:nvPr/>
        </p:nvSpPr>
        <p:spPr>
          <a:xfrm>
            <a:off x="7971048" y="2999140"/>
            <a:ext cx="246821" cy="365837"/>
          </a:xfrm>
          <a:prstGeom prst="triangl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Равнобедренный треугольник 77"/>
          <p:cNvSpPr/>
          <p:nvPr/>
        </p:nvSpPr>
        <p:spPr>
          <a:xfrm>
            <a:off x="6674468" y="4026809"/>
            <a:ext cx="246821" cy="365837"/>
          </a:xfrm>
          <a:prstGeom prst="triangl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Блок-схема: узел 78"/>
          <p:cNvSpPr/>
          <p:nvPr/>
        </p:nvSpPr>
        <p:spPr>
          <a:xfrm>
            <a:off x="7781784" y="4131899"/>
            <a:ext cx="61706" cy="7200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Блок-схема: узел 79"/>
          <p:cNvSpPr/>
          <p:nvPr/>
        </p:nvSpPr>
        <p:spPr>
          <a:xfrm>
            <a:off x="7526341" y="4330139"/>
            <a:ext cx="61706" cy="7200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Блок-схема: узел 80"/>
          <p:cNvSpPr/>
          <p:nvPr/>
        </p:nvSpPr>
        <p:spPr>
          <a:xfrm>
            <a:off x="7514881" y="4113978"/>
            <a:ext cx="61706" cy="7200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Равнобедренный треугольник 81"/>
          <p:cNvSpPr/>
          <p:nvPr/>
        </p:nvSpPr>
        <p:spPr>
          <a:xfrm>
            <a:off x="7108589" y="4039877"/>
            <a:ext cx="246821" cy="365837"/>
          </a:xfrm>
          <a:prstGeom prst="triangl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Равнобедренный треугольник 82"/>
          <p:cNvSpPr/>
          <p:nvPr/>
        </p:nvSpPr>
        <p:spPr>
          <a:xfrm>
            <a:off x="6231871" y="4018651"/>
            <a:ext cx="246821" cy="365837"/>
          </a:xfrm>
          <a:prstGeom prst="triangl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Блок-схема: узел 83"/>
          <p:cNvSpPr/>
          <p:nvPr/>
        </p:nvSpPr>
        <p:spPr>
          <a:xfrm>
            <a:off x="7667281" y="4266378"/>
            <a:ext cx="61706" cy="7200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Блок-схема: узел 84"/>
          <p:cNvSpPr/>
          <p:nvPr/>
        </p:nvSpPr>
        <p:spPr>
          <a:xfrm>
            <a:off x="7801649" y="4353107"/>
            <a:ext cx="61706" cy="7200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8" name="Прямая соединительная линия 87"/>
          <p:cNvCxnSpPr>
            <a:stCxn id="86" idx="0"/>
            <a:endCxn id="86" idx="2"/>
          </p:cNvCxnSpPr>
          <p:nvPr/>
        </p:nvCxnSpPr>
        <p:spPr>
          <a:xfrm>
            <a:off x="4566998" y="1472560"/>
            <a:ext cx="0" cy="4113955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1140590" y="5877272"/>
            <a:ext cx="6830458" cy="52322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Если  х – а = б, то  х =  б + а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5902228" y="6021288"/>
            <a:ext cx="1430680" cy="288032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1340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6" dur="indefinite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7" dur="indefinite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4" grpId="0" animBg="1"/>
      <p:bldP spid="25" grpId="0" animBg="1"/>
      <p:bldP spid="29" grpId="0" animBg="1"/>
      <p:bldP spid="30" grpId="0" animBg="1"/>
      <p:bldP spid="31" grpId="0" animBg="1"/>
      <p:bldP spid="35" grpId="0" animBg="1"/>
      <p:bldP spid="36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9" grpId="0" animBg="1"/>
      <p:bldP spid="90" grpId="0" animBg="1"/>
      <p:bldP spid="90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пользователь\Desktop\Documents\картинки\фон клетка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279" r="64415"/>
          <a:stretch/>
        </p:blipFill>
        <p:spPr bwMode="auto">
          <a:xfrm>
            <a:off x="1994162" y="1052736"/>
            <a:ext cx="5763591" cy="5699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695902" y="1495872"/>
            <a:ext cx="43181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latin typeface="Propisi" pitchFamily="2" charset="0"/>
              </a:rPr>
              <a:t>Х</a:t>
            </a:r>
            <a:r>
              <a:rPr lang="ru-RU" sz="9600" b="1" dirty="0" smtClean="0">
                <a:latin typeface="Propisi" pitchFamily="2" charset="0"/>
              </a:rPr>
              <a:t> –6 = </a:t>
            </a:r>
            <a:r>
              <a:rPr lang="ru-RU" sz="9600" b="1" dirty="0">
                <a:latin typeface="Propisi" pitchFamily="2" charset="0"/>
              </a:rPr>
              <a:t>3</a:t>
            </a:r>
            <a:endParaRPr lang="ru-RU" sz="9600" b="1" dirty="0">
              <a:latin typeface="Propisi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5901" y="3091257"/>
            <a:ext cx="43181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latin typeface="Propisi" pitchFamily="2" charset="0"/>
              </a:rPr>
              <a:t>Х= </a:t>
            </a:r>
            <a:r>
              <a:rPr lang="ru-RU" sz="9600" b="1" dirty="0">
                <a:latin typeface="Propisi" pitchFamily="2" charset="0"/>
              </a:rPr>
              <a:t>3</a:t>
            </a:r>
            <a:r>
              <a:rPr lang="ru-RU" sz="9600" b="1" dirty="0" smtClean="0">
                <a:latin typeface="Propisi" pitchFamily="2" charset="0"/>
              </a:rPr>
              <a:t> </a:t>
            </a:r>
            <a:r>
              <a:rPr lang="ru-RU" sz="9600" b="1" dirty="0">
                <a:latin typeface="Propisi" pitchFamily="2" charset="0"/>
              </a:rPr>
              <a:t>+</a:t>
            </a:r>
            <a:r>
              <a:rPr lang="ru-RU" sz="9600" b="1" dirty="0" smtClean="0">
                <a:latin typeface="Propisi" pitchFamily="2" charset="0"/>
              </a:rPr>
              <a:t> </a:t>
            </a:r>
            <a:r>
              <a:rPr lang="ru-RU" sz="9600" b="1" dirty="0" smtClean="0">
                <a:latin typeface="Propisi" pitchFamily="2" charset="0"/>
              </a:rPr>
              <a:t>6</a:t>
            </a:r>
            <a:endParaRPr lang="ru-RU" sz="9600" b="1" dirty="0">
              <a:latin typeface="Propisi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95459" y="4683543"/>
            <a:ext cx="43181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latin typeface="Propisi" pitchFamily="2" charset="0"/>
              </a:rPr>
              <a:t>Х= </a:t>
            </a:r>
            <a:r>
              <a:rPr lang="ru-RU" sz="9600" b="1" dirty="0" smtClean="0">
                <a:latin typeface="Propisi" pitchFamily="2" charset="0"/>
              </a:rPr>
              <a:t>9</a:t>
            </a:r>
            <a:endParaRPr lang="ru-RU" sz="9600" b="1" dirty="0">
              <a:latin typeface="Propisi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70320" y="1052736"/>
            <a:ext cx="7920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94057" y="404664"/>
            <a:ext cx="693243" cy="72008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12553" y="352374"/>
            <a:ext cx="5760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284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пользователь\Desktop\Documents\картинки\фон клетка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279" r="64415"/>
          <a:stretch/>
        </p:blipFill>
        <p:spPr bwMode="auto">
          <a:xfrm>
            <a:off x="1994162" y="1052736"/>
            <a:ext cx="5763591" cy="5699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695902" y="1495872"/>
            <a:ext cx="43181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latin typeface="Propisi" pitchFamily="2" charset="0"/>
              </a:rPr>
              <a:t>Х</a:t>
            </a:r>
            <a:r>
              <a:rPr lang="ru-RU" sz="9600" b="1" dirty="0" smtClean="0">
                <a:latin typeface="Propisi" pitchFamily="2" charset="0"/>
              </a:rPr>
              <a:t> –2 = </a:t>
            </a:r>
            <a:r>
              <a:rPr lang="ru-RU" sz="9600" b="1" dirty="0" smtClean="0">
                <a:latin typeface="Propisi" pitchFamily="2" charset="0"/>
              </a:rPr>
              <a:t>5</a:t>
            </a:r>
            <a:endParaRPr lang="ru-RU" sz="9600" b="1" dirty="0">
              <a:latin typeface="Propisi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5901" y="3091257"/>
            <a:ext cx="43181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latin typeface="Propisi" pitchFamily="2" charset="0"/>
              </a:rPr>
              <a:t>Х= </a:t>
            </a:r>
            <a:r>
              <a:rPr lang="ru-RU" sz="9600" b="1" dirty="0">
                <a:latin typeface="Propisi" pitchFamily="2" charset="0"/>
              </a:rPr>
              <a:t>5</a:t>
            </a:r>
            <a:r>
              <a:rPr lang="ru-RU" sz="9600" b="1" dirty="0" smtClean="0">
                <a:latin typeface="Propisi" pitchFamily="2" charset="0"/>
              </a:rPr>
              <a:t> </a:t>
            </a:r>
            <a:r>
              <a:rPr lang="ru-RU" sz="9600" b="1" dirty="0">
                <a:latin typeface="Propisi" pitchFamily="2" charset="0"/>
              </a:rPr>
              <a:t>+</a:t>
            </a:r>
            <a:r>
              <a:rPr lang="ru-RU" sz="9600" b="1" dirty="0" smtClean="0">
                <a:latin typeface="Propisi" pitchFamily="2" charset="0"/>
              </a:rPr>
              <a:t> </a:t>
            </a:r>
            <a:r>
              <a:rPr lang="ru-RU" sz="9600" b="1" dirty="0" smtClean="0">
                <a:latin typeface="Propisi" pitchFamily="2" charset="0"/>
              </a:rPr>
              <a:t>2</a:t>
            </a:r>
            <a:endParaRPr lang="ru-RU" sz="9600" b="1" dirty="0">
              <a:latin typeface="Propisi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95459" y="4683543"/>
            <a:ext cx="43181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latin typeface="Propisi" pitchFamily="2" charset="0"/>
              </a:rPr>
              <a:t>Х= </a:t>
            </a:r>
            <a:r>
              <a:rPr lang="ru-RU" sz="9600" b="1" dirty="0">
                <a:latin typeface="Propisi" pitchFamily="2" charset="0"/>
              </a:rPr>
              <a:t>7</a:t>
            </a:r>
            <a:endParaRPr lang="ru-RU" sz="9600" b="1" dirty="0">
              <a:latin typeface="Propisi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70320" y="1052736"/>
            <a:ext cx="7920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94057" y="404664"/>
            <a:ext cx="693243" cy="72008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12553" y="352374"/>
            <a:ext cx="5760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115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494057" y="404664"/>
            <a:ext cx="693243" cy="72008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12553" y="352374"/>
            <a:ext cx="5760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C:\Users\пользователь\Desktop\Documents\картинки\фон клетка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279" r="64415"/>
          <a:stretch/>
        </p:blipFill>
        <p:spPr bwMode="auto">
          <a:xfrm>
            <a:off x="1988807" y="1061666"/>
            <a:ext cx="5763591" cy="5699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690547" y="1504802"/>
            <a:ext cx="43181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latin typeface="Propisi" pitchFamily="2" charset="0"/>
              </a:rPr>
              <a:t>5 – Х= </a:t>
            </a:r>
            <a:r>
              <a:rPr lang="ru-RU" sz="9600" b="1" dirty="0" smtClean="0">
                <a:latin typeface="Propisi" pitchFamily="2" charset="0"/>
              </a:rPr>
              <a:t>3</a:t>
            </a:r>
            <a:endParaRPr lang="ru-RU" sz="9600" b="1" dirty="0">
              <a:latin typeface="Propisi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90546" y="3100187"/>
            <a:ext cx="43181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latin typeface="Propisi" pitchFamily="2" charset="0"/>
              </a:rPr>
              <a:t>Х= 5 - </a:t>
            </a:r>
            <a:r>
              <a:rPr lang="ru-RU" sz="9600" b="1" dirty="0" smtClean="0">
                <a:latin typeface="Propisi" pitchFamily="2" charset="0"/>
              </a:rPr>
              <a:t>3</a:t>
            </a:r>
            <a:endParaRPr lang="ru-RU" sz="9600" b="1" dirty="0">
              <a:latin typeface="Propisi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90104" y="4692473"/>
            <a:ext cx="43181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latin typeface="Propisi" pitchFamily="2" charset="0"/>
              </a:rPr>
              <a:t>Х= </a:t>
            </a:r>
            <a:r>
              <a:rPr lang="ru-RU" sz="9600" b="1" dirty="0" smtClean="0">
                <a:latin typeface="Propisi" pitchFamily="2" charset="0"/>
              </a:rPr>
              <a:t>2</a:t>
            </a:r>
            <a:endParaRPr lang="ru-RU" sz="9600" b="1" dirty="0">
              <a:latin typeface="Propisi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54843" y="1043137"/>
            <a:ext cx="7920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115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608512" y="1505472"/>
            <a:ext cx="7992888" cy="4392488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959353" y="2018521"/>
            <a:ext cx="1903606" cy="79208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985278" y="2085953"/>
            <a:ext cx="2335164" cy="79208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29619" y="1940006"/>
            <a:ext cx="722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30908" y="1901326"/>
            <a:ext cx="7763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Х 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30908" y="3094260"/>
            <a:ext cx="18002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Х   =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054418" y="3159881"/>
            <a:ext cx="2232248" cy="79208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229626" y="3146340"/>
            <a:ext cx="1874791" cy="79208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330984" y="4337385"/>
            <a:ext cx="18002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Х   =</a:t>
            </a:r>
            <a:endParaRPr lang="ru-RU" sz="54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432536" y="4403006"/>
            <a:ext cx="2768350" cy="792088"/>
          </a:xfrm>
          <a:prstGeom prst="round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2959428" y="2010262"/>
            <a:ext cx="19035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ЦАП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00886" y="3118666"/>
            <a:ext cx="19035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ЛЯ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85278" y="2050807"/>
            <a:ext cx="24791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ЛЯ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56261" y="3134014"/>
            <a:ext cx="24791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ЦАП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40340" y="4383551"/>
            <a:ext cx="2552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ЦАПЛЯ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494057" y="404664"/>
            <a:ext cx="693243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612553" y="352374"/>
            <a:ext cx="5760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Минус 19"/>
          <p:cNvSpPr/>
          <p:nvPr/>
        </p:nvSpPr>
        <p:spPr>
          <a:xfrm>
            <a:off x="2107295" y="2260476"/>
            <a:ext cx="576064" cy="191728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5127102" y="1762826"/>
            <a:ext cx="7410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люс 21"/>
          <p:cNvSpPr/>
          <p:nvPr/>
        </p:nvSpPr>
        <p:spPr>
          <a:xfrm>
            <a:off x="5497622" y="3356992"/>
            <a:ext cx="487656" cy="344724"/>
          </a:xfrm>
          <a:prstGeom prst="mathPlus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14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608512" y="1505472"/>
            <a:ext cx="7992888" cy="4392488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959353" y="2018521"/>
            <a:ext cx="1903606" cy="79208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985278" y="2085953"/>
            <a:ext cx="2335164" cy="79208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29619" y="1940006"/>
            <a:ext cx="722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30908" y="1901326"/>
            <a:ext cx="7763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Х 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30908" y="3094260"/>
            <a:ext cx="18002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Х   =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054418" y="3159881"/>
            <a:ext cx="2232248" cy="79208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229626" y="3146340"/>
            <a:ext cx="1874791" cy="79208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330984" y="4337385"/>
            <a:ext cx="18002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Х   =</a:t>
            </a:r>
            <a:endParaRPr lang="ru-RU" sz="54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432536" y="4403006"/>
            <a:ext cx="2768350" cy="792088"/>
          </a:xfrm>
          <a:prstGeom prst="round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2959428" y="2010262"/>
            <a:ext cx="19035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МОЛ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00886" y="3118666"/>
            <a:ext cx="19035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ОТ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85278" y="2050807"/>
            <a:ext cx="24791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ОТ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56261" y="3134014"/>
            <a:ext cx="24791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МОЛ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40340" y="4383551"/>
            <a:ext cx="2552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МОЛОТ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494057" y="404664"/>
            <a:ext cx="693243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612553" y="352374"/>
            <a:ext cx="5760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Минус 19"/>
          <p:cNvSpPr/>
          <p:nvPr/>
        </p:nvSpPr>
        <p:spPr>
          <a:xfrm>
            <a:off x="2107295" y="2260476"/>
            <a:ext cx="576064" cy="191728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5127102" y="1762826"/>
            <a:ext cx="7410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люс 21"/>
          <p:cNvSpPr/>
          <p:nvPr/>
        </p:nvSpPr>
        <p:spPr>
          <a:xfrm>
            <a:off x="5497622" y="3356992"/>
            <a:ext cx="487656" cy="344724"/>
          </a:xfrm>
          <a:prstGeom prst="mathPlus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3333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пользователь\Desktop\Documents\картинки\фон клетка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279" r="79514" b="41433"/>
          <a:stretch/>
        </p:blipFill>
        <p:spPr bwMode="auto">
          <a:xfrm>
            <a:off x="1619672" y="548680"/>
            <a:ext cx="6185887" cy="612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вал 2"/>
          <p:cNvSpPr/>
          <p:nvPr/>
        </p:nvSpPr>
        <p:spPr>
          <a:xfrm>
            <a:off x="494057" y="404664"/>
            <a:ext cx="693243" cy="72008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12553" y="352374"/>
            <a:ext cx="5760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63688" y="651297"/>
            <a:ext cx="1440160" cy="144655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ru-RU" sz="8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14967" y="661850"/>
            <a:ext cx="1440160" cy="14465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8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12615" y="651297"/>
            <a:ext cx="1440160" cy="14465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8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28184" y="661850"/>
            <a:ext cx="1440160" cy="14465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8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74807" y="2137270"/>
            <a:ext cx="1440160" cy="14465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8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76473" y="5085184"/>
            <a:ext cx="1440160" cy="14465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8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76473" y="3609020"/>
            <a:ext cx="1440160" cy="14465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8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50751" y="2143749"/>
            <a:ext cx="1440160" cy="144655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8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54178" y="2143749"/>
            <a:ext cx="1440160" cy="144655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8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36259" y="2162470"/>
            <a:ext cx="1440160" cy="144655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sz="8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50751" y="3612382"/>
            <a:ext cx="1440160" cy="144655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sz="8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54178" y="3612382"/>
            <a:ext cx="1440160" cy="144655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ru-RU" sz="8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36259" y="3590299"/>
            <a:ext cx="1440160" cy="144655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ru-RU" sz="8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50751" y="5085184"/>
            <a:ext cx="1440160" cy="144655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8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34497" y="5092111"/>
            <a:ext cx="1440160" cy="144655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sz="8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238329" y="5092111"/>
            <a:ext cx="1440160" cy="144655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ru-RU" sz="8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100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пользователь\Desktop\Documents\картинки\фон клетка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279" r="79514" b="41433"/>
          <a:stretch/>
        </p:blipFill>
        <p:spPr bwMode="auto">
          <a:xfrm>
            <a:off x="1619672" y="548680"/>
            <a:ext cx="6185887" cy="612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вал 2"/>
          <p:cNvSpPr/>
          <p:nvPr/>
        </p:nvSpPr>
        <p:spPr>
          <a:xfrm>
            <a:off x="494057" y="404664"/>
            <a:ext cx="693243" cy="72008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12553" y="352374"/>
            <a:ext cx="5760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63688" y="651297"/>
            <a:ext cx="1440160" cy="144655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ru-RU" sz="8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14967" y="661850"/>
            <a:ext cx="1440160" cy="14465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8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12615" y="651297"/>
            <a:ext cx="1440160" cy="14465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>
                <a:latin typeface="Times New Roman" pitchFamily="18" charset="0"/>
                <a:cs typeface="Times New Roman" pitchFamily="18" charset="0"/>
              </a:rPr>
              <a:t>0</a:t>
            </a:r>
            <a:endParaRPr lang="ru-RU" sz="8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28184" y="661850"/>
            <a:ext cx="1440160" cy="14465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8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74807" y="2137270"/>
            <a:ext cx="1440160" cy="14465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>
                <a:latin typeface="Times New Roman" pitchFamily="18" charset="0"/>
                <a:cs typeface="Times New Roman" pitchFamily="18" charset="0"/>
              </a:rPr>
              <a:t>7</a:t>
            </a:r>
            <a:endParaRPr lang="ru-RU" sz="8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76473" y="5085184"/>
            <a:ext cx="1440160" cy="14465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>
                <a:latin typeface="Times New Roman" pitchFamily="18" charset="0"/>
                <a:cs typeface="Times New Roman" pitchFamily="18" charset="0"/>
              </a:rPr>
              <a:t>6</a:t>
            </a:r>
            <a:endParaRPr lang="ru-RU" sz="8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76473" y="3609020"/>
            <a:ext cx="1440160" cy="14465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sz="8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50751" y="2143749"/>
            <a:ext cx="1440160" cy="144655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ru-RU" sz="8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54178" y="2143749"/>
            <a:ext cx="1440160" cy="144655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>
                <a:latin typeface="Times New Roman" pitchFamily="18" charset="0"/>
                <a:cs typeface="Times New Roman" pitchFamily="18" charset="0"/>
              </a:rPr>
              <a:t>7</a:t>
            </a:r>
            <a:endParaRPr lang="ru-RU" sz="8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36259" y="2162470"/>
            <a:ext cx="1440160" cy="144655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>
                <a:latin typeface="Times New Roman" pitchFamily="18" charset="0"/>
                <a:cs typeface="Times New Roman" pitchFamily="18" charset="0"/>
              </a:rPr>
              <a:t>9</a:t>
            </a:r>
            <a:endParaRPr lang="ru-RU" sz="8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50751" y="3612382"/>
            <a:ext cx="1440160" cy="144655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>
                <a:latin typeface="Times New Roman" pitchFamily="18" charset="0"/>
                <a:cs typeface="Times New Roman" pitchFamily="18" charset="0"/>
              </a:rPr>
              <a:t>6</a:t>
            </a:r>
            <a:endParaRPr lang="ru-RU" sz="8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54178" y="3612382"/>
            <a:ext cx="1440160" cy="144655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>
                <a:latin typeface="Times New Roman" pitchFamily="18" charset="0"/>
                <a:cs typeface="Times New Roman" pitchFamily="18" charset="0"/>
              </a:rPr>
              <a:t>5</a:t>
            </a:r>
            <a:endParaRPr lang="ru-RU" sz="8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36259" y="3590299"/>
            <a:ext cx="1440160" cy="144655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ru-RU" sz="8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50751" y="5085184"/>
            <a:ext cx="1440160" cy="144655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>
                <a:latin typeface="Times New Roman" pitchFamily="18" charset="0"/>
                <a:cs typeface="Times New Roman" pitchFamily="18" charset="0"/>
              </a:rPr>
              <a:t>7</a:t>
            </a:r>
            <a:endParaRPr lang="ru-RU" sz="8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34497" y="5092111"/>
            <a:ext cx="1440160" cy="144655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>
                <a:latin typeface="Times New Roman" pitchFamily="18" charset="0"/>
                <a:cs typeface="Times New Roman" pitchFamily="18" charset="0"/>
              </a:rPr>
              <a:t>6</a:t>
            </a:r>
            <a:endParaRPr lang="ru-RU" sz="8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238329" y="5092111"/>
            <a:ext cx="1440160" cy="144655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>
                <a:latin typeface="Times New Roman" pitchFamily="18" charset="0"/>
                <a:cs typeface="Times New Roman" pitchFamily="18" charset="0"/>
              </a:rPr>
              <a:t>8</a:t>
            </a:r>
            <a:endParaRPr lang="ru-RU" sz="8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108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264</Words>
  <Application>Microsoft Office PowerPoint</Application>
  <PresentationFormat>Экран (4:3)</PresentationFormat>
  <Paragraphs>168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14</cp:revision>
  <dcterms:created xsi:type="dcterms:W3CDTF">2012-03-16T08:29:17Z</dcterms:created>
  <dcterms:modified xsi:type="dcterms:W3CDTF">2012-03-16T11:49:47Z</dcterms:modified>
</cp:coreProperties>
</file>