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318" r:id="rId2"/>
    <p:sldId id="319" r:id="rId3"/>
    <p:sldId id="278" r:id="rId4"/>
    <p:sldId id="279" r:id="rId5"/>
    <p:sldId id="321" r:id="rId6"/>
    <p:sldId id="320" r:id="rId7"/>
    <p:sldId id="332" r:id="rId8"/>
    <p:sldId id="286" r:id="rId9"/>
    <p:sldId id="298" r:id="rId10"/>
    <p:sldId id="322" r:id="rId11"/>
    <p:sldId id="304" r:id="rId12"/>
    <p:sldId id="323" r:id="rId13"/>
    <p:sldId id="31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3300"/>
    <a:srgbClr val="FF9900"/>
    <a:srgbClr val="F8B908"/>
    <a:srgbClr val="99FF33"/>
    <a:srgbClr val="FFCC99"/>
    <a:srgbClr val="FFFF99"/>
    <a:srgbClr val="00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41" autoAdjust="0"/>
    <p:restoredTop sz="94660"/>
  </p:normalViewPr>
  <p:slideViewPr>
    <p:cSldViewPr>
      <p:cViewPr>
        <p:scale>
          <a:sx n="70" d="100"/>
          <a:sy n="70" d="100"/>
        </p:scale>
        <p:origin x="-122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E3EF5E-89D5-489F-BDCD-CDE6FEC6D21D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74B20-7F56-4038-8545-7F30ED1AF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74B20-7F56-4038-8545-7F30ED1AF96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956B0-EEC5-4002-BB50-6C994BCF016E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B073-6289-4204-928D-17B85CCECC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7DA59-BFE3-4D17-A287-ABF7AFA789BC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39CB0-AE4C-4D6F-A9F9-0348FB8BA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2905C5-8EF4-4768-A727-6E537270FE75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B218-B503-4BEF-9B5A-8659149189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A084-A33C-4861-A934-BD4C2356D84D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E2436-30E8-4B4A-96B2-6D0F96D8FB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783EA-FAD8-48D3-A896-372AFD826889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6A365-D551-4BAB-B9EB-0904E9F79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D9AB9-ACC5-44A3-8561-86F4A3A6EB1A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854D1-FA4D-4AF8-91B6-ED6DDF9EFC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10F5C-31F8-4872-A09D-E8CABF15C55C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5B3A5-525F-47B6-A37B-A066905ABD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689F4-91DB-4B78-B5DE-E529BF0FD998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BEDCB-9879-4CA4-A16E-83D020CEB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06B30-3B96-4DF4-B8E5-A4EE3A9BD02B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5D1E0-9CF9-4E58-A6AB-0EE9BED09B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B2058-1C5C-4EFF-8CE2-48710BEC2EAB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6E8F0-ACE0-448E-9C8D-90503B6F9D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ACE38-B84B-49BE-B482-5891AF27F1A7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D82B42B-3476-44F7-A0CC-706B518C32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BF068B2-1A06-415C-8BAC-E1F589D3AF3F}" type="datetimeFigureOut">
              <a:rPr lang="ru-RU" smtClean="0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94B42B5-612E-4A64-808C-87298C84E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olibri\Desktop\25527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263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857232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Создание условий для развития детской одаренности у детей дошкольного возраста.</a:t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libri\Desktop\71235399_1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6143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 обучении и воспитании одаренных детей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педагог</a:t>
            </a:r>
            <a:r>
              <a:rPr lang="ru-RU" sz="2800" b="1" dirty="0" smtClean="0">
                <a:latin typeface="Comic Sans MS" pitchFamily="66" charset="0"/>
              </a:rPr>
              <a:t> играет важнейшую роль.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473005"/>
            <a:ext cx="414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Только личность моет воспитать личность.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9"/>
          <p:cNvSpPr>
            <a:spLocks noChangeArrowheads="1"/>
          </p:cNvSpPr>
          <p:nvPr/>
        </p:nvSpPr>
        <p:spPr bwMode="auto">
          <a:xfrm>
            <a:off x="-336550" y="0"/>
            <a:ext cx="948055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BFBFB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54292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качества должны быть педагогу</a:t>
            </a:r>
            <a:r>
              <a:rPr kumimoji="0" lang="ru-RU" sz="2800" b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работающему с одаренными детьми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8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Главная составляющая личности педагога 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творчество.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Профессиональная компетентность.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Чуткость, чувствительность к переживаниям и потребностям других,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что имеет особое значение для одаренных детей, которые весьма ранимы и чувствительны.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 индивидуализации обучения.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Kolibri\Desktop\z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240" y="0"/>
            <a:ext cx="4693647" cy="3214686"/>
          </a:xfrm>
          <a:prstGeom prst="rect">
            <a:avLst/>
          </a:prstGeom>
          <a:noFill/>
        </p:spPr>
      </p:pic>
      <p:pic>
        <p:nvPicPr>
          <p:cNvPr id="1026" name="Picture 2" descr="G:\Роль взрослого в формирвоании самооценки дошкольника\2964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531" y="3857628"/>
            <a:ext cx="3700469" cy="244304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Kolibri\Desktop\Одаренный-ребе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-35735"/>
            <a:ext cx="6858016" cy="689373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478634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Формы работы с одаренными детьми: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проекты индивидуальные, групповые, семейные;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кружки и секции;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конкурсы, викторины, соревнования;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занятия в клубах, учреждениях дополнительного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индивидуальные развивающие занятия в игровых формах;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опытно-исследовательская деятельность.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04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Формы работы с родителями одаренных детей:</a:t>
            </a:r>
            <a:endParaRPr lang="ru-RU" b="1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родительский клуб;</a:t>
            </a:r>
            <a:endParaRPr lang="ru-RU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индивидуальные консультации психолога;</a:t>
            </a:r>
            <a:endParaRPr lang="ru-RU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детско-родительские проекты.</a:t>
            </a:r>
            <a:endParaRPr lang="ru-RU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9322" y="1571612"/>
            <a:ext cx="3214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Исключительное значение в развитии ребенка, в том числе и одаренного, имеет окружающая его среда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5" name="Picture 1" descr="C:\Users\Kolibri\Desktop\watermark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715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построения предметно-развивающей среды:</a:t>
            </a:r>
          </a:p>
          <a:p>
            <a:pPr lvl="0"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дистанции,  позиции при взаимодействии.</a:t>
            </a:r>
          </a:p>
          <a:p>
            <a:pPr lvl="0">
              <a:tabLst>
                <a:tab pos="539750" algn="l"/>
              </a:tabLs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Установление контакта между детьми и взрослыми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активности.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Провоцирование возникновения и развития познавательных интересов, способностей ребенка, его волевых качеств, эмоций и чувств.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Предоставление в полное распоряжение детей «стены творчества», на которой они могут создавать как индивидуальные картины, так и коллажи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стабильности – динамичности.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Возможность изменения среды, наличие легко трансформируемых элементов. Возможность изменения фона, трансформации пространства за счет применения раздвижных, переносных перегородок, использование мягкого «строительного материала»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Стабильность проявляется в постоянном составе детей и взрослых, наличие семейных традиций в коллективе.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комплексирования и гибкого зонирования.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Среда должна представлять единый комплекс – цветовой, звуковой, кинестетической модальностей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эмоциогенности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среды, индивидуальной комфортности и эмоционального благополучия каждого ребенка и взрослого.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сочетания привычных и неординарных элементов в эстетической организации среды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открытости – закрытости.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Открытость Природе; открытость культуре в ее прогрессивных проявлениях; открытость обществу; открытость  своему «Я», собственному внутреннему миру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Принцип учета половых и возрастных различий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Необходимость обеспечения реальной общности ситуации эмоционального, волевого и когнитивного развития мальчиков и девочек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Психолого-педагогические условия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для развития одаренных детей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богатить окружающую среду ребенка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самыми разнообразными новыми для него предметами и стимулами с целью развития его любознательности,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создать условия для проявления творческой активности и развития изобразительных действий.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Kolibri\Desktop\0909fe519c44997005e3d05017c01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84212"/>
            <a:ext cx="8358214" cy="447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Kolibri\Desktop\1babygirlan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072198" cy="60380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обеспечить 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благоприятную атмосферу, доброжелательность со стороны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предоставить детям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возможности активно задавать вопросы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поощрять высказывание оригинальных идей.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личный пример творческого подхода к решению проблем.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2000240"/>
            <a:ext cx="3643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Не сдерживать инициативу ребенка, не давать четких наставлений, помогать действовать независимо. Не делать за него то, что он может сделать (или научиться делать) самостоятельно.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8673" name="Picture 1" descr="C:\Users\Kolibri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8"/>
            <a:ext cx="5214942" cy="52149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86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Важно помнить, что одаренность – «дело штучное», и по отношению к каждому такому ребенку педагогу важно найти именно индивидуальный подход.       </a:t>
            </a:r>
            <a:r>
              <a:rPr lang="ru-RU" dirty="0" smtClean="0">
                <a:latin typeface="Comic Sans MS" pitchFamily="66" charset="0"/>
              </a:rPr>
              <a:t>  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Kolibri\Desktop\1322295102_vospitivaite_liu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997"/>
            <a:ext cx="5143504" cy="342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928670"/>
            <a:ext cx="5357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Единство требований к малышу, как работников детского учреждения, так и родителей. 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Нельзя добиться положительных результатов в воспитании вне связи с семьей.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 descr="G:\Роль взрослого в формирвоании самооценки дошкольника\1304103277_1303362505_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857232"/>
            <a:ext cx="382905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4549676"/>
            <a:ext cx="8786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Одаренные дети  уникальны, они отличаются от других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но и в группе одаренных дошкольников нет ни одного похожего ребенка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каждого свой набор способностей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свой темп развития, именно для них особую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важность приобретает индивидуальный подход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обучении, воспитании, общении, и просто в повседневной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D:\РАБОТА\2\Разное\Роль взрослого в формирвоании самооценки дошкольника\33660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695" cy="443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olibri\Desktop\x_09fe3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01212"/>
            <a:ext cx="6572296" cy="4385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Дошкольное детство является очень благоприятным периодом для развития одаренности.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РАБОТА\2\Разное\Роль взрослого в формирвоании самооценки дошкольника\0_74ee7c8c7abec5a1ab84da3c25a45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141" y="0"/>
            <a:ext cx="9465141" cy="807247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6248" y="0"/>
            <a:ext cx="45720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Times New Roman" pitchFamily="18" charset="0"/>
              </a:rPr>
              <a:t>Таким образом, мы увидели, что для развития детской одаренности в раннем дошкольном возрасте необходимы следующие условия: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Times New Roman" pitchFamily="18" charset="0"/>
              </a:rPr>
              <a:t>  условия предметно-развивающей среды,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Times New Roman" pitchFamily="18" charset="0"/>
              </a:rPr>
              <a:t>  индивидуальный подход в обучении и воспитании,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Times New Roman" pitchFamily="18" charset="0"/>
              </a:rPr>
              <a:t>  личность педагога,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Times New Roman" pitchFamily="18" charset="0"/>
              </a:rPr>
              <a:t>  различные формы работы с одаренными детьми, а также с родителями одаренных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Times New Roman" pitchFamily="18" charset="0"/>
              </a:rPr>
              <a:t>  различные психолого-педагогические условия.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РАБОТА\2\Разное\Роль взрослого в формирвоании самооценки дошкольника\b81db69fee3010142fa7d693aa3700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87" y="0"/>
            <a:ext cx="9810787" cy="7358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24" y="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за внимание!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Kolibri\Desktop\teach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7238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214290"/>
            <a:ext cx="4286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Основная цель образования – </a:t>
            </a:r>
            <a:r>
              <a:rPr lang="ru-RU" b="1" u="sng" dirty="0" smtClean="0">
                <a:solidFill>
                  <a:schemeClr val="bg1"/>
                </a:solidFill>
                <a:latin typeface="Comic Sans MS" pitchFamily="66" charset="0"/>
              </a:rPr>
              <a:t>помочь каждому индивидууму полностью раскрыть свой умственный потенциал. 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643050"/>
            <a:ext cx="4357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Особая миссия возложена на воспитателей. 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Их задача, ни много ни мало, – </a:t>
            </a:r>
            <a:r>
              <a:rPr lang="ru-RU" b="1" u="sng" dirty="0" smtClean="0">
                <a:solidFill>
                  <a:schemeClr val="bg1"/>
                </a:solidFill>
                <a:latin typeface="Comic Sans MS" pitchFamily="66" charset="0"/>
              </a:rPr>
              <a:t>раскрыть потенциал ребенка, данный ему от рождения, воспитать душу и характер подрастающего человека.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 это – большая ответственность. 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Педагог не знающий основ одаренности, признаков, видов таланта, основ развивающего обучения не сможет воспитать одаренного ребенка, т.к. только личность может воспитать личность.</a:t>
            </a:r>
          </a:p>
          <a:p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0"/>
            <a:ext cx="9239250" cy="6858000"/>
          </a:xfrm>
          <a:prstGeom prst="rect">
            <a:avLst/>
          </a:prstGeom>
          <a:gradFill rotWithShape="1">
            <a:gsLst>
              <a:gs pos="0">
                <a:srgbClr val="FFDC6D"/>
              </a:gs>
              <a:gs pos="100000">
                <a:srgbClr val="82E7F2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71500" y="500063"/>
            <a:ext cx="8072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13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Одаренность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уровень интеллектуальных способностей или каких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либо  специальных способностей, позволяющий индивиду  достигать  высоких успехов в тех или иных  видах деятельности.</a:t>
            </a:r>
            <a:endParaRPr lang="ru-RU" sz="2000" b="1" dirty="0">
              <a:solidFill>
                <a:srgbClr val="C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14375" y="1928813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8288" algn="just"/>
            <a:r>
              <a:rPr lang="ru-RU" sz="20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Талантливость</a:t>
            </a:r>
            <a:r>
              <a:rPr lang="ru-RU" sz="2000" b="1">
                <a:solidFill>
                  <a:srgbClr val="40404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>
                <a:solidFill>
                  <a:srgbClr val="40404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 внутренних условий для выдающихся достижений в деятельности.</a:t>
            </a:r>
            <a:endParaRPr lang="ru-RU" sz="20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714375" y="2857500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8288" algn="just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Одаренный ребенок </a:t>
            </a:r>
            <a:r>
              <a:rPr lang="ru-RU" sz="2000" b="1" dirty="0">
                <a:solidFill>
                  <a:srgbClr val="CC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это ребенок, который выделяется яркими, очевидными, иногда выдающимися достижениями в том или ином виде деятельности.</a:t>
            </a:r>
            <a:endParaRPr lang="ru-RU" sz="2000" b="1" dirty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785813" y="4333875"/>
            <a:ext cx="78581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3038" algn="just" fontAlgn="auto">
              <a:spcBef>
                <a:spcPts val="0"/>
              </a:spcBef>
              <a:spcAft>
                <a:spcPts val="0"/>
              </a:spcAft>
              <a:tabLst>
                <a:tab pos="6100763" algn="l"/>
              </a:tabLs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Одаренные дети </a:t>
            </a:r>
            <a:r>
              <a:rPr lang="ru-RU" sz="2000" b="1" dirty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36575" indent="-536575"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6100763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 </a:t>
            </a:r>
            <a:r>
              <a:rPr lang="ru-RU" sz="2000" b="1" dirty="0">
                <a:solidFill>
                  <a:srgbClr val="F4653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термин, используемый применительно к детям, чьи интеллектуальные способности значительно превышают нормальный уровень для данного возраста.</a:t>
            </a:r>
            <a:endParaRPr lang="ru-RU" sz="2000" b="1" dirty="0">
              <a:solidFill>
                <a:srgbClr val="F46538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36575" indent="-536575"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6100763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 </a:t>
            </a:r>
            <a:r>
              <a:rPr lang="ru-RU" sz="2000" b="1" dirty="0">
                <a:solidFill>
                  <a:srgbClr val="F4653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 демонстрирующие общие таланты в какой </a:t>
            </a:r>
            <a:r>
              <a:rPr lang="ru-RU" sz="2000" b="1" dirty="0">
                <a:solidFill>
                  <a:srgbClr val="F46538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F4653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либо сферах деятельности.</a:t>
            </a:r>
            <a:endParaRPr lang="ru-RU" sz="2000" b="1" dirty="0">
              <a:solidFill>
                <a:srgbClr val="F46538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6100763" algn="l"/>
              </a:tabLst>
              <a:defRPr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2\Разное\Роль взрослого в формирвоании самооценки дошкольника\girl_stack-of-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500042"/>
            <a:ext cx="9144001" cy="6357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500042"/>
            <a:ext cx="485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Возрастная динамика развития одаренности.</a:t>
            </a: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200" dirty="0" smtClean="0">
                <a:latin typeface="Comic Sans MS" pitchFamily="66" charset="0"/>
              </a:rPr>
              <a:t>Уже в самом раннем возрасте можно заметить самое первое проявление способностей – склонностей к какому-либо виду деятельности, которые наиболее ярко начинают развиваться с 3-4 лет, а в раннем детстве закладываются общие предпосылки их становления. </a:t>
            </a:r>
          </a:p>
          <a:p>
            <a:pPr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200" dirty="0" smtClean="0">
                <a:latin typeface="Comic Sans MS" pitchFamily="66" charset="0"/>
              </a:rPr>
              <a:t>С 3-х лет активно формируются сенсорные эталоны. Основные интеллектуальные действия: наглядное моделирование, замещение, использование готовых моделей и их построение. </a:t>
            </a:r>
          </a:p>
          <a:p>
            <a:pPr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200" dirty="0" smtClean="0">
                <a:latin typeface="Comic Sans MS" pitchFamily="66" charset="0"/>
              </a:rPr>
              <a:t>Творческие способности связаны с воображением и позволяют ребенку находить оригинальные способы и средства решения задач, придумывать сказку, создать замысел игры. </a:t>
            </a:r>
          </a:p>
          <a:p>
            <a:pPr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200" dirty="0" smtClean="0">
                <a:latin typeface="Comic Sans MS" pitchFamily="66" charset="0"/>
              </a:rPr>
              <a:t>Дошкольники включаются в многообразные виды деятельности: игру, конструирование, труд – все они имеют комплексный характер, а значит, создают условия для проявления и развития практических способностей, прежде всего, организаторских. 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libri\Desktop\article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00042"/>
            <a:ext cx="5572108" cy="5572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142984"/>
            <a:ext cx="3357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Важнейшим условием формирования гармоничной личности является </a:t>
            </a:r>
            <a:r>
              <a:rPr lang="ru-RU" sz="2800" b="1" u="sng" dirty="0" smtClean="0">
                <a:latin typeface="Comic Sans MS" pitchFamily="66" charset="0"/>
              </a:rPr>
              <a:t>индивидуальный подход </a:t>
            </a:r>
            <a:r>
              <a:rPr lang="ru-RU" sz="2800" b="1" dirty="0" smtClean="0">
                <a:latin typeface="Comic Sans MS" pitchFamily="66" charset="0"/>
              </a:rPr>
              <a:t>к детям.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642918"/>
            <a:ext cx="414340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Что включает в себя индивидуальный подход</a:t>
            </a:r>
            <a:r>
              <a:rPr kumimoji="0" lang="ru-RU" sz="28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?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8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haroni" pitchFamily="2" charset="-79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5600" algn="l"/>
                <a:tab pos="628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  Определение уровня развития ребенка, его качества, способности, личностные особенности.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haroni" pitchFamily="2" charset="-79"/>
            </a:endParaRPr>
          </a:p>
          <a:p>
            <a:pPr indent="180975" eaLnBrk="0" hangingPunct="0">
              <a:buFont typeface="Wingdings" pitchFamily="2" charset="2"/>
              <a:buChar char="ü"/>
              <a:tabLst>
                <a:tab pos="355600" algn="l"/>
                <a:tab pos="628650" algn="l"/>
              </a:tabLst>
            </a:pPr>
            <a:r>
              <a:rPr lang="ru-RU" b="1" dirty="0" smtClean="0">
                <a:latin typeface="Comic Sans MS" pitchFamily="66" charset="0"/>
                <a:cs typeface="Aharoni" pitchFamily="2" charset="-79"/>
              </a:rPr>
              <a:t>  Создание индивидуального образовательного маршрута.</a:t>
            </a:r>
            <a:endParaRPr lang="ru-RU" dirty="0" smtClean="0">
              <a:latin typeface="Comic Sans MS" pitchFamily="66" charset="0"/>
              <a:cs typeface="Aharoni" pitchFamily="2" charset="-79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5600" algn="l"/>
                <a:tab pos="628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  Определение долгосрочных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и краткосрочных целей и путей к их достижению.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haroni" pitchFamily="2" charset="-79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5600" algn="l"/>
                <a:tab pos="628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  Определение времени, которое должен затратить ребенок на освоение учебного материала, умений и навыков.</a:t>
            </a:r>
            <a:endParaRPr lang="ru-RU" dirty="0" smtClean="0">
              <a:latin typeface="Comic Sans MS" pitchFamily="66" charset="0"/>
              <a:cs typeface="Aharoni" pitchFamily="2" charset="-79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5600" algn="l"/>
                <a:tab pos="628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haroni" pitchFamily="2" charset="-79"/>
              </a:rPr>
              <a:t>  Определение способов оценки успехов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1026" name="Picture 2" descr="C:\Users\Kolibri\Desktop\3416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16" y="1071546"/>
            <a:ext cx="4714884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5"/>
          <p:cNvSpPr>
            <a:spLocks noChangeArrowheads="1"/>
          </p:cNvSpPr>
          <p:nvPr/>
        </p:nvSpPr>
        <p:spPr bwMode="auto">
          <a:xfrm>
            <a:off x="-38100" y="0"/>
            <a:ext cx="91821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-214313" y="0"/>
            <a:ext cx="9358313" cy="68580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CCFF"/>
              </a:gs>
              <a:gs pos="100000">
                <a:srgbClr val="FFC0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5643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Индивидуальный подход к детям должен пронизывать всю образовательную и воспитательную систему: в общении, на занятиях, в играх – ни на минуту не следует забывать, что ребенок неповторимая личность. 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РАБОТА\2\Разное\Роль взрослого в формирвоании самооценки дошкольника\privatesch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357430"/>
            <a:ext cx="6734742" cy="450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Kolibri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290" y="0"/>
            <a:ext cx="345471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86512" y="2764572"/>
            <a:ext cx="2857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Педагогу следует быть особенно внимательным к каждому ребенку, уметь помочь ему, дать нужные указания, поддержать стремление хорошо выполнить работу и объективно оценить его старания.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ibri\Desktop\depositphotos_3279793-Group-of-excited-young-children-laug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60936"/>
            <a:ext cx="6662750" cy="4997063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82E7F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«Для одних детей достаточно намека, небольшого напоминания, наводящего вопроса; другие требуют обстоятельного объяснения; в отношении детей, не уверенных в себе, требуется особенно уверенный, поощряющий тон; для детей излишне уверенных в качестве своей работы, в содержании и в тоне замечаний воспитателя должна сквозить большая требовательность и критичность. При невнимательной работе, при дурном поведении ребенка тон воспитателя должен быть категорическим и требовательным.» </a:t>
            </a:r>
          </a:p>
          <a:p>
            <a:pPr algn="r"/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Е. А.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Флерина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Kolibri\Desktop\depositphotos_3279793-Group-of-excited-young-children-laug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35959"/>
            <a:ext cx="6429388" cy="482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</TotalTime>
  <Words>917</Words>
  <Application>Microsoft Office PowerPoint</Application>
  <PresentationFormat>Экран (4:3)</PresentationFormat>
  <Paragraphs>89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Kolibri</cp:lastModifiedBy>
  <cp:revision>112</cp:revision>
  <dcterms:created xsi:type="dcterms:W3CDTF">2009-10-31T02:13:02Z</dcterms:created>
  <dcterms:modified xsi:type="dcterms:W3CDTF">2012-12-09T17:55:32Z</dcterms:modified>
</cp:coreProperties>
</file>