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17A8-2AB3-4035-A53E-FDABC8E54AD8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4667-335E-4847-B97D-32CC8E4CE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17A8-2AB3-4035-A53E-FDABC8E54AD8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4667-335E-4847-B97D-32CC8E4CE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17A8-2AB3-4035-A53E-FDABC8E54AD8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4667-335E-4847-B97D-32CC8E4CE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17A8-2AB3-4035-A53E-FDABC8E54AD8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4667-335E-4847-B97D-32CC8E4CE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17A8-2AB3-4035-A53E-FDABC8E54AD8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4667-335E-4847-B97D-32CC8E4CE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17A8-2AB3-4035-A53E-FDABC8E54AD8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4667-335E-4847-B97D-32CC8E4CE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17A8-2AB3-4035-A53E-FDABC8E54AD8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4667-335E-4847-B97D-32CC8E4CE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17A8-2AB3-4035-A53E-FDABC8E54AD8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4667-335E-4847-B97D-32CC8E4CE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17A8-2AB3-4035-A53E-FDABC8E54AD8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4667-335E-4847-B97D-32CC8E4CE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17A8-2AB3-4035-A53E-FDABC8E54AD8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4667-335E-4847-B97D-32CC8E4CE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17A8-2AB3-4035-A53E-FDABC8E54AD8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6B4667-335E-4847-B97D-32CC8E4CEC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1217A8-2AB3-4035-A53E-FDABC8E54AD8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6B4667-335E-4847-B97D-32CC8E4CEC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9740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Педагогический проект </a:t>
            </a:r>
            <a:r>
              <a:rPr lang="ru-RU" sz="3200" dirty="0" smtClean="0">
                <a:solidFill>
                  <a:srgbClr val="FF0000"/>
                </a:solidFill>
              </a:rPr>
              <a:t>на тему: «Формирование культурно-гигиенических навыков у детей младшего дошкольного возраста»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76872"/>
            <a:ext cx="8964488" cy="4248472"/>
          </a:xfrm>
        </p:spPr>
        <p:txBody>
          <a:bodyPr/>
          <a:lstStyle/>
          <a:p>
            <a:pPr algn="l"/>
            <a:r>
              <a:rPr lang="ru-RU" dirty="0" smtClean="0"/>
              <a:t>Вид проекта : долгосрочный,  игровой.</a:t>
            </a:r>
          </a:p>
          <a:p>
            <a:pPr algn="l"/>
            <a:r>
              <a:rPr lang="ru-RU" dirty="0" smtClean="0"/>
              <a:t>Сроки реализации проекта:  сентябрь 2012- август 2013года</a:t>
            </a:r>
          </a:p>
          <a:p>
            <a:pPr algn="l"/>
            <a:r>
              <a:rPr lang="ru-RU" b="1" dirty="0" smtClean="0"/>
              <a:t>Цель проекта: </a:t>
            </a:r>
            <a:r>
              <a:rPr lang="ru-RU" dirty="0" smtClean="0"/>
              <a:t>Создание условий для формирования</a:t>
            </a:r>
            <a:r>
              <a:rPr lang="ru-RU" b="1" dirty="0" smtClean="0"/>
              <a:t> </a:t>
            </a:r>
            <a:r>
              <a:rPr lang="ru-RU" dirty="0" smtClean="0"/>
              <a:t> культурно-гигиенических навыков и навыков самообслуживания  у детей младшего  дошкольного возраста.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1362456"/>
          </a:xfrm>
        </p:spPr>
        <p:txBody>
          <a:bodyPr/>
          <a:lstStyle/>
          <a:p>
            <a:r>
              <a:rPr lang="ru-RU" dirty="0" smtClean="0"/>
              <a:t>.</a:t>
            </a:r>
            <a:r>
              <a:rPr lang="ru-RU" sz="3600" dirty="0" smtClean="0"/>
              <a:t>   </a:t>
            </a:r>
            <a:r>
              <a:rPr lang="ru-RU" sz="3600" dirty="0" smtClean="0">
                <a:solidFill>
                  <a:srgbClr val="FFFF00"/>
                </a:solidFill>
              </a:rPr>
              <a:t>     УСЛОВИЯ, ОБЕСПЕЧИВАЮЩИЕ ДОСТИЖЕНИЯ НОВЫХ ОБРАЗОВАТЕЛЬНЫХ РЕЗУЛЬТАТОВ.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7772400" cy="1509712"/>
          </a:xfrm>
        </p:spPr>
        <p:txBody>
          <a:bodyPr>
            <a:noAutofit/>
          </a:bodyPr>
          <a:lstStyle/>
          <a:p>
            <a:r>
              <a:rPr lang="ru-RU" sz="2400" u="sng" dirty="0" smtClean="0"/>
              <a:t>Кадровые ресурсы</a:t>
            </a:r>
            <a:r>
              <a:rPr lang="ru-RU" sz="2400" dirty="0" smtClean="0"/>
              <a:t> :  воспитатели, помощники воспитателя, медсестра, психолог.</a:t>
            </a:r>
          </a:p>
          <a:p>
            <a:r>
              <a:rPr lang="ru-RU" sz="2400" u="sng" dirty="0" smtClean="0"/>
              <a:t>Материальные условия</a:t>
            </a:r>
            <a:r>
              <a:rPr lang="ru-RU" sz="2400" dirty="0" smtClean="0"/>
              <a:t>: помещения группы, раздевальные комнаты, умывальные комнаты.</a:t>
            </a:r>
          </a:p>
          <a:p>
            <a:r>
              <a:rPr lang="ru-RU" sz="2400" u="sng" dirty="0" err="1" smtClean="0"/>
              <a:t>Учебно</a:t>
            </a:r>
            <a:r>
              <a:rPr lang="ru-RU" sz="2400" u="sng" dirty="0" smtClean="0"/>
              <a:t> методические ресурсы</a:t>
            </a:r>
            <a:r>
              <a:rPr lang="ru-RU" sz="2400" dirty="0" smtClean="0"/>
              <a:t>: пособия, дидактический материал, картотека игр, алгоритмы действий.</a:t>
            </a:r>
          </a:p>
          <a:p>
            <a:r>
              <a:rPr lang="ru-RU" sz="2400" u="sng" dirty="0" smtClean="0"/>
              <a:t>Технические условия</a:t>
            </a:r>
            <a:r>
              <a:rPr lang="ru-RU" sz="2400" dirty="0" smtClean="0"/>
              <a:t>: </a:t>
            </a:r>
            <a:r>
              <a:rPr lang="ru-RU" sz="2400" dirty="0" err="1" smtClean="0"/>
              <a:t>мультимедийные</a:t>
            </a:r>
            <a:r>
              <a:rPr lang="ru-RU" sz="2400" dirty="0" smtClean="0"/>
              <a:t> средства.</a:t>
            </a:r>
          </a:p>
          <a:p>
            <a:r>
              <a:rPr lang="ru-RU" sz="2400" u="sng" dirty="0" smtClean="0"/>
              <a:t>Информационные ресурсы</a:t>
            </a:r>
            <a:r>
              <a:rPr lang="ru-RU" sz="2400" dirty="0" smtClean="0"/>
              <a:t>: интернет – ресурсы.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DCIM\100OLYMP\P5161925.JPG"/>
          <p:cNvPicPr>
            <a:picLocks noChangeAspect="1" noChangeArrowheads="1"/>
          </p:cNvPicPr>
          <p:nvPr/>
        </p:nvPicPr>
        <p:blipFill>
          <a:blip r:embed="rId2" cstate="print"/>
          <a:srcRect l="5942" r="5942"/>
          <a:stretch>
            <a:fillRect/>
          </a:stretch>
        </p:blipFill>
        <p:spPr bwMode="auto">
          <a:xfrm>
            <a:off x="251520" y="260648"/>
            <a:ext cx="4025747" cy="3427864"/>
          </a:xfrm>
          <a:prstGeom prst="rect">
            <a:avLst/>
          </a:prstGeom>
          <a:noFill/>
        </p:spPr>
      </p:pic>
      <p:pic>
        <p:nvPicPr>
          <p:cNvPr id="3" name="Picture 3" descr="C:\Users\днс\Desktop\P5161920.JPG"/>
          <p:cNvPicPr>
            <a:picLocks noChangeAspect="1" noChangeArrowheads="1"/>
          </p:cNvPicPr>
          <p:nvPr/>
        </p:nvPicPr>
        <p:blipFill>
          <a:blip r:embed="rId3" cstate="print"/>
          <a:srcRect l="14001" r="14001"/>
          <a:stretch>
            <a:fillRect/>
          </a:stretch>
        </p:blipFill>
        <p:spPr bwMode="auto">
          <a:xfrm>
            <a:off x="4932040" y="188640"/>
            <a:ext cx="3816424" cy="3249628"/>
          </a:xfrm>
          <a:prstGeom prst="rect">
            <a:avLst/>
          </a:prstGeom>
          <a:noFill/>
        </p:spPr>
      </p:pic>
      <p:pic>
        <p:nvPicPr>
          <p:cNvPr id="4" name="Picture 4" descr="I:\DCIM\100OLYMP\P5161923.JPG"/>
          <p:cNvPicPr>
            <a:picLocks noChangeAspect="1" noChangeArrowheads="1"/>
          </p:cNvPicPr>
          <p:nvPr/>
        </p:nvPicPr>
        <p:blipFill>
          <a:blip r:embed="rId4" cstate="print"/>
          <a:srcRect l="5942" r="5942"/>
          <a:stretch>
            <a:fillRect/>
          </a:stretch>
        </p:blipFill>
        <p:spPr bwMode="auto">
          <a:xfrm>
            <a:off x="2699792" y="3284984"/>
            <a:ext cx="3960440" cy="3372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1" y="3861048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«Кукла в ванночке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плачет</a:t>
            </a:r>
            <a:r>
              <a:rPr lang="ru-RU" dirty="0" smtClean="0"/>
              <a:t>» - познавательная деятельность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DCIM\100OLYMP\P5161909.JPG"/>
          <p:cNvPicPr>
            <a:picLocks noChangeAspect="1" noChangeArrowheads="1"/>
          </p:cNvPicPr>
          <p:nvPr/>
        </p:nvPicPr>
        <p:blipFill>
          <a:blip r:embed="rId2" cstate="print"/>
          <a:srcRect l="5942" r="5942"/>
          <a:stretch>
            <a:fillRect/>
          </a:stretch>
        </p:blipFill>
        <p:spPr bwMode="auto">
          <a:xfrm>
            <a:off x="251520" y="188640"/>
            <a:ext cx="4617720" cy="3931920"/>
          </a:xfrm>
          <a:prstGeom prst="rect">
            <a:avLst/>
          </a:prstGeom>
          <a:noFill/>
        </p:spPr>
      </p:pic>
      <p:pic>
        <p:nvPicPr>
          <p:cNvPr id="16387" name="Picture 3" descr="I:\DCIM\100OLYMP\P5161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3483161"/>
            <a:ext cx="4499992" cy="33748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692696"/>
            <a:ext cx="341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«Учим куклу </a:t>
            </a:r>
            <a:r>
              <a:rPr lang="ru-RU" dirty="0" smtClean="0"/>
              <a:t> Катю мыть </a:t>
            </a:r>
            <a:r>
              <a:rPr lang="ru-RU" dirty="0"/>
              <a:t>руки»</a:t>
            </a:r>
          </a:p>
        </p:txBody>
      </p:sp>
      <p:pic>
        <p:nvPicPr>
          <p:cNvPr id="6" name="Picture 3" descr="I:\DCIM\100OLYMP\P5161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83161"/>
            <a:ext cx="4499992" cy="3374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:\DCIM\100OLYMP\P5161927.JPG"/>
          <p:cNvPicPr>
            <a:picLocks noChangeAspect="1" noChangeArrowheads="1"/>
          </p:cNvPicPr>
          <p:nvPr/>
        </p:nvPicPr>
        <p:blipFill>
          <a:blip r:embed="rId2" cstate="print"/>
          <a:srcRect l="5942" r="5942"/>
          <a:stretch>
            <a:fillRect/>
          </a:stretch>
        </p:blipFill>
        <p:spPr bwMode="auto">
          <a:xfrm>
            <a:off x="251520" y="188640"/>
            <a:ext cx="4279450" cy="3643888"/>
          </a:xfrm>
          <a:prstGeom prst="rect">
            <a:avLst/>
          </a:prstGeom>
          <a:noFill/>
        </p:spPr>
      </p:pic>
      <p:pic>
        <p:nvPicPr>
          <p:cNvPr id="3" name="Picture 6" descr="I:\DCIM\100OLYMP\P5161928.JPG"/>
          <p:cNvPicPr>
            <a:picLocks noChangeAspect="1" noChangeArrowheads="1"/>
          </p:cNvPicPr>
          <p:nvPr/>
        </p:nvPicPr>
        <p:blipFill>
          <a:blip r:embed="rId3" cstate="print"/>
          <a:srcRect l="5942" r="5942"/>
          <a:stretch>
            <a:fillRect/>
          </a:stretch>
        </p:blipFill>
        <p:spPr bwMode="auto">
          <a:xfrm>
            <a:off x="4644008" y="188640"/>
            <a:ext cx="4364017" cy="3715896"/>
          </a:xfrm>
          <a:prstGeom prst="rect">
            <a:avLst/>
          </a:prstGeom>
          <a:noFill/>
        </p:spPr>
      </p:pic>
      <p:pic>
        <p:nvPicPr>
          <p:cNvPr id="4" name="Picture 7" descr="I:\DCIM\100OLYMP\P5161929.JPG"/>
          <p:cNvPicPr>
            <a:picLocks noChangeAspect="1" noChangeArrowheads="1"/>
          </p:cNvPicPr>
          <p:nvPr/>
        </p:nvPicPr>
        <p:blipFill>
          <a:blip r:embed="rId4" cstate="print"/>
          <a:srcRect l="5942" r="5942"/>
          <a:stretch>
            <a:fillRect/>
          </a:stretch>
        </p:blipFill>
        <p:spPr bwMode="auto">
          <a:xfrm>
            <a:off x="2771801" y="3669685"/>
            <a:ext cx="3744416" cy="31883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9330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Д\и</a:t>
            </a:r>
            <a:r>
              <a:rPr lang="ru-RU" dirty="0" smtClean="0"/>
              <a:t> «Подбери картинку»</a:t>
            </a:r>
            <a:endParaRPr lang="ru-RU" dirty="0"/>
          </a:p>
        </p:txBody>
      </p:sp>
      <p:pic>
        <p:nvPicPr>
          <p:cNvPr id="6" name="Picture 7" descr="I:\DCIM\100OLYMP\P5161929.JPG"/>
          <p:cNvPicPr>
            <a:picLocks noChangeAspect="1" noChangeArrowheads="1"/>
          </p:cNvPicPr>
          <p:nvPr/>
        </p:nvPicPr>
        <p:blipFill>
          <a:blip r:embed="rId4" cstate="print"/>
          <a:srcRect l="5942" r="5942"/>
          <a:stretch>
            <a:fillRect/>
          </a:stretch>
        </p:blipFill>
        <p:spPr bwMode="auto">
          <a:xfrm>
            <a:off x="2771800" y="3669685"/>
            <a:ext cx="3744416" cy="318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:\DCIM\100OLYMP\P5161930.JPG"/>
          <p:cNvPicPr>
            <a:picLocks noChangeAspect="1" noChangeArrowheads="1"/>
          </p:cNvPicPr>
          <p:nvPr/>
        </p:nvPicPr>
        <p:blipFill>
          <a:blip r:embed="rId2" cstate="print"/>
          <a:srcRect l="5942" r="5942"/>
          <a:stretch>
            <a:fillRect/>
          </a:stretch>
        </p:blipFill>
        <p:spPr bwMode="auto">
          <a:xfrm>
            <a:off x="179512" y="188640"/>
            <a:ext cx="4194882" cy="3571880"/>
          </a:xfrm>
          <a:prstGeom prst="rect">
            <a:avLst/>
          </a:prstGeom>
          <a:noFill/>
        </p:spPr>
      </p:pic>
      <p:pic>
        <p:nvPicPr>
          <p:cNvPr id="3" name="Picture 9" descr="C:\Users\днс\Desktop\P5161914.JPG"/>
          <p:cNvPicPr>
            <a:picLocks noChangeAspect="1" noChangeArrowheads="1"/>
          </p:cNvPicPr>
          <p:nvPr/>
        </p:nvPicPr>
        <p:blipFill>
          <a:blip r:embed="rId3" cstate="print"/>
          <a:srcRect l="19246" r="19246"/>
          <a:stretch>
            <a:fillRect/>
          </a:stretch>
        </p:blipFill>
        <p:spPr bwMode="auto">
          <a:xfrm>
            <a:off x="4211960" y="1844824"/>
            <a:ext cx="4617720" cy="39319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404664"/>
            <a:ext cx="312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С\р</a:t>
            </a:r>
            <a:r>
              <a:rPr lang="ru-RU" dirty="0" smtClean="0"/>
              <a:t> игра «Парикмахерская»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22108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Ладушки, ладошки – пальчиковая гимнастика.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764704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6" descr="1430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20888"/>
            <a:ext cx="345638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40323"/>
            <a:ext cx="864096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культурно-гигиенические навыки, формировать простейшие навыки поведения во время еды, умывания.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привычку следить за своим внешним видом, умение правильно пользоваться мылом, мыть руки, лицо; насухо вытираться после умывания, вешать полотенце на место, пользоваться расческой, носовым платком;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навыки  поведения за столом: пользоваться правильно ложкой,  салфеткой; не крошить хлеб, пережевывать пищу с закрытым ртом, не разговаривать за столом, не разговаривать с полным ртом;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начальные представления о ценности здоровья, что здоровье начинается с чистоты тела, что чистота-красота-здоровье – это неразделимые понятия;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потребность в соблюдение навыков гигиены и опрятности в повседневной жизни;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ривлекать родителей к соблюдению и развитию навыков личной гигиены дома.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Обогатить предметно-развивающую среду группы.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36245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АКТУАЛЬНОСТЬ И ВЫЯВЛЕНИЕ ПРОБЛЕМЫ.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700808"/>
            <a:ext cx="7772400" cy="1509712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 «Здоровье детей - богатство нации». Этот тезис не утрачивает своей актуальности во все времена. «Здоровье – более широкое понятие, под которым понимают состояние полного физического, душевного и социального благополучия».</a:t>
            </a:r>
          </a:p>
          <a:p>
            <a:r>
              <a:rPr lang="ru-RU" sz="9600" dirty="0" smtClean="0"/>
              <a:t>Именно в дошкольном возрасте очень важно воспитать у ребенка привычку к чистоте, аккуратности, порядку. В эти годы дети могут освоить все основные культурно-гигиенические навыки, научиться понимать их важность, легко, быстро и правильно выполнять. Образовательная область здоровье требует от нас формировать у детей привычки к здоровому образу жизни, которые всегда стоят на первом месте.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1362456"/>
          </a:xfrm>
        </p:spPr>
        <p:txBody>
          <a:bodyPr/>
          <a:lstStyle/>
          <a:p>
            <a:r>
              <a:rPr lang="ru-RU" sz="4000" dirty="0" smtClean="0">
                <a:solidFill>
                  <a:srgbClr val="7030A0"/>
                </a:solidFill>
              </a:rPr>
              <a:t>ПЛАНИРУЕМЫЕ РЕЗУЛЬТАТЫ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772400" cy="1509712"/>
          </a:xfrm>
        </p:spPr>
        <p:txBody>
          <a:bodyPr>
            <a:noAutofit/>
          </a:bodyPr>
          <a:lstStyle/>
          <a:p>
            <a:r>
              <a:rPr lang="ru-RU" sz="1600" u="sng" dirty="0" smtClean="0"/>
              <a:t>Предполагаемый результат проекта для детей:</a:t>
            </a:r>
            <a:endParaRPr lang="ru-RU" sz="1600" dirty="0" smtClean="0"/>
          </a:p>
          <a:p>
            <a:r>
              <a:rPr lang="ru-RU" sz="1600" dirty="0" smtClean="0"/>
              <a:t>Овладение культурно-гигиеническими навыками и навыками самообслуживания детьми  младшей группы:</a:t>
            </a:r>
          </a:p>
          <a:p>
            <a:pPr lvl="0"/>
            <a:r>
              <a:rPr lang="ru-RU" sz="1600" dirty="0" smtClean="0"/>
              <a:t>Дети самостоятельно одеваются и раздеваются в определенной последовательности.</a:t>
            </a:r>
          </a:p>
          <a:p>
            <a:pPr lvl="0"/>
            <a:r>
              <a:rPr lang="ru-RU" sz="1600" dirty="0" smtClean="0"/>
              <a:t> Проявляют навыки опрятности, следят за своим внешним видом (замечают непорядок в одежде, устраняют его самостоятельно или при небольшой помощи взрослых) .</a:t>
            </a:r>
          </a:p>
          <a:p>
            <a:pPr lvl="0"/>
            <a:r>
              <a:rPr lang="ru-RU" sz="1600" dirty="0" smtClean="0"/>
              <a:t>пользуются индивидуальными предметами (носовым платком, салфеткой, расческой) .</a:t>
            </a:r>
          </a:p>
          <a:p>
            <a:pPr lvl="0"/>
            <a:r>
              <a:rPr lang="ru-RU" sz="1600" dirty="0" smtClean="0"/>
              <a:t>Правильно пользуются столовой и чайной ложками; не крошат хлеб, пережёвывают пищу с закрытым ртом, не разговаривают с полным ртом.</a:t>
            </a:r>
          </a:p>
          <a:p>
            <a:pPr lvl="0"/>
            <a:r>
              <a:rPr lang="ru-RU" sz="1600" dirty="0" smtClean="0"/>
              <a:t>Правильно пользуются мылом, аккуратно моют  руки, лицо, уши; насухо вытираются после умывания. Вешают полотенце на место.</a:t>
            </a:r>
          </a:p>
          <a:p>
            <a:pPr lvl="0"/>
            <a:r>
              <a:rPr lang="ru-RU" sz="1600" dirty="0" smtClean="0"/>
              <a:t>Самостоятельно или после напоминания взрослого соблюдают элементарные правила поведения во время еды, умывания.</a:t>
            </a:r>
          </a:p>
          <a:p>
            <a:r>
              <a:rPr lang="ru-RU" sz="1600" u="sng" dirty="0" smtClean="0"/>
              <a:t>Предполагаемый результат проекта для родителей:</a:t>
            </a:r>
            <a:endParaRPr lang="ru-RU" sz="1600" dirty="0" smtClean="0"/>
          </a:p>
          <a:p>
            <a:pPr lvl="0"/>
            <a:r>
              <a:rPr lang="ru-RU" sz="1600" dirty="0" smtClean="0"/>
              <a:t> Повышение знаний для обеспечения успешного развития детей.</a:t>
            </a:r>
          </a:p>
          <a:p>
            <a:pPr lvl="0"/>
            <a:r>
              <a:rPr lang="ru-RU" sz="1600" dirty="0" smtClean="0"/>
              <a:t> Получение консультаций по вопросам формирования культурно-гигиенических навыков.</a:t>
            </a:r>
          </a:p>
          <a:p>
            <a:pPr lvl="0"/>
            <a:r>
              <a:rPr lang="ru-RU" sz="1600" dirty="0" smtClean="0"/>
              <a:t> Укрепление связей между детским садом и семьёй.</a:t>
            </a:r>
          </a:p>
          <a:p>
            <a:pPr lvl="0"/>
            <a:r>
              <a:rPr lang="ru-RU" sz="1600" dirty="0" smtClean="0"/>
              <a:t>Изменение позиции родителей в отношении своего здоровья и здоровья детей.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36245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СИСТЕМА РАБОТЫ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7772400" cy="1509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ходе реализации проекта предполагается использовать элементы  следующих образовательных технологий :  </a:t>
            </a:r>
          </a:p>
          <a:p>
            <a:r>
              <a:rPr lang="ru-RU" sz="2400" u="sng" dirty="0" smtClean="0"/>
              <a:t>здоровье сберегающая</a:t>
            </a:r>
            <a:r>
              <a:rPr lang="ru-RU" sz="2400" dirty="0" smtClean="0"/>
              <a:t> ( проблемно-игровые, коммуникативные игры; динамические паузы, подвижные игры, дыхательная гимнастика, </a:t>
            </a:r>
            <a:r>
              <a:rPr lang="ru-RU" sz="2400" dirty="0" err="1" smtClean="0"/>
              <a:t>сказкотерапия</a:t>
            </a:r>
            <a:r>
              <a:rPr lang="ru-RU" sz="2400" dirty="0" smtClean="0"/>
              <a:t>, пальчиковая гимнастика);</a:t>
            </a:r>
          </a:p>
          <a:p>
            <a:r>
              <a:rPr lang="ru-RU" sz="2400" u="sng" dirty="0" smtClean="0"/>
              <a:t>личностно-ориентированная </a:t>
            </a:r>
            <a:r>
              <a:rPr lang="ru-RU" sz="2400" dirty="0" smtClean="0"/>
              <a:t>( игры, занятия, упражнения, наблюдения, образно-ролевые игры)</a:t>
            </a:r>
          </a:p>
          <a:p>
            <a:r>
              <a:rPr lang="ru-RU" sz="2400" u="sng" dirty="0" err="1" smtClean="0"/>
              <a:t>социоигровая</a:t>
            </a:r>
            <a:r>
              <a:rPr lang="ru-RU" sz="2400" u="sng" dirty="0" smtClean="0"/>
              <a:t> </a:t>
            </a:r>
            <a:r>
              <a:rPr lang="ru-RU" sz="2400" dirty="0" smtClean="0"/>
              <a:t>( игры-драматизации, игры с правилами, метод создания проблемных ситуаций,)</a:t>
            </a:r>
          </a:p>
          <a:p>
            <a:r>
              <a:rPr lang="ru-RU" sz="2400" u="sng" dirty="0" smtClean="0"/>
              <a:t>информационно-коммуникативная </a:t>
            </a:r>
            <a:r>
              <a:rPr lang="ru-RU" sz="2400" dirty="0" smtClean="0"/>
              <a:t>( презентации, интернет ресурсы)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362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ЭТАПЫ РЕАЛИЗАЦИИ ПРОЕКТА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988840"/>
            <a:ext cx="7772400" cy="1509712"/>
          </a:xfrm>
        </p:spPr>
        <p:txBody>
          <a:bodyPr>
            <a:normAutofit fontScale="25000" lnSpcReduction="20000"/>
          </a:bodyPr>
          <a:lstStyle/>
          <a:p>
            <a:r>
              <a:rPr lang="ru-RU" sz="5100" b="1" dirty="0" smtClean="0"/>
              <a:t> </a:t>
            </a:r>
            <a:r>
              <a:rPr lang="ru-RU" sz="9600" b="1" u="sng" dirty="0" smtClean="0"/>
              <a:t>1 этап</a:t>
            </a:r>
            <a:r>
              <a:rPr lang="ru-RU" sz="9600" dirty="0" smtClean="0"/>
              <a:t>. Организационный: определение уровня знаний в области культурно-гигиенических навыков у детей младшего дошкольного возраста через наблюдения, беседы; составление плана работы; разработка содержания проекта, изучение литературы, подборка художественных произведений, </a:t>
            </a:r>
            <a:r>
              <a:rPr lang="ru-RU" sz="9600" dirty="0" err="1" smtClean="0"/>
              <a:t>потешек</a:t>
            </a:r>
            <a:r>
              <a:rPr lang="ru-RU" sz="9600" dirty="0" smtClean="0"/>
              <a:t>, загадок, словесных игр по данной теме.</a:t>
            </a:r>
          </a:p>
          <a:p>
            <a:r>
              <a:rPr lang="ru-RU" sz="9600" dirty="0" smtClean="0"/>
              <a:t> </a:t>
            </a:r>
            <a:r>
              <a:rPr lang="ru-RU" sz="9600" b="1" u="sng" dirty="0" smtClean="0"/>
              <a:t>2 этап</a:t>
            </a:r>
            <a:r>
              <a:rPr lang="ru-RU" sz="9600" dirty="0" smtClean="0"/>
              <a:t>. Основной:  Выполнение  плана работы  с детьми; совместная образовательная работа с детьми, родителями для решения поставленных задач.</a:t>
            </a:r>
          </a:p>
          <a:p>
            <a:r>
              <a:rPr lang="ru-RU" sz="9600" b="1" u="sng" dirty="0" smtClean="0"/>
              <a:t>3 этап</a:t>
            </a:r>
            <a:r>
              <a:rPr lang="ru-RU" sz="9600" dirty="0" smtClean="0"/>
              <a:t>. Заключительный: Подведение итогов работы над проектом; анкетирование родителей и опрос детей; презентация проекта.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419872" y="2348880"/>
            <a:ext cx="2088232" cy="21602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Формы работы с детьми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19847803">
            <a:off x="2217874" y="230747"/>
            <a:ext cx="1832141" cy="260280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Экскурсия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 rot="884199">
            <a:off x="3984456" y="-26689"/>
            <a:ext cx="2018867" cy="243541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алгоритмы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3582414">
            <a:off x="5628999" y="916180"/>
            <a:ext cx="1656184" cy="25649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Игровые ситуации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076944">
            <a:off x="742857" y="2102001"/>
            <a:ext cx="2808312" cy="1295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Познавательная деятельность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rot="1257809">
            <a:off x="5400983" y="3282393"/>
            <a:ext cx="3096344" cy="1584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Проблемные ситуации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 rot="20577486">
            <a:off x="584066" y="3633839"/>
            <a:ext cx="3024336" cy="1329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Речевое развитие</a:t>
            </a:r>
          </a:p>
          <a:p>
            <a:pPr algn="ctr"/>
            <a:r>
              <a:rPr lang="ru-RU" dirty="0" smtClean="0"/>
              <a:t>Чтение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 rot="1792720">
            <a:off x="2573998" y="4298849"/>
            <a:ext cx="1872208" cy="259634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 rot="2933222">
            <a:off x="4437733" y="4570739"/>
            <a:ext cx="2958799" cy="194421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Дидактические игры и упражнения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764704"/>
            <a:ext cx="4896544" cy="2088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Работа с родителями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077072"/>
            <a:ext cx="4104456" cy="19442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Консультации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4005064"/>
            <a:ext cx="374441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Родительские собрания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>
            <a:off x="4644008" y="2852936"/>
            <a:ext cx="151216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 flipH="1">
            <a:off x="3059832" y="2852936"/>
            <a:ext cx="15841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ДИАГНОСТИЧЕСКИЙ ИНСТРУМЕНТАРИЙ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Сформированность</a:t>
            </a:r>
            <a:r>
              <a:rPr lang="ru-RU" dirty="0" smtClean="0"/>
              <a:t> культурно-гигиенических навыков у детей младшей группы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2" y="3140968"/>
          <a:ext cx="8064895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/>
                <a:gridCol w="1612979"/>
                <a:gridCol w="1612979"/>
                <a:gridCol w="1612979"/>
                <a:gridCol w="161297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Имя, Фамилия ребёнка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Сформирован-ность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навыка мытья рук и личной гигиены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Сформирован-ность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навыка опрятной еды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Сформирован-ность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навыка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самообслужива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ния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при одевании и раздевании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сформирован</a:t>
                      </a:r>
                    </a:p>
                    <a:p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218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Педагогический проект на тему: «Формирование культурно-гигиенических навыков у детей младшего дошкольного возраста»</vt:lpstr>
      <vt:lpstr>Слайд 2</vt:lpstr>
      <vt:lpstr>АКТУАЛЬНОСТЬ И ВЫЯВЛЕНИЕ ПРОБЛЕМЫ.</vt:lpstr>
      <vt:lpstr>ПЛАНИРУЕМЫЕ РЕЗУЛЬТАТЫ </vt:lpstr>
      <vt:lpstr>СИСТЕМА РАБОТЫ</vt:lpstr>
      <vt:lpstr>  ЭТАПЫ РЕАЛИЗАЦИИ ПРОЕКТА</vt:lpstr>
      <vt:lpstr>Слайд 7</vt:lpstr>
      <vt:lpstr>Слайд 8</vt:lpstr>
      <vt:lpstr>ДИАГНОСТИЧЕСКИЙ ИНСТРУМЕНТАРИЙ</vt:lpstr>
      <vt:lpstr>.        УСЛОВИЯ, ОБЕСПЕЧИВАЮЩИЕ ДОСТИЖЕНИЯ НОВЫХ ОБРАЗОВАТЕЛЬНЫХ РЕЗУЛЬТАТОВ.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на тему: «Формирование культурно-гигиенических навыков у детей младшего дошкольного возраста</dc:title>
  <dc:creator>днс</dc:creator>
  <cp:lastModifiedBy>днс</cp:lastModifiedBy>
  <cp:revision>17</cp:revision>
  <dcterms:created xsi:type="dcterms:W3CDTF">2013-05-16T17:47:55Z</dcterms:created>
  <dcterms:modified xsi:type="dcterms:W3CDTF">2013-05-26T20:45:16Z</dcterms:modified>
</cp:coreProperties>
</file>