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4"/>
  </p:notesMasterIdLst>
  <p:sldIdLst>
    <p:sldId id="256" r:id="rId2"/>
    <p:sldId id="288" r:id="rId3"/>
    <p:sldId id="257" r:id="rId4"/>
    <p:sldId id="258" r:id="rId5"/>
    <p:sldId id="264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-30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9E23-6C65-4397-924F-12AF1A6B3C8D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09C26-0EC4-4D34-981A-A2DAD3FB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EBAE8-BD0C-423B-BBCB-24658275048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F1F7E5-EA1C-464A-B7EC-184049E627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1414"/>
            <a:ext cx="4435722" cy="107157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ПЕДСОВЕТ № 3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41801" y="2967335"/>
            <a:ext cx="5660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Текст надписи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" name="Рисунок 13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8643998" cy="47910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71604" y="285728"/>
            <a:ext cx="721523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      </a:t>
            </a:r>
            <a:r>
              <a:rPr lang="ru-RU" sz="3200" dirty="0" smtClean="0">
                <a:solidFill>
                  <a:srgbClr val="C00000"/>
                </a:solidFill>
              </a:rPr>
              <a:t>Тема: «Совершенствование </a:t>
            </a:r>
            <a:r>
              <a:rPr lang="ru-RU" sz="3200" dirty="0">
                <a:solidFill>
                  <a:srgbClr val="C00000"/>
                </a:solidFill>
              </a:rPr>
              <a:t>системы </a:t>
            </a:r>
            <a:r>
              <a:rPr lang="ru-RU" sz="3200" dirty="0" smtClean="0">
                <a:solidFill>
                  <a:srgbClr val="C00000"/>
                </a:solidFill>
              </a:rPr>
              <a:t>физкультурно-оздоровительной 	 работы</a:t>
            </a:r>
            <a:r>
              <a:rPr lang="ru-RU" sz="3200" dirty="0">
                <a:solidFill>
                  <a:srgbClr val="C00000"/>
                </a:solidFill>
              </a:rPr>
              <a:t>, направленной на 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       обеспечение </a:t>
            </a:r>
            <a:r>
              <a:rPr lang="ru-RU" sz="3200" dirty="0">
                <a:solidFill>
                  <a:srgbClr val="C00000"/>
                </a:solidFill>
              </a:rPr>
              <a:t>дифференцированного </a:t>
            </a:r>
            <a:r>
              <a:rPr lang="ru-RU" sz="3200" dirty="0" smtClean="0">
                <a:solidFill>
                  <a:srgbClr val="C00000"/>
                </a:solidFill>
              </a:rPr>
              <a:t>и  индивидуального подхода к детям»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5" name="Рисунок 14" descr="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1716301" cy="129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357166"/>
            <a:ext cx="6972320" cy="428628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Варианты проведения гимнастики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4714884"/>
            <a:ext cx="2577561" cy="19383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3042" y="1500174"/>
            <a:ext cx="2286016" cy="15716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Утренняя гимнастика игрового характера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714488"/>
            <a:ext cx="2214578" cy="15001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Упражнения на полосе препятствий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857628"/>
            <a:ext cx="241459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Утренняя гимнастика в форме оздоровительной пробежки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4143380"/>
            <a:ext cx="2271722" cy="150019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Комплекс музыкально-ритмических упражнений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3357554" y="92867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357554" y="1785926"/>
            <a:ext cx="242889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107917" y="1107265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500826" y="1928802"/>
            <a:ext cx="300039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err="1" smtClean="0">
                <a:solidFill>
                  <a:srgbClr val="C00000"/>
                </a:solidFill>
              </a:rPr>
              <a:t>Физминутки</a:t>
            </a:r>
            <a:r>
              <a:rPr lang="ru-RU" sz="3200" b="1" u="sng" dirty="0" smtClean="0">
                <a:solidFill>
                  <a:srgbClr val="C00000"/>
                </a:solidFill>
              </a:rPr>
              <a:t>: (ОРУ)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48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500570"/>
            <a:ext cx="2881316" cy="2166750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357158" y="2000240"/>
            <a:ext cx="3286148" cy="164307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ТЕКСТОМ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43240" y="3857628"/>
            <a:ext cx="3714776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ФОРМЕ ПОДВИЖНОЙ ИГРЫ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143504" y="2000240"/>
            <a:ext cx="3786214" cy="15716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МУЗЫКАЛЬНЫМ СОПРОВОЖДЕНИЕМ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3250397" y="2178835"/>
            <a:ext cx="214314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464579" y="146445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607851" y="132157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	Двигательная активность в режиме дня:</a:t>
            </a:r>
            <a:br>
              <a:rPr lang="ru-RU" sz="2800" b="1" u="sng" dirty="0" smtClean="0">
                <a:solidFill>
                  <a:srgbClr val="C00000"/>
                </a:solidFill>
              </a:rPr>
            </a:br>
            <a:r>
              <a:rPr lang="ru-RU" sz="2800" b="1" u="sng" dirty="0" smtClean="0">
                <a:solidFill>
                  <a:srgbClr val="C00000"/>
                </a:solidFill>
              </a:rPr>
              <a:t> 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071810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786058"/>
            <a:ext cx="4002285" cy="300971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85720" y="1071546"/>
            <a:ext cx="214314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Подвижные игры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000108"/>
            <a:ext cx="235745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Развлечения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43240" y="1071546"/>
            <a:ext cx="221457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Физические упражнения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14348" y="2643182"/>
            <a:ext cx="1928826" cy="7143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Игрового характера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2714620"/>
            <a:ext cx="2071702" cy="7143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Разминка и комплекс упражнений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071678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	Гимнастика после сна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2571744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u="sng" dirty="0" smtClean="0">
              <a:solidFill>
                <a:srgbClr val="C00000"/>
              </a:solidFill>
            </a:endParaRPr>
          </a:p>
          <a:p>
            <a:endParaRPr lang="ru-RU" sz="2400" b="1" u="sng" dirty="0">
              <a:solidFill>
                <a:srgbClr val="C00000"/>
              </a:solidFill>
            </a:endParaRPr>
          </a:p>
          <a:p>
            <a:endParaRPr lang="ru-RU" sz="2400" b="1" u="sng" dirty="0" smtClean="0">
              <a:solidFill>
                <a:srgbClr val="C00000"/>
              </a:solidFill>
            </a:endParaRPr>
          </a:p>
          <a:p>
            <a:r>
              <a:rPr lang="ru-RU" sz="2400" b="1" u="sng" dirty="0" smtClean="0">
                <a:solidFill>
                  <a:srgbClr val="C00000"/>
                </a:solidFill>
              </a:rPr>
              <a:t>Закаливание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286116" y="4286256"/>
            <a:ext cx="3143272" cy="135732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Воздух (воздушные ванны в сочетании с физическими упражнениями, </a:t>
            </a:r>
            <a:r>
              <a:rPr lang="ru-RU" sz="1400" dirty="0" err="1" smtClean="0">
                <a:solidFill>
                  <a:srgbClr val="002060"/>
                </a:solidFill>
              </a:rPr>
              <a:t>босохождение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500826" y="4500570"/>
            <a:ext cx="2643174" cy="150019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Вода (обширное умывание, ножные ванны, обливание ног, обливание рук до локтя, сухое обтирание)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2" y="5857892"/>
            <a:ext cx="278608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солнце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500306"/>
            <a:ext cx="4429156" cy="4134655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793" y="202211"/>
            <a:ext cx="2374933" cy="1785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Формы работы с родителями: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1071546"/>
            <a:ext cx="4286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Информационные бюллетени;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Выпуск буклетов;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Тематические выставки;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Библиотека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Информационные уголки здоровья;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 Консультации;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Встречи за круглым столом;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Родительские собрания с привлечением медицинского работника;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Спортивные семейные эстафеты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4762500" cy="4724408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929066"/>
            <a:ext cx="3571900" cy="26860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571504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Современные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здоровьесберегающие</a:t>
            </a:r>
            <a:r>
              <a:rPr lang="ru-RU" sz="2800" b="1" u="sng" dirty="0" smtClean="0">
                <a:solidFill>
                  <a:srgbClr val="C00000"/>
                </a:solidFill>
              </a:rPr>
              <a:t> технологии: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071546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ТЕХНОЛОГИЯ СОХРАНЕНИЯ И СТИМУЛИРОВАНИЯ ЗДОРОВЬЯ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571744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ТЕХНОЛОГИЯ ОБУЧЕНИЯ ЗДОРОВОМУ ОБРАЗУ ЖИЗНИ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5206" y="3214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3000372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endParaRPr lang="ru-RU" b="1" dirty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КОРЕКЦИОННЫЕ   ТЕХНОЛОГИИ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>
                <a:solidFill>
                  <a:srgbClr val="C00000"/>
                </a:solidFill>
              </a:rPr>
              <a:t/>
            </a:r>
            <a:br>
              <a:rPr lang="ru-RU" sz="3100" b="1" u="sng" dirty="0" smtClean="0">
                <a:solidFill>
                  <a:srgbClr val="C00000"/>
                </a:solidFill>
              </a:rPr>
            </a:br>
            <a:r>
              <a:rPr lang="ru-RU" sz="3100" b="1" u="sng" dirty="0" smtClean="0">
                <a:solidFill>
                  <a:srgbClr val="C00000"/>
                </a:solidFill>
              </a:rPr>
              <a:t/>
            </a:r>
            <a:br>
              <a:rPr lang="ru-RU" sz="3100" b="1" u="sng" dirty="0" smtClean="0">
                <a:solidFill>
                  <a:srgbClr val="C00000"/>
                </a:solidFill>
              </a:rPr>
            </a:br>
            <a:r>
              <a:rPr lang="ru-RU" sz="3100" b="1" u="sng" dirty="0" smtClean="0">
                <a:solidFill>
                  <a:srgbClr val="C00000"/>
                </a:solidFill>
              </a:rPr>
              <a:t/>
            </a:r>
            <a:br>
              <a:rPr lang="ru-RU" sz="3100" b="1" u="sng" dirty="0" smtClean="0">
                <a:solidFill>
                  <a:srgbClr val="C00000"/>
                </a:solidFill>
              </a:rPr>
            </a:br>
            <a:r>
              <a:rPr lang="ru-RU" sz="3100" b="1" u="sng" dirty="0" smtClean="0">
                <a:solidFill>
                  <a:srgbClr val="C00000"/>
                </a:solidFill>
              </a:rPr>
              <a:t/>
            </a:r>
            <a:br>
              <a:rPr lang="ru-RU" sz="3100" b="1" u="sng" dirty="0" smtClean="0">
                <a:solidFill>
                  <a:srgbClr val="C00000"/>
                </a:solidFill>
              </a:rPr>
            </a:br>
            <a:r>
              <a:rPr lang="ru-RU" sz="3100" b="1" u="sng" dirty="0" smtClean="0">
                <a:solidFill>
                  <a:srgbClr val="C00000"/>
                </a:solidFill>
              </a:rPr>
              <a:t>ТЕХНОЛОГИЯ СОХРАНЕНИЯ И </a:t>
            </a:r>
            <a:br>
              <a:rPr lang="ru-RU" sz="3100" b="1" u="sng" dirty="0" smtClean="0">
                <a:solidFill>
                  <a:srgbClr val="C00000"/>
                </a:solidFill>
              </a:rPr>
            </a:br>
            <a:r>
              <a:rPr lang="ru-RU" sz="3100" b="1" u="sng" dirty="0" smtClean="0">
                <a:solidFill>
                  <a:srgbClr val="C00000"/>
                </a:solidFill>
              </a:rPr>
              <a:t>СТИМУЛИРОВАНИЯ ЗДОРОВЬЯ</a:t>
            </a:r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357562"/>
            <a:ext cx="4429156" cy="3330725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714752"/>
            <a:ext cx="3595696" cy="2703963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42844" y="1785926"/>
            <a:ext cx="1785950" cy="5715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стретчинг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714356"/>
            <a:ext cx="2571768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ритмопластика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86116" y="1428736"/>
            <a:ext cx="255747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релаксация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57884" y="285728"/>
            <a:ext cx="2771788" cy="10715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ехнологии экспертной направленности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282" y="3429000"/>
            <a:ext cx="2571768" cy="8572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одвижные и спортивные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57554" y="4143380"/>
            <a:ext cx="2214578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имнастика для глаз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93117" y="195325"/>
            <a:ext cx="2428892" cy="6429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инамические паузы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858016" y="1714488"/>
            <a:ext cx="2214578" cy="7143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альчиковая гимнастика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1472" y="4929198"/>
            <a:ext cx="2500330" cy="84296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ыхательная гимнастика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86050" y="6000768"/>
            <a:ext cx="2357454" cy="7715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одрящая гимнастика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86512" y="3643314"/>
            <a:ext cx="2714644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к</a:t>
            </a:r>
            <a:r>
              <a:rPr lang="ru-RU" dirty="0" err="1" smtClean="0">
                <a:solidFill>
                  <a:schemeClr val="tx1"/>
                </a:solidFill>
              </a:rPr>
              <a:t>оррегирующая</a:t>
            </a:r>
            <a:r>
              <a:rPr lang="ru-RU" dirty="0" smtClean="0">
                <a:solidFill>
                  <a:schemeClr val="tx1"/>
                </a:solidFill>
              </a:rPr>
              <a:t> гимнастика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429388" y="5643578"/>
            <a:ext cx="27146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ртопедическая гимнастика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107653" y="36075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071670" y="3786190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1321571" y="296465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000232" y="4643446"/>
            <a:ext cx="242889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V="1">
            <a:off x="1785918" y="1785926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1285852" y="242886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2393141" y="1393017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3964777" y="210739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5572132" y="150017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6000760" y="207167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572264" y="328612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6200000" flipH="1">
            <a:off x="5393537" y="3679033"/>
            <a:ext cx="1857388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424552" y="2147688"/>
            <a:ext cx="4357718" cy="4634326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857760"/>
            <a:ext cx="2381250" cy="17907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/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>Технология обучения здоровому </a:t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>образу жизни: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282" y="1500174"/>
            <a:ext cx="2500330" cy="7858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изкультурное занятие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857884" y="1142984"/>
            <a:ext cx="3143272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оммуникативные игры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500298" y="285728"/>
            <a:ext cx="3429024" cy="107157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проблемно-игровые (</a:t>
            </a:r>
            <a:r>
              <a:rPr lang="ru-RU" dirty="0" err="1" smtClean="0"/>
              <a:t>игротренинги</a:t>
            </a:r>
            <a:r>
              <a:rPr lang="ru-RU" dirty="0" smtClean="0"/>
              <a:t> и </a:t>
            </a:r>
            <a:r>
              <a:rPr lang="ru-RU" dirty="0" err="1" smtClean="0"/>
              <a:t>игротерапия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7158" y="3643314"/>
            <a:ext cx="2928958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</a:t>
            </a:r>
            <a:r>
              <a:rPr lang="ru-RU" dirty="0" smtClean="0"/>
              <a:t>анятия из серии «Здоровье»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286248" y="5143512"/>
            <a:ext cx="2714644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очечный </a:t>
            </a:r>
            <a:r>
              <a:rPr lang="ru-RU" dirty="0" err="1" smtClean="0"/>
              <a:t>самомассаж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643042" y="5572140"/>
            <a:ext cx="2214578" cy="7143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самомассаж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786446" y="3571876"/>
            <a:ext cx="3000396" cy="107157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иологическая обратная связь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929058" y="2000240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214942" y="207167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857488" y="221455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2071670" y="321468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678893" y="4107661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72198" y="3286124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357686" y="4000504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445797" y="2126443"/>
            <a:ext cx="4762500" cy="4367218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000372"/>
            <a:ext cx="4762500" cy="3581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85992"/>
            <a:ext cx="7400948" cy="642942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Коррекционные технологии: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2071702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арттерапия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57224" y="0"/>
            <a:ext cx="2486036" cy="11287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Технологии музыкального воздействия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7620" y="1571612"/>
            <a:ext cx="250033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сказкотерапия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142852"/>
            <a:ext cx="3214710" cy="8572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ехнологии воздействия цветом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3357562"/>
            <a:ext cx="2857520" cy="7143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психогимнастика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14546" y="4643446"/>
            <a:ext cx="2786082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ехнология коррекции поведения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86314" y="3643314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ф</a:t>
            </a:r>
            <a:r>
              <a:rPr lang="ru-RU" dirty="0" smtClean="0">
                <a:solidFill>
                  <a:srgbClr val="002060"/>
                </a:solidFill>
              </a:rPr>
              <a:t>онетическая ритмика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15008" y="4786322"/>
            <a:ext cx="3071834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огопедическая ритмика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428860" y="114298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428860" y="221455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43174" y="1785926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643174" y="785794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214678" y="307181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536149" y="3607595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14876" y="307181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6715140" y="3143248"/>
            <a:ext cx="1357322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6715108" y="928670"/>
            <a:ext cx="24288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аромотерапия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2714612" y="1285860"/>
            <a:ext cx="392909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Стрелка вниз 42"/>
          <p:cNvSpPr/>
          <p:nvPr/>
        </p:nvSpPr>
        <p:spPr>
          <a:xfrm rot="8426119">
            <a:off x="2254681" y="1937654"/>
            <a:ext cx="484632" cy="532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767268" y="2447914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71810"/>
            <a:ext cx="2309812" cy="33800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216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Выступление старшей медсестры: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err="1" smtClean="0">
                <a:solidFill>
                  <a:srgbClr val="C00000"/>
                </a:solidFill>
              </a:rPr>
              <a:t>Гридчиной</a:t>
            </a:r>
            <a:r>
              <a:rPr lang="ru-RU" sz="2800" dirty="0" smtClean="0">
                <a:solidFill>
                  <a:srgbClr val="C00000"/>
                </a:solidFill>
              </a:rPr>
              <a:t> С.В.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«Анализ состояния здоровья детей в разных возрастных группах, их физического и психического здоровья»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410078" y="2233600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71810"/>
            <a:ext cx="4762500" cy="3581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57176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«Индивидуальный оздоровительный маршрут»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(отчёт воспитателей возрастных групп). 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Актуальность проблемы: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767268" y="2376476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928934"/>
            <a:ext cx="47625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1500174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F0"/>
                </a:solidFill>
              </a:rPr>
              <a:t>Проблема сохранения и укрепления здоровья ребенка в современных условиях является приоритетной;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F0"/>
                </a:solidFill>
              </a:rPr>
              <a:t>Дефицит внимания родителей к детскому спорту и физкультурной деятельности в целом;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F0"/>
                </a:solidFill>
              </a:rPr>
              <a:t>Отсутствие интереса к занятиям физической культурой в детском саду и дома как у детей, так и родителей;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F0"/>
                </a:solidFill>
              </a:rPr>
              <a:t>Недостаток информации по вопросам детского оздоровления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Итоги тематической </a:t>
            </a:r>
            <a:r>
              <a:rPr lang="ru-RU" sz="4800" dirty="0" smtClean="0">
                <a:solidFill>
                  <a:srgbClr val="C00000"/>
                </a:solidFill>
              </a:rPr>
              <a:t>проверки </a:t>
            </a:r>
            <a:r>
              <a:rPr lang="ru-RU" sz="3100" dirty="0" smtClean="0">
                <a:solidFill>
                  <a:srgbClr val="C00000"/>
                </a:solidFill>
              </a:rPr>
              <a:t>(ст. воспитатель Е.В. Гутова)</a:t>
            </a:r>
            <a:endParaRPr lang="ru-RU" sz="31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928934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143116"/>
            <a:ext cx="47625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«Мозговой штурм»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48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428868"/>
            <a:ext cx="47625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2071678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Способность человека выполнять движения с большой амплитудой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488" y="3357562"/>
          <a:ext cx="571504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714356"/>
            <a:ext cx="4762500" cy="5581664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071678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357298"/>
          <a:ext cx="7429552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1500198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г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б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к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т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ь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214554"/>
            <a:ext cx="4762500" cy="429578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428868"/>
            <a:ext cx="4762500" cy="3581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Необходимое условие достижения развивающего эффекта обучения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857496"/>
          <a:ext cx="7048530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3"/>
                <a:gridCol w="704853"/>
                <a:gridCol w="704853"/>
                <a:gridCol w="704853"/>
                <a:gridCol w="704853"/>
                <a:gridCol w="704853"/>
                <a:gridCol w="704853"/>
                <a:gridCol w="704853"/>
                <a:gridCol w="704853"/>
                <a:gridCol w="704853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928934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928802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60" y="500042"/>
          <a:ext cx="842968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</a:tblGrid>
              <a:tr h="2143140"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п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в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т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р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е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е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Умение согласовывать движения различных частей тела</a:t>
            </a:r>
            <a:endParaRPr lang="ru-RU" sz="40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000372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714620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500306"/>
          <a:ext cx="7477160" cy="142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7716"/>
                <a:gridCol w="747716"/>
                <a:gridCol w="747716"/>
                <a:gridCol w="747716"/>
                <a:gridCol w="747716"/>
                <a:gridCol w="747716"/>
                <a:gridCol w="747716"/>
                <a:gridCol w="747716"/>
                <a:gridCol w="747716"/>
                <a:gridCol w="747716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2500306"/>
          <a:ext cx="785818" cy="14287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85818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endParaRPr lang="ru-RU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071810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285992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40" y="857232"/>
          <a:ext cx="7643866" cy="1714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8946"/>
                <a:gridCol w="778946"/>
                <a:gridCol w="778946"/>
                <a:gridCol w="778946"/>
                <a:gridCol w="778946"/>
                <a:gridCol w="778946"/>
                <a:gridCol w="778946"/>
                <a:gridCol w="778946"/>
                <a:gridCol w="778946"/>
                <a:gridCol w="633352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р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д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ц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и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я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857233"/>
          <a:ext cx="714380" cy="17145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14380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7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Прием обучения движения на занятии</a:t>
            </a:r>
            <a:endParaRPr lang="ru-RU" sz="40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000372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357430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143116"/>
          <a:ext cx="609600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2858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786058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638300"/>
            <a:ext cx="4762500" cy="35814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60" y="571480"/>
          <a:ext cx="8429680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6"/>
                <a:gridCol w="1685936"/>
                <a:gridCol w="1685936"/>
                <a:gridCol w="1685936"/>
                <a:gridCol w="1685936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8000" dirty="0" err="1" smtClean="0"/>
                        <a:t>п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о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к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а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err="1" smtClean="0"/>
                        <a:t>з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>Решение педагогической задачи:</a:t>
            </a:r>
            <a:endParaRPr lang="ru-RU" sz="40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624392" y="2519352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333095"/>
            <a:ext cx="3357586" cy="25249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1571612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Семья отправилась на прогулку в лес. Во время отдыха сын 9 лет забрался на верхушку дерева. Дочь 5 лет тоже пыталась, но у неё не получилось. Она заплакала и стала просить родителей помочь ей.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Какая из предложенных реакций родителей наиболее правильная?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</a:rPr>
              <a:t>Родители накричали на сына, потребовали немедленно слезть с дерева и обоим детям строго-настрого запретили влезать на деревья, объявив им, что это опасно.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</a:rPr>
              <a:t>Отец похвалил сына за ловкость, помог дочери подняться на нижнюю ветку дерева, затем самостоятельно спуститься вниз. Девочка несколько раз повторила упражнение.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</a:rPr>
              <a:t>Мать успокоила плачущую дочь, ласково попросила сына спуститься на землю, а затем отшлепала его.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58138" cy="785818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6000" dirty="0" smtClean="0">
                <a:solidFill>
                  <a:srgbClr val="00B050"/>
                </a:solidFill>
              </a:rPr>
              <a:t/>
            </a:r>
            <a:br>
              <a:rPr lang="ru-RU" sz="6000" dirty="0" smtClean="0">
                <a:solidFill>
                  <a:srgbClr val="00B050"/>
                </a:solidFill>
              </a:rPr>
            </a:br>
            <a:r>
              <a:rPr lang="ru-RU" sz="6000" dirty="0" smtClean="0">
                <a:solidFill>
                  <a:srgbClr val="00B050"/>
                </a:solidFill>
              </a:rPr>
              <a:t>  	</a:t>
            </a:r>
            <a:r>
              <a:rPr lang="ru-RU" sz="6000" dirty="0" smtClean="0">
                <a:solidFill>
                  <a:srgbClr val="00B050"/>
                </a:solidFill>
              </a:rPr>
              <a:t/>
            </a:r>
            <a:br>
              <a:rPr lang="ru-RU" sz="6000" dirty="0" smtClean="0">
                <a:solidFill>
                  <a:srgbClr val="00B050"/>
                </a:solidFill>
              </a:rPr>
            </a:br>
            <a:endParaRPr lang="ru-RU" sz="6000" dirty="0">
              <a:solidFill>
                <a:srgbClr val="00B0F0"/>
              </a:solidFill>
            </a:endParaRPr>
          </a:p>
        </p:txBody>
      </p:sp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80"/>
            <a:ext cx="6357949" cy="2428891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428604"/>
            <a:ext cx="3257544" cy="1143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u="sng" dirty="0" smtClean="0">
                <a:solidFill>
                  <a:srgbClr val="C00000"/>
                </a:solidFill>
              </a:rPr>
              <a:t>Цель:</a:t>
            </a:r>
            <a:endParaRPr lang="ru-RU" sz="4000" b="1" u="sng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357694"/>
            <a:ext cx="3357586" cy="2143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1142984"/>
            <a:ext cx="7429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Поиск путей оптимизации создания условий для совершенствования условий для совершенствования физкультурно-оздоровительной работы в ДОУ;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Выявление механизмов и методов, которые организуют старт ребенка к гармоничному развитию, укреплению и повышению уровня здоровья;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Создание условий у детей и родителей для возникновения интереса к спорту и совместной физкультурно-оздоровительной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Воспитание потребности в здоровом образе жизни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Решение педагогической  задачи: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071810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786058"/>
            <a:ext cx="47625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2000240"/>
            <a:ext cx="707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Ребенок не хочет есть. Бабушка старается заставить его съесть положенную порцию, используя сказку, прибаутку. Мать обещает купить новую игрушку. Отец говорит: «Не хочешь – не </a:t>
            </a:r>
            <a:r>
              <a:rPr lang="ru-RU" dirty="0">
                <a:solidFill>
                  <a:srgbClr val="0070C0"/>
                </a:solidFill>
              </a:rPr>
              <a:t>е</a:t>
            </a:r>
            <a:r>
              <a:rPr lang="ru-RU" dirty="0" smtClean="0">
                <a:solidFill>
                  <a:srgbClr val="0070C0"/>
                </a:solidFill>
              </a:rPr>
              <a:t>шь».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	Кто прав?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Решение педсовета: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481516" y="2447914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00372"/>
            <a:ext cx="4762500" cy="3581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538" y="157161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785794"/>
            <a:ext cx="80010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  Продолжать работу над созданием условий для успешной реализации здоровье сберегающих технологий в тесном сотрудничестве с семьей.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Сроки: постоянно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Ответственный: ст. воспитатель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 Педагогам систематически повышать свой профессиональный уровень.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Сроки: постоянно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Ответственные: воспитатели групп </a:t>
            </a:r>
          </a:p>
          <a:p>
            <a:pPr marL="342900" indent="-342900">
              <a:buAutoNum type="arabicPeriod" startAt="3"/>
            </a:pPr>
            <a:r>
              <a:rPr lang="ru-RU" dirty="0" smtClean="0">
                <a:solidFill>
                  <a:srgbClr val="002060"/>
                </a:solidFill>
              </a:rPr>
              <a:t>В процессе планирования уделять внимание организации самостоятельной двигательной активности, индивидуальной работе с детьми, работе с родителями.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Сроки: постоянно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Ответственный: ст. воспитатель, 					   анализ календарных планов. 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   Повышать моторную плотность  занятий в процессе использования различных способов организации детей, овладении конкретными действиями.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Сроки: постоянно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Ответственные: воспитатели групп  </a:t>
            </a:r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5"/>
            </a:pPr>
            <a:r>
              <a:rPr lang="ru-RU" dirty="0" smtClean="0">
                <a:solidFill>
                  <a:srgbClr val="002060"/>
                </a:solidFill>
              </a:rPr>
              <a:t>Решения по тематическому контролю принять к сведению и выполнению.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Сроки: постоянно</a:t>
            </a:r>
          </a:p>
          <a:p>
            <a:pPr marL="342900" indent="-342900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Ответственный: ст. воспитатель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01038" cy="78581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Литература: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4695830" y="2447914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928934"/>
            <a:ext cx="47625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1785926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Кунецова</a:t>
            </a:r>
            <a:r>
              <a:rPr lang="ru-RU" dirty="0" smtClean="0">
                <a:solidFill>
                  <a:srgbClr val="002060"/>
                </a:solidFill>
              </a:rPr>
              <a:t> М.А. «Система комплексных мероприятий по оздоровлению детей в ДОУ» 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Моргунова О.Н. «Физкультурно-оздоровительная работа в ДОУ»;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Пензулаева</a:t>
            </a:r>
            <a:r>
              <a:rPr lang="ru-RU" dirty="0" smtClean="0">
                <a:solidFill>
                  <a:srgbClr val="002060"/>
                </a:solidFill>
              </a:rPr>
              <a:t> Л.И. «Оздоровительная гимнастика для дошкольного возраста»;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Рунова</a:t>
            </a:r>
            <a:r>
              <a:rPr lang="ru-RU" dirty="0" smtClean="0">
                <a:solidFill>
                  <a:srgbClr val="002060"/>
                </a:solidFill>
              </a:rPr>
              <a:t> М.А. «Двигательная активность ребенка в детском саду»;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Чупаха</a:t>
            </a:r>
            <a:r>
              <a:rPr lang="ru-RU" dirty="0" smtClean="0">
                <a:solidFill>
                  <a:srgbClr val="002060"/>
                </a:solidFill>
              </a:rPr>
              <a:t> И.В. «</a:t>
            </a:r>
            <a:r>
              <a:rPr lang="ru-RU" dirty="0" err="1" smtClean="0">
                <a:solidFill>
                  <a:srgbClr val="002060"/>
                </a:solidFill>
              </a:rPr>
              <a:t>Здоровьесберегающие</a:t>
            </a:r>
            <a:r>
              <a:rPr lang="ru-RU" dirty="0" smtClean="0">
                <a:solidFill>
                  <a:srgbClr val="002060"/>
                </a:solidFill>
              </a:rPr>
              <a:t> технологии в образовательном процессе»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средства интернет ресурсов.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686700" cy="1000132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4" name="Содержимое 3" descr="0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714752"/>
            <a:ext cx="5000628" cy="2786082"/>
          </a:xfrm>
        </p:spPr>
      </p:pic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928802"/>
            <a:ext cx="3143272" cy="25233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14612" y="1714488"/>
            <a:ext cx="56436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Систематизировать физкультурно-оздоровительную работу.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Расширить знания педагогов с учетом современных требований и социальных изменений по формированию основ физического воспитания и здорового образа жизни.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Поиск эффективных форм, использования инновационных подходов и новых технологий при организации физкультурно-оздоровительной работы в ДОУ.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Развить творческий потенциал педагогов.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Ожидаемые результаты:</a:t>
            </a:r>
            <a:endParaRPr lang="ru-RU" sz="32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500306"/>
            <a:ext cx="2500330" cy="4277531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857496"/>
            <a:ext cx="3143272" cy="37195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480" y="1142984"/>
            <a:ext cx="650085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Создание образовательной среды, формирующей здоровую, физически развитую, социально адаптированную, увлеченную спортом личность, сознательно использующую знания о здоровом образе жизни;</a:t>
            </a:r>
          </a:p>
          <a:p>
            <a:pPr algn="just"/>
            <a:endParaRPr lang="ru-RU" sz="2400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Снижение показателя заболеваемости;</a:t>
            </a:r>
          </a:p>
          <a:p>
            <a:pPr algn="just"/>
            <a:endParaRPr lang="ru-RU" sz="2400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B050"/>
                </a:solidFill>
              </a:rPr>
              <a:t>Положительная динамика показателей физического развития детей;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План проведения педсовета: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899452"/>
            <a:ext cx="2714644" cy="2958548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4742292"/>
            <a:ext cx="2813442" cy="2115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500174"/>
            <a:ext cx="7358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rgbClr val="00B0F0"/>
                </a:solidFill>
              </a:rPr>
              <a:t> Анализ </a:t>
            </a:r>
            <a:r>
              <a:rPr lang="ru-RU" sz="2000" dirty="0" smtClean="0">
                <a:solidFill>
                  <a:srgbClr val="00B0F0"/>
                </a:solidFill>
              </a:rPr>
              <a:t>выполнения решений </a:t>
            </a:r>
            <a:r>
              <a:rPr lang="ru-RU" sz="2000" dirty="0" err="1" smtClean="0">
                <a:solidFill>
                  <a:srgbClr val="00B0F0"/>
                </a:solidFill>
              </a:rPr>
              <a:t>предыдушего</a:t>
            </a:r>
            <a:r>
              <a:rPr lang="ru-RU" sz="2000" dirty="0" smtClean="0">
                <a:solidFill>
                  <a:srgbClr val="00B0F0"/>
                </a:solidFill>
              </a:rPr>
              <a:t> педсовета.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solidFill>
                  <a:srgbClr val="00B0F0"/>
                </a:solidFill>
              </a:rPr>
              <a:t> Оздоровительная </a:t>
            </a:r>
            <a:r>
              <a:rPr lang="ru-RU" sz="2000" dirty="0" smtClean="0">
                <a:solidFill>
                  <a:srgbClr val="00B0F0"/>
                </a:solidFill>
              </a:rPr>
              <a:t>работа проводимая в ДОУ. </a:t>
            </a:r>
            <a:r>
              <a:rPr lang="ru-RU" sz="2000" dirty="0" smtClean="0">
                <a:solidFill>
                  <a:srgbClr val="00B0F0"/>
                </a:solidFill>
              </a:rPr>
              <a:t>     Современные  системы </a:t>
            </a:r>
            <a:r>
              <a:rPr lang="ru-RU" sz="2000" dirty="0" smtClean="0">
                <a:solidFill>
                  <a:srgbClr val="00B0F0"/>
                </a:solidFill>
              </a:rPr>
              <a:t>оздоровления детей </a:t>
            </a:r>
            <a:endParaRPr lang="ru-RU" sz="2000" dirty="0" smtClean="0">
              <a:solidFill>
                <a:srgbClr val="00B0F0"/>
              </a:solidFill>
            </a:endParaRPr>
          </a:p>
          <a:p>
            <a:pPr marL="342900" indent="-342900" algn="just"/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</a:t>
            </a:r>
            <a:r>
              <a:rPr lang="ru-RU" sz="2000" dirty="0" smtClean="0">
                <a:solidFill>
                  <a:srgbClr val="00B0F0"/>
                </a:solidFill>
              </a:rPr>
              <a:t>(</a:t>
            </a:r>
            <a:r>
              <a:rPr lang="ru-RU" sz="2000" dirty="0" smtClean="0">
                <a:solidFill>
                  <a:srgbClr val="00B0F0"/>
                </a:solidFill>
              </a:rPr>
              <a:t>ст. воспитатель Гутова Е.В.)</a:t>
            </a:r>
          </a:p>
          <a:p>
            <a:pPr marL="342900" indent="-342900" algn="just"/>
            <a:r>
              <a:rPr lang="ru-RU" sz="2000" dirty="0" smtClean="0">
                <a:solidFill>
                  <a:srgbClr val="00B0F0"/>
                </a:solidFill>
              </a:rPr>
              <a:t>3. Анализ </a:t>
            </a:r>
            <a:r>
              <a:rPr lang="ru-RU" sz="2000" dirty="0">
                <a:solidFill>
                  <a:srgbClr val="00B0F0"/>
                </a:solidFill>
              </a:rPr>
              <a:t>состояния здоровья детей в разных возрастных группах, их физического и психического </a:t>
            </a:r>
            <a:r>
              <a:rPr lang="ru-RU" sz="2000" dirty="0" smtClean="0">
                <a:solidFill>
                  <a:srgbClr val="00B0F0"/>
                </a:solidFill>
              </a:rPr>
              <a:t>здоровья (старшая м/с </a:t>
            </a:r>
            <a:r>
              <a:rPr lang="ru-RU" sz="2000" dirty="0" err="1" smtClean="0">
                <a:solidFill>
                  <a:srgbClr val="00B0F0"/>
                </a:solidFill>
              </a:rPr>
              <a:t>Гридчина</a:t>
            </a:r>
            <a:r>
              <a:rPr lang="ru-RU" sz="2000" dirty="0" smtClean="0">
                <a:solidFill>
                  <a:srgbClr val="00B0F0"/>
                </a:solidFill>
              </a:rPr>
              <a:t> С.В).  </a:t>
            </a:r>
            <a:endParaRPr lang="ru-RU" sz="2000" dirty="0">
              <a:solidFill>
                <a:srgbClr val="00B0F0"/>
              </a:solidFill>
            </a:endParaRPr>
          </a:p>
          <a:p>
            <a:pPr marL="342900" indent="-342900" algn="just"/>
            <a:r>
              <a:rPr lang="ru-RU" sz="2000" dirty="0" smtClean="0">
                <a:solidFill>
                  <a:srgbClr val="00B0F0"/>
                </a:solidFill>
              </a:rPr>
              <a:t>4.   Индивидуальный </a:t>
            </a:r>
            <a:r>
              <a:rPr lang="ru-RU" sz="2000" dirty="0">
                <a:solidFill>
                  <a:srgbClr val="00B0F0"/>
                </a:solidFill>
              </a:rPr>
              <a:t>оздоровительный </a:t>
            </a:r>
            <a:r>
              <a:rPr lang="ru-RU" sz="2000" dirty="0" smtClean="0">
                <a:solidFill>
                  <a:srgbClr val="00B0F0"/>
                </a:solidFill>
              </a:rPr>
              <a:t>маршрут</a:t>
            </a:r>
          </a:p>
          <a:p>
            <a:pPr marL="342900" indent="-342900" algn="just"/>
            <a:r>
              <a:rPr lang="ru-RU" sz="2000" dirty="0" smtClean="0">
                <a:solidFill>
                  <a:srgbClr val="00B0F0"/>
                </a:solidFill>
              </a:rPr>
              <a:t>      (</a:t>
            </a:r>
            <a:r>
              <a:rPr lang="ru-RU" sz="2000" dirty="0">
                <a:solidFill>
                  <a:srgbClr val="00B0F0"/>
                </a:solidFill>
              </a:rPr>
              <a:t>отчёт воспитателей возрастных групп). </a:t>
            </a:r>
            <a:endParaRPr lang="ru-RU" sz="2000" dirty="0" smtClean="0">
              <a:solidFill>
                <a:srgbClr val="00B0F0"/>
              </a:solidFill>
            </a:endParaRP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B0F0"/>
                </a:solidFill>
              </a:rPr>
              <a:t>Итоги </a:t>
            </a:r>
            <a:r>
              <a:rPr lang="ru-RU" sz="2000" dirty="0">
                <a:solidFill>
                  <a:srgbClr val="00B0F0"/>
                </a:solidFill>
              </a:rPr>
              <a:t>тематической проверки</a:t>
            </a:r>
            <a:r>
              <a:rPr lang="ru-RU" sz="2000" dirty="0" smtClean="0">
                <a:solidFill>
                  <a:srgbClr val="00B0F0"/>
                </a:solidFill>
              </a:rPr>
              <a:t>.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B0F0"/>
                </a:solidFill>
              </a:rPr>
              <a:t>«Мозговой </a:t>
            </a:r>
            <a:r>
              <a:rPr lang="ru-RU" sz="2000" dirty="0">
                <a:solidFill>
                  <a:srgbClr val="00B0F0"/>
                </a:solidFill>
              </a:rPr>
              <a:t>ш</a:t>
            </a:r>
            <a:r>
              <a:rPr lang="ru-RU" sz="2000" dirty="0" smtClean="0">
                <a:solidFill>
                  <a:srgbClr val="00B0F0"/>
                </a:solidFill>
              </a:rPr>
              <a:t>турм</a:t>
            </a:r>
            <a:r>
              <a:rPr lang="ru-RU" sz="2000" dirty="0" smtClean="0">
                <a:solidFill>
                  <a:srgbClr val="00B0F0"/>
                </a:solidFill>
              </a:rPr>
              <a:t>».</a:t>
            </a:r>
          </a:p>
          <a:p>
            <a:pPr marL="457200" indent="-457200" algn="just"/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</a:t>
            </a:r>
            <a:r>
              <a:rPr lang="ru-RU" sz="2000" dirty="0" smtClean="0">
                <a:solidFill>
                  <a:srgbClr val="00B0F0"/>
                </a:solidFill>
              </a:rPr>
              <a:t> Решение педагогических задач.</a:t>
            </a:r>
            <a:endParaRPr lang="ru-RU" sz="2000" dirty="0" smtClean="0">
              <a:solidFill>
                <a:srgbClr val="00B0F0"/>
              </a:solidFill>
            </a:endParaRPr>
          </a:p>
          <a:p>
            <a:pPr marL="457200" indent="-457200" algn="just"/>
            <a:r>
              <a:rPr lang="ru-RU" sz="2000" dirty="0" smtClean="0">
                <a:solidFill>
                  <a:srgbClr val="00B0F0"/>
                </a:solidFill>
              </a:rPr>
              <a:t>7.     Решение </a:t>
            </a:r>
            <a:r>
              <a:rPr lang="ru-RU" sz="2000" dirty="0" smtClean="0">
                <a:solidFill>
                  <a:srgbClr val="00B0F0"/>
                </a:solidFill>
              </a:rPr>
              <a:t>педсовета.</a:t>
            </a:r>
          </a:p>
          <a:p>
            <a:pPr marL="457200" indent="-457200">
              <a:buAutoNum type="arabicPeriod" startAt="5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14356"/>
            <a:ext cx="3500462" cy="3438524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071810"/>
            <a:ext cx="4024324" cy="3581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380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        </a:t>
            </a:r>
            <a:r>
              <a:rPr lang="ru-RU" sz="3600" b="1" dirty="0" smtClean="0"/>
              <a:t>«Забота о здоровье</a:t>
            </a:r>
            <a:r>
              <a:rPr lang="ru-RU" sz="3600" dirty="0" smtClean="0"/>
              <a:t>-это 	важнейший труд воспитателя.</a:t>
            </a:r>
            <a:br>
              <a:rPr lang="ru-RU" sz="3600" dirty="0" smtClean="0"/>
            </a:br>
            <a:r>
              <a:rPr lang="ru-RU" sz="3600" dirty="0" smtClean="0"/>
              <a:t>	От жизнерадостности, бодрости детей зависит их духовная жизнь, 	мировоззрение, умственное развитие, прочность знаний, </a:t>
            </a:r>
            <a:br>
              <a:rPr lang="ru-RU" sz="3600" dirty="0" smtClean="0"/>
            </a:br>
            <a:r>
              <a:rPr lang="ru-RU" sz="3600" dirty="0" smtClean="0"/>
              <a:t>вера в свои силы»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В.А.Сухомлинский.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Здоровый образ жизни </a:t>
            </a:r>
            <a:r>
              <a:rPr lang="ru-RU" sz="3200" dirty="0" smtClean="0"/>
              <a:t>- это стиль жизни, адекватное поведение в разных ситуациях.</a:t>
            </a:r>
            <a:endParaRPr lang="ru-RU" sz="32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48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1571612"/>
            <a:ext cx="2102574" cy="15811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8592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любого ребенка необходимо с раннего возраста развитие по трем направлениям: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1472" y="2214554"/>
            <a:ext cx="3357586" cy="307183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Необходимо развивать большую моторику(движения в крупных суставах, переворачивание, сидение, ползание, ходьба)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2143116"/>
            <a:ext cx="3214710" cy="2643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Нужно тренировать мелкую моторику (движения мелких мышц пальцев способствуют развитию речевой функции, развитию интеллекта)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86050" y="3857628"/>
            <a:ext cx="4357718" cy="3000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Следует развивать и тренировать вестибулярные функции ребенка (большое значение имеет нормальное функционирование мозжечка, который является двигательным мозгом ребенка)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48"/>
            <a:ext cx="4762500" cy="3581400"/>
          </a:xfrm>
        </p:spPr>
      </p:pic>
      <p:pic>
        <p:nvPicPr>
          <p:cNvPr id="5" name="Рисунок 4" descr="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071546"/>
            <a:ext cx="2571768" cy="19339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F0"/>
                </a:solidFill>
              </a:rPr>
              <a:t>В настоящее время остро стоит вопрос о путях совершенствования работы по укреплению здоровья, развитию движений и физическому развитию детей.</a:t>
            </a:r>
            <a:endParaRPr lang="ru-RU" sz="18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571612"/>
            <a:ext cx="70009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rgbClr val="00B050"/>
                </a:solidFill>
              </a:rPr>
              <a:t>Система физкультурной работы включает в себя: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Проведение комплекса утренней гимнастики с элементами дыхательной гимнастика;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Проведение двигательных разминок между занятиями;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подвижных игр и физических упражнений на прогулке;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динамического часа в конце прогулки;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Гимнастика после дневного сна;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Коррекционная работа с детьми по развитию движений;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занимательной двигательной деятельности различного типа: пальчиковые игры и упражнения;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Самостоятельная, двигательная деятельность детей;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досугов, праздников;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Проведение «Дня здоровья» («Недели здоровья»);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кружковой работы;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работы с семьей.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899</TotalTime>
  <Words>1075</Words>
  <Application>Microsoft Office PowerPoint</Application>
  <PresentationFormat>Экран (4:3)</PresentationFormat>
  <Paragraphs>217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  ПЕДСОВЕТ № 3</vt:lpstr>
      <vt:lpstr>Актуальность проблемы:</vt:lpstr>
      <vt:lpstr>              </vt:lpstr>
      <vt:lpstr>Задачи:</vt:lpstr>
      <vt:lpstr>Ожидаемые результаты:</vt:lpstr>
      <vt:lpstr>План проведения педсовета:</vt:lpstr>
      <vt:lpstr>        «Забота о здоровье-это  важнейший труд воспитателя.  От жизнерадостности, бодрости детей зависит их духовная жизнь,  мировоззрение, умственное развитие, прочность знаний,  вера в свои силы»  В.А.Сухомлинский. </vt:lpstr>
      <vt:lpstr>Здоровый образ жизни - это стиль жизни, адекватное поведение в разных ситуациях.</vt:lpstr>
      <vt:lpstr>В настоящее время остро стоит вопрос о путях совершенствования работы по укреплению здоровья, развитию движений и физическому развитию детей.</vt:lpstr>
      <vt:lpstr>Варианты проведения гимнастики</vt:lpstr>
      <vt:lpstr>Физминутки: (ОРУ)</vt:lpstr>
      <vt:lpstr> Двигательная активность в режиме дня:  </vt:lpstr>
      <vt:lpstr>Формы работы с родителями:</vt:lpstr>
      <vt:lpstr>Современные здоровьесберегающие технологии:</vt:lpstr>
      <vt:lpstr>    ТЕХНОЛОГИЯ СОХРАНЕНИЯ И  СТИМУЛИРОВАНИЯ ЗДОРОВЬЯ </vt:lpstr>
      <vt:lpstr>    Технология обучения здоровому  образу жизни:</vt:lpstr>
      <vt:lpstr>Коррекционные технологии:</vt:lpstr>
      <vt:lpstr>Выступление старшей медсестры:  Гридчиной С.В.  «Анализ состояния здоровья детей в разных возрастных группах, их физического и психического здоровья»  </vt:lpstr>
      <vt:lpstr>«Индивидуальный оздоровительный маршрут»  (отчёт воспитателей возрастных групп).  </vt:lpstr>
      <vt:lpstr>Итоги тематической проверки (ст. воспитатель Е.В. Гутова)</vt:lpstr>
      <vt:lpstr>«Мозговой штурм»</vt:lpstr>
      <vt:lpstr>Слайд 22</vt:lpstr>
      <vt:lpstr>Необходимое условие достижения развивающего эффекта обучения</vt:lpstr>
      <vt:lpstr>Слайд 24</vt:lpstr>
      <vt:lpstr>Умение согласовывать движения различных частей тела</vt:lpstr>
      <vt:lpstr>К</vt:lpstr>
      <vt:lpstr>Прием обучения движения на занятии</vt:lpstr>
      <vt:lpstr>Слайд 28</vt:lpstr>
      <vt:lpstr>Решение педагогической задачи:</vt:lpstr>
      <vt:lpstr>Решение педагогической  задачи:</vt:lpstr>
      <vt:lpstr>Решение педсовета: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Dmetrei</dc:creator>
  <cp:lastModifiedBy>Dmetrei</cp:lastModifiedBy>
  <cp:revision>92</cp:revision>
  <dcterms:created xsi:type="dcterms:W3CDTF">2008-01-01T00:05:42Z</dcterms:created>
  <dcterms:modified xsi:type="dcterms:W3CDTF">2008-01-01T05:52:21Z</dcterms:modified>
</cp:coreProperties>
</file>