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7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00"/>
    <a:srgbClr val="006600"/>
    <a:srgbClr val="008000"/>
    <a:srgbClr val="009900"/>
    <a:srgbClr val="33CC33"/>
    <a:srgbClr val="66FF66"/>
    <a:srgbClr val="66FF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1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t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11/22/2009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gif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овый диск\картинки\картинки овые\новый год\елки\6a8fa7bc593d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95800" y="3733800"/>
            <a:ext cx="4648200" cy="2834050"/>
          </a:xfrm>
          <a:prstGeom prst="rect">
            <a:avLst/>
          </a:prstGeom>
          <a:noFill/>
        </p:spPr>
      </p:pic>
      <p:pic>
        <p:nvPicPr>
          <p:cNvPr id="1027" name="Picture 3" descr="F:\новый диск\картинки\картинки овые\новый год\елки\cb43d452fa38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"/>
            <a:ext cx="9144000" cy="6858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57200" y="1828800"/>
            <a:ext cx="6751785" cy="1754326"/>
          </a:xfrm>
          <a:prstGeom prst="rect">
            <a:avLst/>
          </a:prstGeom>
          <a:noFill/>
          <a:scene3d>
            <a:camera prst="orthographicFront"/>
            <a:lightRig rig="soft" dir="tl">
              <a:rot lat="0" lon="0" rev="0"/>
            </a:lightRig>
          </a:scene3d>
          <a:sp3d>
            <a:bevelT/>
          </a:sp3d>
        </p:spPr>
        <p:txBody>
          <a:bodyPr wrap="none" lIns="91440" tIns="45720" rIns="91440" bIns="45720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Мультяшки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 готовятся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к  Новому году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0" y="5380672"/>
            <a:ext cx="358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B0F0"/>
                </a:solidFill>
              </a:rPr>
              <a:t>Урок математики в 1 классе.</a:t>
            </a:r>
          </a:p>
          <a:p>
            <a:pPr algn="ctr"/>
            <a:r>
              <a:rPr lang="ru-RU" dirty="0" smtClean="0">
                <a:solidFill>
                  <a:srgbClr val="00B0F0"/>
                </a:solidFill>
              </a:rPr>
              <a:t>Тема: «Закрепление пройденного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ru-RU" dirty="0" smtClean="0">
                <a:solidFill>
                  <a:srgbClr val="00B0F0"/>
                </a:solidFill>
              </a:rPr>
              <a:t>за 1 полугодие» .  </a:t>
            </a:r>
          </a:p>
          <a:p>
            <a:pPr algn="ctr"/>
            <a:r>
              <a:rPr lang="ru-RU" dirty="0" smtClean="0">
                <a:solidFill>
                  <a:srgbClr val="00B0F0"/>
                </a:solidFill>
              </a:rPr>
              <a:t>МОУСОШ № 23 г.Копейска</a:t>
            </a:r>
          </a:p>
          <a:p>
            <a:pPr algn="ctr"/>
            <a:r>
              <a:rPr lang="ru-RU" dirty="0" smtClean="0">
                <a:solidFill>
                  <a:srgbClr val="00B0F0"/>
                </a:solidFill>
              </a:rPr>
              <a:t>Учитель: Астафьева Н.В.</a:t>
            </a:r>
            <a:endParaRPr lang="ru-RU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email">
            <a:lum/>
          </a:blip>
          <a:srcRect/>
          <a:stretch>
            <a:fillRect t="-1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3000" y="0"/>
            <a:ext cx="651883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Решите  задачу  устно.</a:t>
            </a:r>
            <a:endParaRPr lang="ru-RU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762000"/>
            <a:ext cx="8763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Ёжик  отправлял своим друзьям  новогодние открытки.  </a:t>
            </a:r>
          </a:p>
          <a:p>
            <a:r>
              <a:rPr lang="ru-RU" sz="2800" dirty="0" smtClean="0"/>
              <a:t>Сначала он отправил  7 открыток, потом ещё 2. </a:t>
            </a:r>
          </a:p>
          <a:p>
            <a:r>
              <a:rPr lang="ru-RU" sz="2800" dirty="0" smtClean="0"/>
              <a:t>Сколько  всего  открыток отправил Ёжик? 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5105400" y="2438400"/>
            <a:ext cx="3657600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 err="1" smtClean="0"/>
              <a:t>Сн</a:t>
            </a:r>
            <a:r>
              <a:rPr lang="ru-RU" sz="3200" b="1" dirty="0" smtClean="0"/>
              <a:t>.  - 7 о.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105400" y="3048000"/>
            <a:ext cx="3657600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П.    - 2 о.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105400" y="4038600"/>
            <a:ext cx="3810000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7 + 2 = 9 (о.) – всего.</a:t>
            </a:r>
            <a:endParaRPr lang="ru-RU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105400" y="5257800"/>
            <a:ext cx="3657600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Ответ: 9 открыток.</a:t>
            </a:r>
            <a:endParaRPr lang="ru-RU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705600" y="1981200"/>
            <a:ext cx="609600" cy="186204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500" dirty="0" smtClean="0"/>
              <a:t>}</a:t>
            </a:r>
            <a:endParaRPr lang="ru-RU" sz="11500" dirty="0"/>
          </a:p>
        </p:txBody>
      </p:sp>
      <p:sp>
        <p:nvSpPr>
          <p:cNvPr id="11" name="TextBox 10"/>
          <p:cNvSpPr txBox="1"/>
          <p:nvPr/>
        </p:nvSpPr>
        <p:spPr>
          <a:xfrm>
            <a:off x="7391400" y="2286000"/>
            <a:ext cx="1447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? о</a:t>
            </a:r>
            <a:r>
              <a:rPr lang="ru-RU" sz="6600" b="1" dirty="0" smtClean="0"/>
              <a:t>.</a:t>
            </a:r>
            <a:endParaRPr lang="ru-RU" sz="6600" b="1" dirty="0"/>
          </a:p>
        </p:txBody>
      </p:sp>
      <p:pic>
        <p:nvPicPr>
          <p:cNvPr id="3074" name="Picture 2" descr="F:\новый диск\картинки\картинки овые\новый год\елки\560898106715.png"/>
          <p:cNvPicPr>
            <a:picLocks noChangeAspect="1" noChangeArrowheads="1"/>
          </p:cNvPicPr>
          <p:nvPr/>
        </p:nvPicPr>
        <p:blipFill>
          <a:blip r:embed="rId3"/>
          <a:srcRect t="48536" r="54225" b="7396"/>
          <a:stretch>
            <a:fillRect/>
          </a:stretch>
        </p:blipFill>
        <p:spPr bwMode="auto">
          <a:xfrm>
            <a:off x="-228600" y="3733800"/>
            <a:ext cx="3657600" cy="335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 animBg="1"/>
      <p:bldP spid="9" grpId="0" animBg="1"/>
      <p:bldP spid="10" grpId="0" animBg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F:\новый диск\картинки\картинки овые\новый год\елки\elky36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8200" y="3352800"/>
            <a:ext cx="1485900" cy="217761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81000" y="0"/>
            <a:ext cx="526272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Самостоятельная работа.</a:t>
            </a:r>
            <a:endParaRPr lang="ru-RU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2971800"/>
            <a:ext cx="4419600" cy="35394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Перед самым </a:t>
            </a:r>
          </a:p>
          <a:p>
            <a:r>
              <a:rPr lang="ru-RU" sz="3200" dirty="0" smtClean="0"/>
              <a:t>Новым годом </a:t>
            </a:r>
            <a:r>
              <a:rPr lang="ru-RU" sz="3200" dirty="0" err="1" smtClean="0"/>
              <a:t>Копатыч</a:t>
            </a:r>
            <a:r>
              <a:rPr lang="ru-RU" sz="3200" dirty="0" smtClean="0"/>
              <a:t> заболел.  </a:t>
            </a:r>
          </a:p>
          <a:p>
            <a:r>
              <a:rPr lang="ru-RU" sz="3200" dirty="0" smtClean="0"/>
              <a:t>Узнай, решив примеры, кто из друзей ему принёс малиновое варенье, а кто ёлку?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696200" y="5486400"/>
            <a:ext cx="609600" cy="923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-2438400" y="1371600"/>
            <a:ext cx="2374691" cy="2971800"/>
            <a:chOff x="-2438400" y="1371600"/>
            <a:chExt cx="2713933" cy="3261822"/>
          </a:xfrm>
        </p:grpSpPr>
        <p:pic>
          <p:nvPicPr>
            <p:cNvPr id="2050" name="Picture 2" descr="F:\новый диск\картинки\картинки овые\сказки\лунтик и смешарики\картинки смешарики\yfUSo3XfUX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-2438400" y="2057400"/>
              <a:ext cx="2438400" cy="2576022"/>
            </a:xfrm>
            <a:prstGeom prst="rect">
              <a:avLst/>
            </a:prstGeom>
            <a:noFill/>
          </p:spPr>
        </p:pic>
        <p:sp>
          <p:nvSpPr>
            <p:cNvPr id="6" name="Прямоугольник 5"/>
            <p:cNvSpPr/>
            <p:nvPr/>
          </p:nvSpPr>
          <p:spPr>
            <a:xfrm>
              <a:off x="-1928733" y="1371600"/>
              <a:ext cx="2204266" cy="101343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50" dirty="0" smtClean="0">
                  <a:ln w="11430"/>
                  <a:solidFill>
                    <a:schemeClr val="accent1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7 – 2=</a:t>
              </a:r>
              <a:endParaRPr lang="ru-RU" sz="5400" b="1" cap="none" spc="50" dirty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-4530639" y="1752600"/>
            <a:ext cx="4755060" cy="3078788"/>
            <a:chOff x="-3048000" y="3048000"/>
            <a:chExt cx="4755060" cy="3078788"/>
          </a:xfrm>
        </p:grpSpPr>
        <p:pic>
          <p:nvPicPr>
            <p:cNvPr id="2051" name="Picture 3" descr="F:\новый диск\картинки\картинки овые\сказки\лунтик и смешарики\картинки смешарики\DCsFvrRrNF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-3048000" y="3048000"/>
              <a:ext cx="3048000" cy="3078788"/>
            </a:xfrm>
            <a:prstGeom prst="rect">
              <a:avLst/>
            </a:prstGeom>
            <a:noFill/>
          </p:spPr>
        </p:pic>
        <p:sp>
          <p:nvSpPr>
            <p:cNvPr id="9" name="Прямоугольник 8"/>
            <p:cNvSpPr/>
            <p:nvPr/>
          </p:nvSpPr>
          <p:spPr>
            <a:xfrm>
              <a:off x="-609600" y="4114800"/>
              <a:ext cx="231666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50" dirty="0" smtClean="0">
                  <a:ln w="11430"/>
                  <a:solidFill>
                    <a:schemeClr val="accent1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10 - 3 =</a:t>
              </a:r>
              <a:endParaRPr lang="ru-RU" sz="5400" b="1" cap="none" spc="50" dirty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9372600" y="3657600"/>
            <a:ext cx="2481511" cy="3200400"/>
            <a:chOff x="9372600" y="3657600"/>
            <a:chExt cx="2481511" cy="3200400"/>
          </a:xfrm>
        </p:grpSpPr>
        <p:pic>
          <p:nvPicPr>
            <p:cNvPr id="2052" name="Picture 4" descr="F:\новый диск\картинки\картинки овые\сказки\лунтик и смешарики\картинки смешарики\39e0c47799f7.pn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9372600" y="4238627"/>
              <a:ext cx="2481511" cy="2619373"/>
            </a:xfrm>
            <a:prstGeom prst="rect">
              <a:avLst/>
            </a:prstGeom>
            <a:noFill/>
          </p:spPr>
        </p:pic>
        <p:sp>
          <p:nvSpPr>
            <p:cNvPr id="12" name="Прямоугольник 11"/>
            <p:cNvSpPr/>
            <p:nvPr/>
          </p:nvSpPr>
          <p:spPr>
            <a:xfrm>
              <a:off x="9829800" y="3657600"/>
              <a:ext cx="192873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50" dirty="0" smtClean="0">
                  <a:ln w="11430"/>
                  <a:solidFill>
                    <a:schemeClr val="accent1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4 + 1=</a:t>
              </a:r>
              <a:endParaRPr lang="ru-RU" sz="5400" b="1" cap="none" spc="50" dirty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144000" y="3352800"/>
            <a:ext cx="3082839" cy="2743200"/>
            <a:chOff x="9906000" y="609600"/>
            <a:chExt cx="3082839" cy="2895600"/>
          </a:xfrm>
        </p:grpSpPr>
        <p:pic>
          <p:nvPicPr>
            <p:cNvPr id="2053" name="Picture 5" descr="F:\новый диск\картинки\картинки овые\сказки\лунтик и смешарики\картинки смешарики\288dabae1b1b.jpg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906000" y="1066800"/>
              <a:ext cx="2328672" cy="2438400"/>
            </a:xfrm>
            <a:prstGeom prst="rect">
              <a:avLst/>
            </a:prstGeom>
            <a:noFill/>
          </p:spPr>
        </p:pic>
        <p:sp>
          <p:nvSpPr>
            <p:cNvPr id="15" name="Прямоугольник 14"/>
            <p:cNvSpPr/>
            <p:nvPr/>
          </p:nvSpPr>
          <p:spPr>
            <a:xfrm>
              <a:off x="10896600" y="609600"/>
              <a:ext cx="209223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50" dirty="0" smtClean="0">
                  <a:ln w="11430"/>
                  <a:solidFill>
                    <a:schemeClr val="accent1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6 + 2 =</a:t>
              </a:r>
              <a:endParaRPr lang="ru-RU" sz="5400" b="1" cap="none" spc="50" dirty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-3124200" y="4114800"/>
            <a:ext cx="3124200" cy="2457450"/>
            <a:chOff x="-2388904" y="3810000"/>
            <a:chExt cx="3124200" cy="2457450"/>
          </a:xfrm>
        </p:grpSpPr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2388904" y="4191000"/>
              <a:ext cx="1685880" cy="2076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8" name="Прямоугольник 17"/>
            <p:cNvSpPr/>
            <p:nvPr/>
          </p:nvSpPr>
          <p:spPr>
            <a:xfrm>
              <a:off x="-1550907" y="3810000"/>
              <a:ext cx="228620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50" dirty="0" smtClean="0">
                  <a:ln w="11430"/>
                  <a:solidFill>
                    <a:schemeClr val="accent1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10 – 1=</a:t>
              </a:r>
              <a:endParaRPr lang="ru-RU" sz="5400" b="1" cap="none" spc="50" dirty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9144000" y="5715000"/>
            <a:ext cx="3419475" cy="1143000"/>
            <a:chOff x="7620000" y="5715000"/>
            <a:chExt cx="3419475" cy="1143000"/>
          </a:xfrm>
        </p:grpSpPr>
        <p:pic>
          <p:nvPicPr>
            <p:cNvPr id="2055" name="Picture 7" descr="F:\новый диск\картинки\картинки овые\сказки\лунтик и смешарики\картинки смешарики\463foto66.png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9601200" y="5818333"/>
              <a:ext cx="1438275" cy="1039667"/>
            </a:xfrm>
            <a:prstGeom prst="rect">
              <a:avLst/>
            </a:prstGeom>
            <a:noFill/>
          </p:spPr>
        </p:pic>
        <p:sp>
          <p:nvSpPr>
            <p:cNvPr id="21" name="Прямоугольник 20"/>
            <p:cNvSpPr/>
            <p:nvPr/>
          </p:nvSpPr>
          <p:spPr>
            <a:xfrm>
              <a:off x="7620000" y="5715000"/>
              <a:ext cx="209223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50" dirty="0" smtClean="0">
                  <a:ln w="11430"/>
                  <a:solidFill>
                    <a:schemeClr val="accent1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2 + 7 =</a:t>
              </a:r>
              <a:endParaRPr lang="ru-RU" sz="5400" b="1" cap="none" spc="50" dirty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5105400" y="4038600"/>
            <a:ext cx="609600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11022E-16 L 0.66441 -0.00208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33333E-6 L -0.44392 3.33333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0.55416 -0.04584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88698 -0.0277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4" y="-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11111E-6 L -1.05191 1.11111E-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81600" y="1524000"/>
            <a:ext cx="259013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  </a:t>
            </a:r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Работу!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76800" y="3505200"/>
            <a:ext cx="3114892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 наступающим</a:t>
            </a: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Новым годом!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633006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Угадайте, кто из </a:t>
            </a:r>
            <a:r>
              <a:rPr lang="ru-RU" sz="40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мультяшек</a:t>
            </a:r>
            <a:endParaRPr lang="ru-RU" sz="40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готовится к Новому году.</a:t>
            </a:r>
            <a:endParaRPr lang="ru-RU" sz="4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2400" y="1371600"/>
            <a:ext cx="16113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 + 2=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286000" y="5410200"/>
          <a:ext cx="6400800" cy="1262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1200"/>
                <a:gridCol w="711200"/>
                <a:gridCol w="711200"/>
                <a:gridCol w="711200"/>
                <a:gridCol w="711200"/>
                <a:gridCol w="711200"/>
                <a:gridCol w="711200"/>
                <a:gridCol w="711200"/>
                <a:gridCol w="711200"/>
              </a:tblGrid>
              <a:tr h="561340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10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7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8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6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3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4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9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5</a:t>
                      </a:r>
                      <a:endParaRPr lang="ru-RU" sz="4000" b="1" dirty="0"/>
                    </a:p>
                  </a:txBody>
                  <a:tcPr/>
                </a:tc>
              </a:tr>
              <a:tr h="561340">
                <a:tc>
                  <a:txBody>
                    <a:bodyPr/>
                    <a:lstStyle/>
                    <a:p>
                      <a:pPr algn="ctr"/>
                      <a:endParaRPr lang="ru-RU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 descr="F:\новый диск\картинки\картинки овые\новый год\елки\elky33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96200" y="3124200"/>
            <a:ext cx="838200" cy="116347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52400" y="2133600"/>
            <a:ext cx="16113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 – 3=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2895600"/>
            <a:ext cx="16113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 – 2=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2400" y="3657600"/>
            <a:ext cx="16113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 – 3=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8200" y="1447800"/>
            <a:ext cx="16113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 + 2=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48200" y="2133600"/>
            <a:ext cx="16113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 – 3=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48200" y="2895600"/>
            <a:ext cx="16113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 + 3=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48200" y="3657600"/>
            <a:ext cx="16113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 – 2=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48200" y="4495800"/>
            <a:ext cx="16113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 + 1=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67000" y="1143000"/>
            <a:ext cx="575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667000" y="1905000"/>
            <a:ext cx="575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667000" y="2819400"/>
            <a:ext cx="5261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590800" y="3581400"/>
            <a:ext cx="7136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ш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162800" y="1295400"/>
            <a:ext cx="4748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162800" y="2057400"/>
            <a:ext cx="575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086600" y="2743200"/>
            <a:ext cx="532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е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162800" y="3505200"/>
            <a:ext cx="6783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162800" y="4343400"/>
            <a:ext cx="527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828800" y="121920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5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828800" y="198120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828800" y="281940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828800" y="358140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6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096000" y="129540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10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324600" y="205740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4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324600" y="274320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8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324600" y="358140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7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324600" y="434340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9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000"/>
                            </p:stCondLst>
                            <p:childTnLst>
                              <p:par>
                                <p:cTn id="6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500"/>
                            </p:stCondLst>
                            <p:childTnLst>
                              <p:par>
                                <p:cTn id="7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33333E-6 L 0.58507 0.7 " pathEditMode="relative" rAng="0" ptsTypes="AA">
                                      <p:cBhvr>
                                        <p:cTn id="12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" y="3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44444E-6 L 0.35173 0.58889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" y="2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00"/>
                            </p:stCondLst>
                            <p:childTnLst>
                              <p:par>
                                <p:cTn id="14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22222E-6 L 0.27118 0.45555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" y="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00"/>
                            </p:stCondLst>
                            <p:childTnLst>
                              <p:par>
                                <p:cTn id="15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11111E-6 L 0.1941 0.34444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1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000"/>
                            </p:stCondLst>
                            <p:childTnLst>
                              <p:par>
                                <p:cTn id="16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4444E-6 L -0.53438 0.67777 " pathEditMode="relative" rAng="0" ptsTypes="AA">
                                      <p:cBhvr>
                                        <p:cTn id="164" dur="2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" y="3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33333E-6 L -0.06493 0.56666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" y="2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000"/>
                            </p:stCondLst>
                            <p:childTnLst>
                              <p:par>
                                <p:cTn id="18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-0.37083 0.46666 " pathEditMode="relative" rAng="0" ptsTypes="AA">
                                      <p:cBhvr>
                                        <p:cTn id="184" dur="2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" y="2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000"/>
                            </p:stCondLst>
                            <p:childTnLst>
                              <p:par>
                                <p:cTn id="19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22222E-6 L -0.45399 0.35555 " pathEditMode="relative" rAng="0" ptsTypes="AA">
                                      <p:cBhvr>
                                        <p:cTn id="194" dur="2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" y="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000"/>
                            </p:stCondLst>
                            <p:childTnLst>
                              <p:par>
                                <p:cTn id="20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0 L 0.01267 0.23333 " pathEditMode="relative" rAng="0" ptsTypes="AA">
                                      <p:cBhvr>
                                        <p:cTn id="204" dur="2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" y="1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Группа 25"/>
          <p:cNvGrpSpPr/>
          <p:nvPr/>
        </p:nvGrpSpPr>
        <p:grpSpPr>
          <a:xfrm>
            <a:off x="3429000" y="5791200"/>
            <a:ext cx="838200" cy="1066800"/>
            <a:chOff x="5943600" y="2667000"/>
            <a:chExt cx="838200" cy="1066800"/>
          </a:xfrm>
        </p:grpSpPr>
        <p:grpSp>
          <p:nvGrpSpPr>
            <p:cNvPr id="27" name="Группа 26"/>
            <p:cNvGrpSpPr/>
            <p:nvPr/>
          </p:nvGrpSpPr>
          <p:grpSpPr>
            <a:xfrm>
              <a:off x="6019800" y="2819400"/>
              <a:ext cx="685800" cy="914400"/>
              <a:chOff x="5638800" y="3276600"/>
              <a:chExt cx="533400" cy="762000"/>
            </a:xfrm>
          </p:grpSpPr>
          <p:sp>
            <p:nvSpPr>
              <p:cNvPr id="29" name="Прямоугольник 28"/>
              <p:cNvSpPr/>
              <p:nvPr/>
            </p:nvSpPr>
            <p:spPr>
              <a:xfrm>
                <a:off x="5638800" y="3276600"/>
                <a:ext cx="533400" cy="381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30" name="Прямая соединительная линия 29"/>
              <p:cNvCxnSpPr/>
              <p:nvPr/>
            </p:nvCxnSpPr>
            <p:spPr>
              <a:xfrm rot="5400000">
                <a:off x="5258594" y="3656806"/>
                <a:ext cx="762000" cy="1588"/>
              </a:xfrm>
              <a:prstGeom prst="line">
                <a:avLst/>
              </a:prstGeom>
              <a:ln w="508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Прямоугольник 27"/>
            <p:cNvSpPr/>
            <p:nvPr/>
          </p:nvSpPr>
          <p:spPr>
            <a:xfrm>
              <a:off x="5943600" y="2667000"/>
              <a:ext cx="838200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10</a:t>
              </a:r>
              <a:endParaRPr lang="ru-RU" sz="4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4267200" y="5410200"/>
            <a:ext cx="762000" cy="304800"/>
            <a:chOff x="7315200" y="2895600"/>
            <a:chExt cx="762000" cy="304800"/>
          </a:xfrm>
        </p:grpSpPr>
        <p:sp>
          <p:nvSpPr>
            <p:cNvPr id="40" name="Плюс 39"/>
            <p:cNvSpPr/>
            <p:nvPr/>
          </p:nvSpPr>
          <p:spPr>
            <a:xfrm>
              <a:off x="7315200" y="2895600"/>
              <a:ext cx="457200" cy="304800"/>
            </a:xfrm>
            <a:prstGeom prst="mathPlus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0000"/>
                </a:soli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7772400" y="2895600"/>
              <a:ext cx="304800" cy="304800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5257800" y="4343400"/>
            <a:ext cx="685800" cy="1066800"/>
            <a:chOff x="6019800" y="2667000"/>
            <a:chExt cx="685800" cy="1066800"/>
          </a:xfrm>
        </p:grpSpPr>
        <p:grpSp>
          <p:nvGrpSpPr>
            <p:cNvPr id="22" name="Группа 21"/>
            <p:cNvGrpSpPr/>
            <p:nvPr/>
          </p:nvGrpSpPr>
          <p:grpSpPr>
            <a:xfrm>
              <a:off x="6019800" y="2819400"/>
              <a:ext cx="685800" cy="914400"/>
              <a:chOff x="5638800" y="3276600"/>
              <a:chExt cx="533400" cy="762000"/>
            </a:xfrm>
          </p:grpSpPr>
          <p:sp>
            <p:nvSpPr>
              <p:cNvPr id="24" name="Прямоугольник 23"/>
              <p:cNvSpPr/>
              <p:nvPr/>
            </p:nvSpPr>
            <p:spPr>
              <a:xfrm>
                <a:off x="5638800" y="3276600"/>
                <a:ext cx="533400" cy="381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5" name="Прямая соединительная линия 24"/>
              <p:cNvCxnSpPr/>
              <p:nvPr/>
            </p:nvCxnSpPr>
            <p:spPr>
              <a:xfrm rot="5400000">
                <a:off x="5258594" y="3656806"/>
                <a:ext cx="762000" cy="1588"/>
              </a:xfrm>
              <a:prstGeom prst="line">
                <a:avLst/>
              </a:prstGeom>
              <a:ln w="508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Прямоугольник 22"/>
            <p:cNvSpPr/>
            <p:nvPr/>
          </p:nvSpPr>
          <p:spPr>
            <a:xfrm>
              <a:off x="6096000" y="2667000"/>
              <a:ext cx="499523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2</a:t>
              </a:r>
              <a:endParaRPr lang="ru-RU" sz="4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5257800" y="3962400"/>
            <a:ext cx="838200" cy="304800"/>
            <a:chOff x="5638800" y="4191000"/>
            <a:chExt cx="838200" cy="304800"/>
          </a:xfrm>
        </p:grpSpPr>
        <p:sp>
          <p:nvSpPr>
            <p:cNvPr id="36" name="Прямоугольник 35"/>
            <p:cNvSpPr/>
            <p:nvPr/>
          </p:nvSpPr>
          <p:spPr>
            <a:xfrm>
              <a:off x="6172200" y="4191000"/>
              <a:ext cx="304800" cy="304800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Минус 36"/>
            <p:cNvSpPr/>
            <p:nvPr/>
          </p:nvSpPr>
          <p:spPr>
            <a:xfrm>
              <a:off x="5638800" y="4191000"/>
              <a:ext cx="381000" cy="228600"/>
            </a:xfrm>
            <a:prstGeom prst="mathMinus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6324600" y="2743200"/>
            <a:ext cx="685800" cy="1066800"/>
            <a:chOff x="6019800" y="2667000"/>
            <a:chExt cx="685800" cy="1066800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6019800" y="2819400"/>
              <a:ext cx="685800" cy="914400"/>
              <a:chOff x="5638800" y="3276600"/>
              <a:chExt cx="533400" cy="762000"/>
            </a:xfrm>
          </p:grpSpPr>
          <p:sp>
            <p:nvSpPr>
              <p:cNvPr id="19" name="Прямоугольник 18"/>
              <p:cNvSpPr/>
              <p:nvPr/>
            </p:nvSpPr>
            <p:spPr>
              <a:xfrm>
                <a:off x="5638800" y="3276600"/>
                <a:ext cx="533400" cy="381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0" name="Прямая соединительная линия 19"/>
              <p:cNvCxnSpPr/>
              <p:nvPr/>
            </p:nvCxnSpPr>
            <p:spPr>
              <a:xfrm rot="5400000">
                <a:off x="5258594" y="3656806"/>
                <a:ext cx="762000" cy="1588"/>
              </a:xfrm>
              <a:prstGeom prst="line">
                <a:avLst/>
              </a:prstGeom>
              <a:ln w="508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Прямоугольник 17"/>
            <p:cNvSpPr/>
            <p:nvPr/>
          </p:nvSpPr>
          <p:spPr>
            <a:xfrm>
              <a:off x="6096000" y="2667000"/>
              <a:ext cx="499523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6</a:t>
              </a:r>
              <a:endParaRPr lang="ru-RU" sz="4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6477000" y="2362200"/>
            <a:ext cx="762000" cy="304800"/>
            <a:chOff x="7315200" y="2895600"/>
            <a:chExt cx="762000" cy="304800"/>
          </a:xfrm>
        </p:grpSpPr>
        <p:sp>
          <p:nvSpPr>
            <p:cNvPr id="31" name="Плюс 30"/>
            <p:cNvSpPr/>
            <p:nvPr/>
          </p:nvSpPr>
          <p:spPr>
            <a:xfrm>
              <a:off x="7315200" y="2895600"/>
              <a:ext cx="457200" cy="304800"/>
            </a:xfrm>
            <a:prstGeom prst="mathPlus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0000"/>
                </a:solidFill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7772400" y="2895600"/>
              <a:ext cx="304800" cy="304800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6934200" y="1066800"/>
            <a:ext cx="685800" cy="1066800"/>
            <a:chOff x="6019800" y="2667000"/>
            <a:chExt cx="685800" cy="1066800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6019800" y="2819400"/>
              <a:ext cx="685800" cy="914400"/>
              <a:chOff x="5638800" y="3276600"/>
              <a:chExt cx="533400" cy="762000"/>
            </a:xfrm>
          </p:grpSpPr>
          <p:sp>
            <p:nvSpPr>
              <p:cNvPr id="9" name="Прямоугольник 8"/>
              <p:cNvSpPr/>
              <p:nvPr/>
            </p:nvSpPr>
            <p:spPr>
              <a:xfrm>
                <a:off x="5638800" y="3276600"/>
                <a:ext cx="533400" cy="381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1" name="Прямая соединительная линия 10"/>
              <p:cNvCxnSpPr/>
              <p:nvPr/>
            </p:nvCxnSpPr>
            <p:spPr>
              <a:xfrm rot="5400000">
                <a:off x="5258594" y="3656806"/>
                <a:ext cx="762000" cy="1588"/>
              </a:xfrm>
              <a:prstGeom prst="line">
                <a:avLst/>
              </a:prstGeom>
              <a:ln w="508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Прямоугольник 13"/>
            <p:cNvSpPr/>
            <p:nvPr/>
          </p:nvSpPr>
          <p:spPr>
            <a:xfrm>
              <a:off x="6096000" y="2667000"/>
              <a:ext cx="499523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1</a:t>
              </a:r>
              <a:endParaRPr lang="ru-RU" sz="4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15400" y="0"/>
            <a:ext cx="1602241" cy="1560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Прямоугольник 42"/>
          <p:cNvSpPr/>
          <p:nvPr/>
        </p:nvSpPr>
        <p:spPr>
          <a:xfrm>
            <a:off x="6858000" y="2209800"/>
            <a:ext cx="3930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715000" y="3810000"/>
            <a:ext cx="3930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648200" y="5257800"/>
            <a:ext cx="39305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8</a:t>
            </a:r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0" y="0"/>
            <a:ext cx="4336764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Помогите </a:t>
            </a:r>
            <a:r>
              <a:rPr lang="ru-RU" sz="3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Совунье</a:t>
            </a:r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</a:p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пройти  дистанцию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от флажка до флажка, 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чтобы получить 10.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-0.17083 0.053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" y="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083 0.053 C -0.1724 0.07083 -0.17205 0.08888 -0.17413 0.10671 C -0.17448 0.10925 -0.17639 0.11087 -0.17726 0.11319 C -0.18281 0.12823 -0.19045 0.14629 -0.20313 0.15185 C -0.20608 0.15462 -0.21007 0.15532 -0.21285 0.15833 C -0.21441 0.15995 -0.21441 0.16342 -0.21597 0.16481 C -0.21892 0.16712 -0.22257 0.16735 -0.2257 0.16898 C -0.24219 0.17685 -0.26042 0.17476 -0.27726 0.18194 C -0.30938 0.21087 -0.36649 0.20277 -0.3967 0.20347 C -0.40816 0.20833 -0.42014 0.21041 -0.43212 0.21203 C -0.43542 0.21342 -0.43854 0.21504 -0.44184 0.21643 C -0.44549 0.21805 -0.44792 0.22337 -0.45156 0.22499 C -0.45313 0.22569 -0.45469 0.22638 -0.45625 0.22708 C -0.45955 0.22985 -0.46267 0.23286 -0.46597 0.23564 C -0.46754 0.23703 -0.46788 0.24027 -0.46927 0.24212 C -0.47066 0.24398 -0.47257 0.24513 -0.47413 0.24652 C -0.47899 0.25671 -0.48195 0.26921 -0.48368 0.28101 C -0.48594 0.29629 -0.48299 0.2905 -0.48854 0.29814 " pathEditMode="relative" ptsTypes="fffffffffffffffffA">
                                      <p:cBhvr>
                                        <p:cTn id="1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8854 0.29814 C -0.48697 0.31365 -0.48732 0.32384 -0.47725 0.3324 C -0.47204 0.34282 -0.46736 0.353 -0.46423 0.36481 C -0.46319 0.3787 -0.46267 0.39212 -0.45954 0.40555 C -0.4592 0.40856 -0.4585 0.42361 -0.45625 0.42916 C -0.45434 0.43379 -0.4519 0.43773 -0.44982 0.44212 C -0.44878 0.44421 -0.44652 0.44861 -0.44652 0.44861 C -0.4434 0.46157 -0.4368 0.46805 -0.42725 0.47222 C -0.42274 0.47824 -0.4184 0.48495 -0.41423 0.49166 C -0.41197 0.49537 -0.41215 0.50115 -0.40954 0.50462 C -0.40833 0.50624 -0.40625 0.50578 -0.40468 0.50671 C -0.40295 0.50787 -0.40156 0.50995 -0.39982 0.51087 C -0.3967 0.51273 -0.3901 0.51527 -0.3901 0.51527 C -0.37881 0.52523 -0.38246 0.51944 -0.37725 0.53032 C -0.37569 0.54236 -0.3743 0.55254 -0.36909 0.56249 C -0.36805 0.5787 -0.36875 0.5824 -0.36597 0.5949 C -0.36458 0.60138 -0.36111 0.61412 -0.36111 0.61412 C -0.36163 0.63703 -0.36059 0.66018 -0.36267 0.6831 C -0.36302 0.68749 -0.37309 0.68796 -0.37725 0.69166 C -0.38038 0.69444 -0.38368 0.69745 -0.3868 0.70023 C -0.38836 0.70162 -0.39166 0.70462 -0.39166 0.70462 C -0.39357 0.71157 -0.3934 0.70856 -0.3934 0.71319 " pathEditMode="relative" ptsTypes="fffffffffffffffffffffA">
                                      <p:cBhvr>
                                        <p:cTn id="1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34 0.71319 C -0.40677 0.71736 -0.3842 0.71088 -0.41024 0.7162 C -0.41337 0.71667 -0.41944 0.71921 -0.41944 0.71921 C -0.42083 0.72014 -0.42239 0.7213 -0.42396 0.72222 C -0.42691 0.72338 -0.43316 0.725 -0.43316 0.72523 C -0.46528 0.74583 -0.43854 0.73079 -0.52604 0.7294 C -0.52812 0.72894 -0.53021 0.7287 -0.53229 0.72801 C -0.53524 0.72708 -0.54114 0.725 -0.54114 0.72523 C -0.54722 0.71644 -0.54097 0.72361 -0.54896 0.71921 C -0.55885 0.71366 -0.56823 0.70625 -0.57778 0.7 C -0.59097 0.69144 -0.57101 0.69907 -0.59149 0.69282 C -0.59305 0.69236 -0.59618 0.69144 -0.59618 0.69144 C -0.63715 0.69213 -0.67621 0.68819 -0.71493 0.7 C -0.7184 0.70232 -0.72222 0.7037 -0.72552 0.70579 C -0.73177 0.71019 -0.73299 0.71273 -0.7408 0.71482 C -0.74566 0.71782 -0.74948 0.72176 -0.75451 0.725 C -0.75555 0.72639 -0.75625 0.72801 -0.75746 0.7294 C -0.75885 0.73056 -0.76094 0.73102 -0.76215 0.73241 C -0.76319 0.73357 -0.76285 0.73542 -0.76371 0.73681 C -0.76667 0.74097 -0.77153 0.7456 -0.77587 0.74838 C -0.78003 0.7544 -0.79167 0.76829 -0.7941 0.77477 C -0.79583 0.77986 -0.79722 0.78357 -0.80035 0.78796 C -0.80347 0.79722 -0.80121 0.79444 -0.80469 0.79838 " pathEditMode="relative" rAng="0" ptsTypes="ffffffffffffffffffffffA">
                                      <p:cBhvr>
                                        <p:cTn id="2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" y="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1000" r="-24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 descr="F:\новый диск\картинки\картинки овые\фоны\b5dd10b3795c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304800" y="0"/>
            <a:ext cx="5562600" cy="5527894"/>
          </a:xfrm>
          <a:prstGeom prst="rect">
            <a:avLst/>
          </a:prstGeom>
          <a:noFill/>
        </p:spPr>
      </p:pic>
      <p:pic>
        <p:nvPicPr>
          <p:cNvPr id="3075" name="Picture 3" descr="F:\новый диск\картинки\картинки овые\сказки\лунтик и смешарики\картинки смешарики\p_f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44000" y="4756558"/>
            <a:ext cx="1735282" cy="2101442"/>
          </a:xfrm>
          <a:prstGeom prst="rect">
            <a:avLst/>
          </a:prstGeom>
          <a:noFill/>
        </p:spPr>
      </p:pic>
      <p:pic>
        <p:nvPicPr>
          <p:cNvPr id="3076" name="Picture 4" descr="F:\новый диск\картинки\картинки овые\сказки\лунтик и смешарики\картинки смешарики\yfUSo3XfUX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1981200" y="4724400"/>
            <a:ext cx="1762655" cy="1862138"/>
          </a:xfrm>
          <a:prstGeom prst="rect">
            <a:avLst/>
          </a:prstGeom>
          <a:noFill/>
        </p:spPr>
      </p:pic>
      <p:pic>
        <p:nvPicPr>
          <p:cNvPr id="3078" name="Picture 6" descr="F:\новый диск\картинки\картинки овые\новый год\елки\98e9e06a3572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429000" y="1752600"/>
            <a:ext cx="2971800" cy="3774286"/>
          </a:xfrm>
          <a:prstGeom prst="rect">
            <a:avLst/>
          </a:prstGeom>
          <a:noFill/>
        </p:spPr>
      </p:pic>
      <p:pic>
        <p:nvPicPr>
          <p:cNvPr id="3080" name="Picture 8" descr="F:\новый диск\картинки\картинки овые\новый год\елки\a0d127fd6637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886200" y="4419600"/>
            <a:ext cx="533400" cy="655917"/>
          </a:xfrm>
          <a:prstGeom prst="rect">
            <a:avLst/>
          </a:prstGeom>
          <a:noFill/>
        </p:spPr>
      </p:pic>
      <p:pic>
        <p:nvPicPr>
          <p:cNvPr id="9" name="Picture 8" descr="F:\новый диск\картинки\картинки овые\новый год\елки\a0d127fd6637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343400" y="3886200"/>
            <a:ext cx="533400" cy="655917"/>
          </a:xfrm>
          <a:prstGeom prst="rect">
            <a:avLst/>
          </a:prstGeom>
          <a:noFill/>
        </p:spPr>
      </p:pic>
      <p:pic>
        <p:nvPicPr>
          <p:cNvPr id="10" name="Picture 8" descr="F:\новый диск\картинки\картинки овые\новый год\елки\a0d127fd6637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572000" y="3124200"/>
            <a:ext cx="533400" cy="655917"/>
          </a:xfrm>
          <a:prstGeom prst="rect">
            <a:avLst/>
          </a:prstGeom>
          <a:noFill/>
        </p:spPr>
      </p:pic>
      <p:pic>
        <p:nvPicPr>
          <p:cNvPr id="11" name="Picture 8" descr="F:\новый диск\картинки\картинки овые\новый год\елки\a0d127fd6637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581400" y="3429000"/>
            <a:ext cx="533400" cy="655917"/>
          </a:xfrm>
          <a:prstGeom prst="rect">
            <a:avLst/>
          </a:prstGeom>
          <a:noFill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5801" y="1981201"/>
            <a:ext cx="533400" cy="613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8" descr="F:\новый диск\картинки\картинки овые\новый год\елки\a0d127fd6637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038600" y="2514600"/>
            <a:ext cx="533400" cy="655917"/>
          </a:xfrm>
          <a:prstGeom prst="rect">
            <a:avLst/>
          </a:prstGeom>
          <a:noFill/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05400" y="2743200"/>
            <a:ext cx="533400" cy="613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0" y="3810000"/>
            <a:ext cx="533400" cy="613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1" name="Группа 20"/>
          <p:cNvGrpSpPr/>
          <p:nvPr/>
        </p:nvGrpSpPr>
        <p:grpSpPr>
          <a:xfrm>
            <a:off x="5638800" y="1676400"/>
            <a:ext cx="2667000" cy="2057400"/>
            <a:chOff x="5638800" y="1676400"/>
            <a:chExt cx="2667000" cy="2057400"/>
          </a:xfrm>
        </p:grpSpPr>
        <p:sp>
          <p:nvSpPr>
            <p:cNvPr id="19" name="Овальная выноска 18"/>
            <p:cNvSpPr/>
            <p:nvPr/>
          </p:nvSpPr>
          <p:spPr>
            <a:xfrm>
              <a:off x="5638800" y="1676400"/>
              <a:ext cx="2667000" cy="2057400"/>
            </a:xfrm>
            <a:prstGeom prst="wedgeEllipseCallout">
              <a:avLst>
                <a:gd name="adj1" fmla="val -11326"/>
                <a:gd name="adj2" fmla="val 74687"/>
              </a:avLst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791200" y="2209800"/>
              <a:ext cx="24384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/>
                <a:t>Ребята, помогите </a:t>
              </a:r>
              <a:r>
                <a:rPr lang="ru-RU" sz="2400" dirty="0" err="1" smtClean="0"/>
                <a:t>Барашу</a:t>
              </a:r>
              <a:r>
                <a:rPr lang="ru-RU" sz="2400" dirty="0" smtClean="0"/>
                <a:t> решить</a:t>
              </a:r>
            </a:p>
            <a:p>
              <a:pPr algn="ctr"/>
              <a:r>
                <a:rPr lang="ru-RU" sz="2400" dirty="0" smtClean="0"/>
                <a:t>   задачу.</a:t>
              </a:r>
              <a:endParaRPr lang="ru-RU" sz="2400" dirty="0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457200" y="304800"/>
            <a:ext cx="39014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err="1" smtClean="0"/>
              <a:t>Бараш</a:t>
            </a:r>
            <a:r>
              <a:rPr lang="ru-RU" sz="2800" dirty="0" smtClean="0"/>
              <a:t> повесил на ёлку  </a:t>
            </a:r>
          </a:p>
          <a:p>
            <a:pPr algn="ctr"/>
            <a:r>
              <a:rPr lang="ru-RU" sz="2800" dirty="0" smtClean="0"/>
              <a:t>5   синих шаров,</a:t>
            </a:r>
            <a:endParaRPr lang="ru-RU" sz="2800" dirty="0"/>
          </a:p>
        </p:txBody>
      </p:sp>
      <p:sp>
        <p:nvSpPr>
          <p:cNvPr id="33" name="TextBox 32"/>
          <p:cNvSpPr txBox="1"/>
          <p:nvPr/>
        </p:nvSpPr>
        <p:spPr>
          <a:xfrm>
            <a:off x="304800" y="1219200"/>
            <a:ext cx="434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а </a:t>
            </a:r>
            <a:r>
              <a:rPr lang="ru-RU" sz="2800" dirty="0" err="1" smtClean="0"/>
              <a:t>Нюша</a:t>
            </a:r>
            <a:r>
              <a:rPr lang="ru-RU" sz="2800" dirty="0" smtClean="0"/>
              <a:t> – 3 красных  шара.</a:t>
            </a:r>
            <a:endParaRPr lang="ru-RU" sz="2800" dirty="0"/>
          </a:p>
        </p:txBody>
      </p:sp>
      <p:sp>
        <p:nvSpPr>
          <p:cNvPr id="34" name="TextBox 33"/>
          <p:cNvSpPr txBox="1"/>
          <p:nvPr/>
        </p:nvSpPr>
        <p:spPr>
          <a:xfrm>
            <a:off x="304800" y="1676400"/>
            <a:ext cx="39014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Сколько всего шаров на ёлку повесили </a:t>
            </a:r>
            <a:r>
              <a:rPr lang="ru-RU" sz="2800" dirty="0" err="1" smtClean="0"/>
              <a:t>Бараш</a:t>
            </a:r>
            <a:r>
              <a:rPr lang="ru-RU" sz="2800" dirty="0" smtClean="0"/>
              <a:t> и </a:t>
            </a:r>
            <a:r>
              <a:rPr lang="ru-RU" sz="2800" dirty="0" err="1" smtClean="0"/>
              <a:t>Нюша</a:t>
            </a:r>
            <a:r>
              <a:rPr lang="ru-RU" sz="2800" dirty="0" smtClean="0"/>
              <a:t>?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7.40741E-7 L -0.38646 -0.1023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3" y="-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96296E-6 L 0.35364 -0.0023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0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3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1000" r="-24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 descr="F:\новый диск\картинки\картинки овые\фоны\b5dd10b3795c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304800" y="0"/>
            <a:ext cx="5562600" cy="5527894"/>
          </a:xfrm>
          <a:prstGeom prst="rect">
            <a:avLst/>
          </a:prstGeom>
          <a:noFill/>
        </p:spPr>
      </p:pic>
      <p:pic>
        <p:nvPicPr>
          <p:cNvPr id="3075" name="Picture 3" descr="F:\новый диск\картинки\картинки овые\сказки\лунтик и смешарики\картинки смешарики\p_f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1200" y="4191000"/>
            <a:ext cx="1735282" cy="2101442"/>
          </a:xfrm>
          <a:prstGeom prst="rect">
            <a:avLst/>
          </a:prstGeom>
          <a:noFill/>
        </p:spPr>
      </p:pic>
      <p:pic>
        <p:nvPicPr>
          <p:cNvPr id="3076" name="Picture 4" descr="F:\новый диск\картинки\картинки овые\сказки\лунтик и смешарики\картинки смешарики\yfUSo3XfUX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828800" y="4267200"/>
            <a:ext cx="1762655" cy="1862138"/>
          </a:xfrm>
          <a:prstGeom prst="rect">
            <a:avLst/>
          </a:prstGeom>
          <a:noFill/>
        </p:spPr>
      </p:pic>
      <p:pic>
        <p:nvPicPr>
          <p:cNvPr id="3078" name="Picture 6" descr="F:\новый диск\картинки\картинки овые\новый год\елки\98e9e06a3572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429000" y="1752600"/>
            <a:ext cx="2971800" cy="3774286"/>
          </a:xfrm>
          <a:prstGeom prst="rect">
            <a:avLst/>
          </a:prstGeom>
          <a:noFill/>
        </p:spPr>
      </p:pic>
      <p:pic>
        <p:nvPicPr>
          <p:cNvPr id="3080" name="Picture 8" descr="F:\новый диск\картинки\картинки овые\новый год\елки\a0d127fd6637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886200" y="4419600"/>
            <a:ext cx="533400" cy="655917"/>
          </a:xfrm>
          <a:prstGeom prst="rect">
            <a:avLst/>
          </a:prstGeom>
          <a:noFill/>
        </p:spPr>
      </p:pic>
      <p:pic>
        <p:nvPicPr>
          <p:cNvPr id="9" name="Picture 8" descr="F:\новый диск\картинки\картинки овые\новый год\елки\a0d127fd6637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343400" y="3886200"/>
            <a:ext cx="533400" cy="655917"/>
          </a:xfrm>
          <a:prstGeom prst="rect">
            <a:avLst/>
          </a:prstGeom>
          <a:noFill/>
        </p:spPr>
      </p:pic>
      <p:pic>
        <p:nvPicPr>
          <p:cNvPr id="10" name="Picture 8" descr="F:\новый диск\картинки\картинки овые\новый год\елки\a0d127fd6637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572000" y="3124200"/>
            <a:ext cx="533400" cy="655917"/>
          </a:xfrm>
          <a:prstGeom prst="rect">
            <a:avLst/>
          </a:prstGeom>
          <a:noFill/>
        </p:spPr>
      </p:pic>
      <p:pic>
        <p:nvPicPr>
          <p:cNvPr id="11" name="Picture 8" descr="F:\новый диск\картинки\картинки овые\новый год\елки\a0d127fd6637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581400" y="3429000"/>
            <a:ext cx="533400" cy="655917"/>
          </a:xfrm>
          <a:prstGeom prst="rect">
            <a:avLst/>
          </a:prstGeom>
          <a:noFill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5801" y="1981201"/>
            <a:ext cx="533400" cy="613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8" descr="F:\новый диск\картинки\картинки овые\новый год\елки\a0d127fd6637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038600" y="2514600"/>
            <a:ext cx="533400" cy="655917"/>
          </a:xfrm>
          <a:prstGeom prst="rect">
            <a:avLst/>
          </a:prstGeom>
          <a:noFill/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05400" y="2743200"/>
            <a:ext cx="533400" cy="613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0" y="3810000"/>
            <a:ext cx="533400" cy="613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Группа 20"/>
          <p:cNvGrpSpPr/>
          <p:nvPr/>
        </p:nvGrpSpPr>
        <p:grpSpPr>
          <a:xfrm>
            <a:off x="5638800" y="1676400"/>
            <a:ext cx="2667000" cy="2057400"/>
            <a:chOff x="5638800" y="1676400"/>
            <a:chExt cx="2667000" cy="2057400"/>
          </a:xfrm>
        </p:grpSpPr>
        <p:sp>
          <p:nvSpPr>
            <p:cNvPr id="19" name="Овальная выноска 18"/>
            <p:cNvSpPr/>
            <p:nvPr/>
          </p:nvSpPr>
          <p:spPr>
            <a:xfrm>
              <a:off x="5638800" y="1676400"/>
              <a:ext cx="2667000" cy="2057400"/>
            </a:xfrm>
            <a:prstGeom prst="wedgeEllipseCallout">
              <a:avLst>
                <a:gd name="adj1" fmla="val -11326"/>
                <a:gd name="adj2" fmla="val 74687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867400" y="2057400"/>
              <a:ext cx="213360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/>
                <a:t>О чём  говорится  в задаче?</a:t>
              </a:r>
              <a:endParaRPr lang="ru-RU" sz="2800" dirty="0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457200" y="304800"/>
            <a:ext cx="39014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err="1" smtClean="0"/>
              <a:t>Бараш</a:t>
            </a:r>
            <a:r>
              <a:rPr lang="ru-RU" sz="2800" dirty="0" smtClean="0"/>
              <a:t> повесил на ёлку  </a:t>
            </a:r>
          </a:p>
          <a:p>
            <a:pPr algn="ctr"/>
            <a:r>
              <a:rPr lang="ru-RU" sz="2800" dirty="0" smtClean="0"/>
              <a:t>5   синих шаров,</a:t>
            </a:r>
            <a:endParaRPr lang="ru-RU" sz="2800" dirty="0"/>
          </a:p>
        </p:txBody>
      </p:sp>
      <p:sp>
        <p:nvSpPr>
          <p:cNvPr id="33" name="TextBox 32"/>
          <p:cNvSpPr txBox="1"/>
          <p:nvPr/>
        </p:nvSpPr>
        <p:spPr>
          <a:xfrm>
            <a:off x="304800" y="1143000"/>
            <a:ext cx="434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а </a:t>
            </a:r>
            <a:r>
              <a:rPr lang="ru-RU" sz="2800" dirty="0" err="1" smtClean="0"/>
              <a:t>Нюша</a:t>
            </a:r>
            <a:r>
              <a:rPr lang="ru-RU" sz="2800" dirty="0" smtClean="0"/>
              <a:t> – 3 красных  шара.</a:t>
            </a:r>
            <a:endParaRPr lang="ru-RU" sz="2800" dirty="0"/>
          </a:p>
        </p:txBody>
      </p:sp>
      <p:sp>
        <p:nvSpPr>
          <p:cNvPr id="34" name="TextBox 33"/>
          <p:cNvSpPr txBox="1"/>
          <p:nvPr/>
        </p:nvSpPr>
        <p:spPr>
          <a:xfrm>
            <a:off x="304800" y="1676400"/>
            <a:ext cx="39014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Сколько всего шаров на ёлку повесили </a:t>
            </a:r>
            <a:r>
              <a:rPr lang="ru-RU" sz="2800" dirty="0" err="1" smtClean="0"/>
              <a:t>Бараш</a:t>
            </a:r>
            <a:r>
              <a:rPr lang="ru-RU" sz="2800" dirty="0" smtClean="0"/>
              <a:t> и </a:t>
            </a:r>
            <a:r>
              <a:rPr lang="ru-RU" sz="2800" dirty="0" err="1" smtClean="0"/>
              <a:t>Нюша</a:t>
            </a:r>
            <a:r>
              <a:rPr lang="ru-RU" sz="2800" dirty="0" smtClean="0"/>
              <a:t>?</a:t>
            </a:r>
            <a:endParaRPr lang="ru-RU" sz="2800" dirty="0"/>
          </a:p>
        </p:txBody>
      </p:sp>
      <p:grpSp>
        <p:nvGrpSpPr>
          <p:cNvPr id="28" name="Группа 20"/>
          <p:cNvGrpSpPr/>
          <p:nvPr/>
        </p:nvGrpSpPr>
        <p:grpSpPr>
          <a:xfrm>
            <a:off x="5638800" y="1676400"/>
            <a:ext cx="2667000" cy="2057400"/>
            <a:chOff x="5638800" y="1676400"/>
            <a:chExt cx="2667000" cy="2057400"/>
          </a:xfrm>
        </p:grpSpPr>
        <p:sp>
          <p:nvSpPr>
            <p:cNvPr id="29" name="Овальная выноска 28"/>
            <p:cNvSpPr/>
            <p:nvPr/>
          </p:nvSpPr>
          <p:spPr>
            <a:xfrm>
              <a:off x="5638800" y="1676400"/>
              <a:ext cx="2667000" cy="2057400"/>
            </a:xfrm>
            <a:prstGeom prst="wedgeEllipseCallout">
              <a:avLst>
                <a:gd name="adj1" fmla="val -11326"/>
                <a:gd name="adj2" fmla="val 74687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867400" y="2057400"/>
              <a:ext cx="213360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/>
                <a:t>О каких  шарах идёт речь?</a:t>
              </a:r>
              <a:endParaRPr lang="ru-RU" sz="2800" dirty="0"/>
            </a:p>
          </p:txBody>
        </p:sp>
      </p:grpSp>
      <p:grpSp>
        <p:nvGrpSpPr>
          <p:cNvPr id="37" name="Группа 20"/>
          <p:cNvGrpSpPr/>
          <p:nvPr/>
        </p:nvGrpSpPr>
        <p:grpSpPr>
          <a:xfrm>
            <a:off x="5638800" y="1676400"/>
            <a:ext cx="2667000" cy="2057400"/>
            <a:chOff x="5638800" y="1676400"/>
            <a:chExt cx="2667000" cy="2057400"/>
          </a:xfrm>
        </p:grpSpPr>
        <p:sp>
          <p:nvSpPr>
            <p:cNvPr id="38" name="Овальная выноска 37"/>
            <p:cNvSpPr/>
            <p:nvPr/>
          </p:nvSpPr>
          <p:spPr>
            <a:xfrm>
              <a:off x="5638800" y="1676400"/>
              <a:ext cx="2667000" cy="2057400"/>
            </a:xfrm>
            <a:prstGeom prst="wedgeEllipseCallout">
              <a:avLst>
                <a:gd name="adj1" fmla="val -11326"/>
                <a:gd name="adj2" fmla="val 74687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867400" y="2057400"/>
              <a:ext cx="213360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/>
                <a:t>Что сказано о синих шарах?</a:t>
              </a:r>
              <a:endParaRPr lang="ru-RU" sz="2800" dirty="0"/>
            </a:p>
          </p:txBody>
        </p:sp>
      </p:grpSp>
      <p:grpSp>
        <p:nvGrpSpPr>
          <p:cNvPr id="43" name="Группа 20"/>
          <p:cNvGrpSpPr/>
          <p:nvPr/>
        </p:nvGrpSpPr>
        <p:grpSpPr>
          <a:xfrm>
            <a:off x="5638800" y="1676400"/>
            <a:ext cx="2667000" cy="2057400"/>
            <a:chOff x="5638800" y="1676400"/>
            <a:chExt cx="2667000" cy="2057400"/>
          </a:xfrm>
        </p:grpSpPr>
        <p:sp>
          <p:nvSpPr>
            <p:cNvPr id="44" name="Овальная выноска 43"/>
            <p:cNvSpPr/>
            <p:nvPr/>
          </p:nvSpPr>
          <p:spPr>
            <a:xfrm>
              <a:off x="5638800" y="1676400"/>
              <a:ext cx="2667000" cy="2057400"/>
            </a:xfrm>
            <a:prstGeom prst="wedgeEllipseCallout">
              <a:avLst>
                <a:gd name="adj1" fmla="val -11326"/>
                <a:gd name="adj2" fmla="val 74687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867400" y="2057400"/>
              <a:ext cx="213360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/>
                <a:t>Что сказано о красных шарах?</a:t>
              </a:r>
              <a:endParaRPr lang="ru-RU" sz="2800" dirty="0"/>
            </a:p>
          </p:txBody>
        </p:sp>
      </p:grpSp>
      <p:grpSp>
        <p:nvGrpSpPr>
          <p:cNvPr id="49" name="Группа 20"/>
          <p:cNvGrpSpPr/>
          <p:nvPr/>
        </p:nvGrpSpPr>
        <p:grpSpPr>
          <a:xfrm>
            <a:off x="5638800" y="1676400"/>
            <a:ext cx="2667000" cy="2057400"/>
            <a:chOff x="5638800" y="1676400"/>
            <a:chExt cx="2667000" cy="2057400"/>
          </a:xfrm>
        </p:grpSpPr>
        <p:sp>
          <p:nvSpPr>
            <p:cNvPr id="50" name="Овальная выноска 49"/>
            <p:cNvSpPr/>
            <p:nvPr/>
          </p:nvSpPr>
          <p:spPr>
            <a:xfrm>
              <a:off x="5638800" y="1676400"/>
              <a:ext cx="2667000" cy="2057400"/>
            </a:xfrm>
            <a:prstGeom prst="wedgeEllipseCallout">
              <a:avLst>
                <a:gd name="adj1" fmla="val -11326"/>
                <a:gd name="adj2" fmla="val 74687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867400" y="2057400"/>
              <a:ext cx="213360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/>
                <a:t>Какой вопрос  в  задаче?</a:t>
              </a:r>
              <a:endParaRPr lang="ru-RU" sz="2800" dirty="0"/>
            </a:p>
          </p:txBody>
        </p:sp>
      </p:grpSp>
      <p:grpSp>
        <p:nvGrpSpPr>
          <p:cNvPr id="55" name="Группа 20"/>
          <p:cNvGrpSpPr/>
          <p:nvPr/>
        </p:nvGrpSpPr>
        <p:grpSpPr>
          <a:xfrm>
            <a:off x="5638800" y="1676400"/>
            <a:ext cx="2667000" cy="2057400"/>
            <a:chOff x="6629400" y="0"/>
            <a:chExt cx="2667000" cy="2057400"/>
          </a:xfrm>
        </p:grpSpPr>
        <p:sp>
          <p:nvSpPr>
            <p:cNvPr id="56" name="Овальная выноска 55"/>
            <p:cNvSpPr/>
            <p:nvPr/>
          </p:nvSpPr>
          <p:spPr>
            <a:xfrm>
              <a:off x="6629400" y="0"/>
              <a:ext cx="2667000" cy="2057400"/>
            </a:xfrm>
            <a:prstGeom prst="wedgeEllipseCallout">
              <a:avLst>
                <a:gd name="adj1" fmla="val -11326"/>
                <a:gd name="adj2" fmla="val 74687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858000" y="152400"/>
              <a:ext cx="2133600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/>
                <a:t>Запишите краткую запись  к задаче.</a:t>
              </a:r>
              <a:endParaRPr lang="ru-RU" sz="2800" dirty="0"/>
            </a:p>
          </p:txBody>
        </p:sp>
      </p:grpSp>
      <p:grpSp>
        <p:nvGrpSpPr>
          <p:cNvPr id="58" name="Группа 20"/>
          <p:cNvGrpSpPr/>
          <p:nvPr/>
        </p:nvGrpSpPr>
        <p:grpSpPr>
          <a:xfrm>
            <a:off x="5638800" y="1676400"/>
            <a:ext cx="2667000" cy="2057400"/>
            <a:chOff x="5638800" y="2209800"/>
            <a:chExt cx="2667000" cy="2057400"/>
          </a:xfrm>
        </p:grpSpPr>
        <p:sp>
          <p:nvSpPr>
            <p:cNvPr id="59" name="Овальная выноска 58"/>
            <p:cNvSpPr/>
            <p:nvPr/>
          </p:nvSpPr>
          <p:spPr>
            <a:xfrm>
              <a:off x="5638800" y="2209800"/>
              <a:ext cx="2667000" cy="2057400"/>
            </a:xfrm>
            <a:prstGeom prst="wedgeEllipseCallout">
              <a:avLst>
                <a:gd name="adj1" fmla="val -11326"/>
                <a:gd name="adj2" fmla="val 74687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715000" y="2286000"/>
              <a:ext cx="2438400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/>
                <a:t>Какое решение  нужно записать?</a:t>
              </a:r>
              <a:endParaRPr lang="ru-RU" sz="2800" dirty="0"/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609600" y="381000"/>
            <a:ext cx="3657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С. – </a:t>
            </a:r>
            <a:r>
              <a:rPr lang="ru-RU" sz="4000" b="1" dirty="0" smtClean="0">
                <a:solidFill>
                  <a:srgbClr val="FF0000"/>
                </a:solidFill>
              </a:rPr>
              <a:t>5 </a:t>
            </a:r>
            <a:r>
              <a:rPr lang="ru-RU" sz="4000" b="1" dirty="0" err="1" smtClean="0"/>
              <a:t>ш</a:t>
            </a:r>
            <a:r>
              <a:rPr lang="ru-RU" sz="4000" b="1" dirty="0" smtClean="0"/>
              <a:t>.</a:t>
            </a:r>
          </a:p>
          <a:p>
            <a:endParaRPr lang="ru-RU" sz="4000" b="1" dirty="0" smtClean="0"/>
          </a:p>
          <a:p>
            <a:r>
              <a:rPr lang="ru-RU" sz="4000" b="1" dirty="0" err="1" smtClean="0"/>
              <a:t>Кр</a:t>
            </a:r>
            <a:r>
              <a:rPr lang="ru-RU" sz="4000" b="1" dirty="0" smtClean="0"/>
              <a:t>. – </a:t>
            </a:r>
            <a:r>
              <a:rPr lang="ru-RU" sz="4000" b="1" dirty="0" smtClean="0">
                <a:solidFill>
                  <a:srgbClr val="FF0000"/>
                </a:solidFill>
              </a:rPr>
              <a:t>3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ш</a:t>
            </a:r>
            <a:r>
              <a:rPr lang="ru-RU" sz="4000" dirty="0" smtClean="0"/>
              <a:t>.</a:t>
            </a:r>
            <a:endParaRPr lang="ru-RU" dirty="0"/>
          </a:p>
        </p:txBody>
      </p:sp>
      <p:sp>
        <p:nvSpPr>
          <p:cNvPr id="62" name="TextBox 61"/>
          <p:cNvSpPr txBox="1"/>
          <p:nvPr/>
        </p:nvSpPr>
        <p:spPr>
          <a:xfrm>
            <a:off x="2743200" y="152400"/>
            <a:ext cx="609600" cy="2215991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3800" dirty="0" smtClean="0"/>
              <a:t>}</a:t>
            </a:r>
            <a:endParaRPr lang="ru-RU" sz="13800" dirty="0"/>
          </a:p>
        </p:txBody>
      </p:sp>
      <p:sp>
        <p:nvSpPr>
          <p:cNvPr id="63" name="TextBox 62"/>
          <p:cNvSpPr txBox="1"/>
          <p:nvPr/>
        </p:nvSpPr>
        <p:spPr>
          <a:xfrm>
            <a:off x="3505200" y="685800"/>
            <a:ext cx="1447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?</a:t>
            </a:r>
            <a:r>
              <a:rPr lang="ru-RU" sz="4000" b="1" dirty="0" smtClean="0"/>
              <a:t> Ш</a:t>
            </a:r>
            <a:r>
              <a:rPr lang="ru-RU" sz="6600" b="1" dirty="0" smtClean="0"/>
              <a:t>.</a:t>
            </a:r>
            <a:endParaRPr lang="ru-RU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61" grpId="0"/>
      <p:bldP spid="62" grpId="0" animBg="1"/>
      <p:bldP spid="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1000" r="-24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 descr="F:\новый диск\картинки\картинки овые\фоны\b5dd10b3795c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304800" y="0"/>
            <a:ext cx="5562600" cy="5527894"/>
          </a:xfrm>
          <a:prstGeom prst="rect">
            <a:avLst/>
          </a:prstGeom>
          <a:noFill/>
        </p:spPr>
      </p:pic>
      <p:pic>
        <p:nvPicPr>
          <p:cNvPr id="3075" name="Picture 3" descr="F:\новый диск\картинки\картинки овые\сказки\лунтик и смешарики\картинки смешарики\p_f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1200" y="4191000"/>
            <a:ext cx="1735282" cy="2101442"/>
          </a:xfrm>
          <a:prstGeom prst="rect">
            <a:avLst/>
          </a:prstGeom>
          <a:noFill/>
        </p:spPr>
      </p:pic>
      <p:pic>
        <p:nvPicPr>
          <p:cNvPr id="3076" name="Picture 4" descr="F:\новый диск\картинки\картинки овые\сказки\лунтик и смешарики\картинки смешарики\yfUSo3XfUX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828800" y="4267200"/>
            <a:ext cx="1762655" cy="1862138"/>
          </a:xfrm>
          <a:prstGeom prst="rect">
            <a:avLst/>
          </a:prstGeom>
          <a:noFill/>
        </p:spPr>
      </p:pic>
      <p:pic>
        <p:nvPicPr>
          <p:cNvPr id="3078" name="Picture 6" descr="F:\новый диск\картинки\картинки овые\новый год\елки\98e9e06a3572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429000" y="1752600"/>
            <a:ext cx="2971800" cy="3774286"/>
          </a:xfrm>
          <a:prstGeom prst="rect">
            <a:avLst/>
          </a:prstGeom>
          <a:noFill/>
        </p:spPr>
      </p:pic>
      <p:pic>
        <p:nvPicPr>
          <p:cNvPr id="3080" name="Picture 8" descr="F:\новый диск\картинки\картинки овые\новый год\елки\a0d127fd6637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886200" y="4419600"/>
            <a:ext cx="533400" cy="655917"/>
          </a:xfrm>
          <a:prstGeom prst="rect">
            <a:avLst/>
          </a:prstGeom>
          <a:noFill/>
        </p:spPr>
      </p:pic>
      <p:pic>
        <p:nvPicPr>
          <p:cNvPr id="9" name="Picture 8" descr="F:\новый диск\картинки\картинки овые\новый год\елки\a0d127fd6637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343400" y="3886200"/>
            <a:ext cx="533400" cy="655917"/>
          </a:xfrm>
          <a:prstGeom prst="rect">
            <a:avLst/>
          </a:prstGeom>
          <a:noFill/>
        </p:spPr>
      </p:pic>
      <p:pic>
        <p:nvPicPr>
          <p:cNvPr id="10" name="Picture 8" descr="F:\новый диск\картинки\картинки овые\новый год\елки\a0d127fd6637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572000" y="3124200"/>
            <a:ext cx="533400" cy="655917"/>
          </a:xfrm>
          <a:prstGeom prst="rect">
            <a:avLst/>
          </a:prstGeom>
          <a:noFill/>
        </p:spPr>
      </p:pic>
      <p:pic>
        <p:nvPicPr>
          <p:cNvPr id="11" name="Picture 8" descr="F:\новый диск\картинки\картинки овые\новый год\елки\a0d127fd6637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581400" y="3429000"/>
            <a:ext cx="533400" cy="655917"/>
          </a:xfrm>
          <a:prstGeom prst="rect">
            <a:avLst/>
          </a:prstGeom>
          <a:noFill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5801" y="1981201"/>
            <a:ext cx="533400" cy="613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8" descr="F:\новый диск\картинки\картинки овые\новый год\елки\a0d127fd6637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038600" y="2514600"/>
            <a:ext cx="533400" cy="655917"/>
          </a:xfrm>
          <a:prstGeom prst="rect">
            <a:avLst/>
          </a:prstGeom>
          <a:noFill/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05400" y="2743200"/>
            <a:ext cx="533400" cy="613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0" y="3810000"/>
            <a:ext cx="533400" cy="613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8" name="TextBox 57"/>
          <p:cNvSpPr txBox="1"/>
          <p:nvPr/>
        </p:nvSpPr>
        <p:spPr>
          <a:xfrm>
            <a:off x="304800" y="685800"/>
            <a:ext cx="449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5 + 3 = 8 (</a:t>
            </a:r>
            <a:r>
              <a:rPr lang="ru-RU" sz="4000" b="1" dirty="0" err="1" smtClean="0"/>
              <a:t>ш</a:t>
            </a:r>
            <a:r>
              <a:rPr lang="ru-RU" sz="4000" b="1" dirty="0" smtClean="0"/>
              <a:t>.) – </a:t>
            </a:r>
            <a:r>
              <a:rPr lang="ru-RU" sz="3200" b="1" dirty="0" smtClean="0"/>
              <a:t>всего</a:t>
            </a:r>
            <a:r>
              <a:rPr lang="ru-RU" sz="4000" b="1" dirty="0" smtClean="0"/>
              <a:t>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04800" y="1447800"/>
            <a:ext cx="36586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Ответ: 8 шаров.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овый диск\картинки\картинки овые\сказки\лунтик и смешарики\картинки смешарики\fcd67318b64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0" y="4851382"/>
            <a:ext cx="1509711" cy="2006618"/>
          </a:xfrm>
          <a:prstGeom prst="rect">
            <a:avLst/>
          </a:prstGeom>
          <a:noFill/>
        </p:spPr>
      </p:pic>
      <p:sp>
        <p:nvSpPr>
          <p:cNvPr id="3" name="Пятно 1 2"/>
          <p:cNvSpPr/>
          <p:nvPr/>
        </p:nvSpPr>
        <p:spPr>
          <a:xfrm>
            <a:off x="533400" y="533400"/>
            <a:ext cx="1219200" cy="1066800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ятно 1 3"/>
          <p:cNvSpPr/>
          <p:nvPr/>
        </p:nvSpPr>
        <p:spPr>
          <a:xfrm>
            <a:off x="7467600" y="533400"/>
            <a:ext cx="1219200" cy="1066800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ятно 1 4"/>
          <p:cNvSpPr/>
          <p:nvPr/>
        </p:nvSpPr>
        <p:spPr>
          <a:xfrm>
            <a:off x="533400" y="5410200"/>
            <a:ext cx="1219200" cy="1066800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ятно 1 5"/>
          <p:cNvSpPr/>
          <p:nvPr/>
        </p:nvSpPr>
        <p:spPr>
          <a:xfrm>
            <a:off x="3962400" y="2971800"/>
            <a:ext cx="1219200" cy="1066800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ятно 1 6"/>
          <p:cNvSpPr/>
          <p:nvPr/>
        </p:nvSpPr>
        <p:spPr>
          <a:xfrm>
            <a:off x="7543800" y="5257800"/>
            <a:ext cx="1219200" cy="1066800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2222E-6 -3.7037E-6 L -0.25 -3.7037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0"/>
                            </p:stCondLst>
                            <p:childTnLst>
                              <p:par>
                                <p:cTn id="8" presetID="64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25 -3.7037E-6 L -0.25747 -0.66481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3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35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25747 -0.66481 L -0.92414 -0.6759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" y="-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92414 -0.67592 L -0.92414 -0.0314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63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92414 -0.03148 L 0.17586 -0.0092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" y="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500"/>
                            </p:stCondLst>
                            <p:childTnLst>
                              <p:par>
                                <p:cTn id="26" presetID="9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000"/>
                            </p:stCondLst>
                            <p:childTnLst>
                              <p:par>
                                <p:cTn id="36" presetID="9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8500"/>
                            </p:stCondLst>
                            <p:childTnLst>
                              <p:par>
                                <p:cTn id="46" presetID="9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0"/>
                            </p:stCondLst>
                            <p:childTnLst>
                              <p:par>
                                <p:cTn id="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500"/>
                            </p:stCondLst>
                            <p:childTnLst>
                              <p:par>
                                <p:cTn id="56" presetID="9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15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2000"/>
                            </p:stCondLst>
                            <p:childTnLst>
                              <p:par>
                                <p:cTn id="66" presetID="55" presetClass="path" presetSubtype="0" accel="50000" decel="5000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4526 0.00371 C 0.46684 -0.22546 0.29253 -0.42361 0.0592 -0.43727 C -0.16406 -0.4537 -0.37257 -0.30092 -0.38629 -0.07847 C -0.40347 0.12685 -0.25764 0.31829 -0.04844 0.33218 C 0.14236 0.34306 0.32378 0.21551 0.33785 0.02431 C 0.35191 -0.15023 0.22951 -0.31481 0.0526 -0.32801 C -0.11129 -0.33796 -0.26493 -0.23194 -0.27517 -0.07129 C -0.28524 0.07222 -0.18785 0.21204 -0.04167 0.21875 C 0.09045 0.22894 0.21562 0.14746 0.22674 0.01759 C 0.23333 -0.09907 0.15989 -0.21157 0.04531 -0.21805 C -0.05573 -0.22546 -0.1566 -0.16342 -0.16406 -0.06481 C -0.17066 0.0213 -0.11823 0.10255 -0.03472 0.10996 C 0.03489 0.11621 0.10781 0.0794 0.1118 0.01088 C 0.1184 -0.04421 0.09045 -0.10301 0.03837 -0.10926 C -0.00365 -0.10926 -0.04549 -0.09514 -0.05208 -0.05879 C -0.05573 -0.03379 -0.04844 -0.00995 -0.02778 -1.48148E-6 C -0.01771 0.00371 -0.01042 0.00371 1.11111E-6 -1.48148E-6 " pathEditMode="relative" rAng="0" ptsTypes="fffffffffffffffff">
                                      <p:cBhvr>
                                        <p:cTn id="67" dur="5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7500"/>
                            </p:stCondLst>
                            <p:childTnLst>
                              <p:par>
                                <p:cTn id="69" presetID="46" presetClass="path" presetSubtype="0" accel="50000" decel="50000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44549 0.00347 C -0.4599 -0.21713 -0.27674 -0.40787 -0.03056 -0.42106 C 0.20486 -0.43727 0.425 -0.28958 0.43976 -0.07546 C 0.45833 0.12176 0.30365 0.30625 0.08316 0.31945 C -0.11858 0.3294 -0.3099 0.20764 -0.32465 0.02338 C -0.33906 -0.14444 -0.21024 -0.30255 -0.02326 -0.3162 C 0.14913 -0.32546 0.31111 -0.22338 0.32222 -0.06898 C 0.33299 0.06921 0.23038 0.20394 0.07604 0.21088 C -0.06354 0.22037 -0.19549 0.14167 -0.20729 0.01644 C -0.21406 -0.09537 -0.13681 -0.2037 -0.01597 -0.21018 C 0.09063 -0.21713 0.19705 -0.15764 0.20486 -0.06273 C 0.21181 0.02014 0.15694 0.09884 0.0684 0.10556 C -0.00469 0.11204 -0.08194 0.0757 -0.08594 0.01019 C -0.09288 -0.04305 -0.06354 -0.09907 -0.00868 -0.10486 C 0.03594 -0.10486 0.07986 -0.0919 0.08698 -0.05579 C 0.09063 -0.03264 0.08316 -0.00972 0.06128 -1.11111E-6 C 0.05052 0.00347 0.04288 0.00347 0.03194 -1.11111E-6 " pathEditMode="relative" rAng="0" ptsTypes="fffffffffffffffff">
                                      <p:cBhvr>
                                        <p:cTn id="70" dur="5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5" y="-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3000"/>
                            </p:stCondLst>
                            <p:childTnLst>
                              <p:par>
                                <p:cTn id="72" presetID="9" presetClass="exit" presetSubtype="0" fill="hold" grpId="4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2" animBg="1"/>
      <p:bldP spid="6" grpId="3" animBg="1"/>
      <p:bldP spid="6" grpId="4" animBg="1"/>
      <p:bldP spid="7" grpId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новый диск\картинки\картинки овые\новый год\5c68234503b3.png"/>
          <p:cNvPicPr>
            <a:picLocks noChangeAspect="1" noChangeArrowheads="1"/>
          </p:cNvPicPr>
          <p:nvPr/>
        </p:nvPicPr>
        <p:blipFill>
          <a:blip r:embed="rId3" cstate="email"/>
          <a:srcRect t="-5560"/>
          <a:stretch>
            <a:fillRect/>
          </a:stretch>
        </p:blipFill>
        <p:spPr bwMode="auto">
          <a:xfrm>
            <a:off x="228600" y="4876800"/>
            <a:ext cx="954504" cy="1066799"/>
          </a:xfrm>
          <a:prstGeom prst="rect">
            <a:avLst/>
          </a:prstGeom>
          <a:noFill/>
        </p:spPr>
      </p:pic>
      <p:pic>
        <p:nvPicPr>
          <p:cNvPr id="4" name="Picture 2" descr="F:\новый диск\картинки\картинки овые\новый год\5c68234503b3.png"/>
          <p:cNvPicPr>
            <a:picLocks noChangeAspect="1" noChangeArrowheads="1"/>
          </p:cNvPicPr>
          <p:nvPr/>
        </p:nvPicPr>
        <p:blipFill>
          <a:blip r:embed="rId4" cstate="email"/>
          <a:srcRect r="-4449"/>
          <a:stretch>
            <a:fillRect/>
          </a:stretch>
        </p:blipFill>
        <p:spPr bwMode="auto">
          <a:xfrm>
            <a:off x="1600200" y="5334000"/>
            <a:ext cx="962526" cy="914400"/>
          </a:xfrm>
          <a:prstGeom prst="rect">
            <a:avLst/>
          </a:prstGeom>
          <a:noFill/>
        </p:spPr>
      </p:pic>
      <p:pic>
        <p:nvPicPr>
          <p:cNvPr id="1026" name="Picture 2" descr="F:\новый диск\картинки\картинки овые\новый год\5c68234503b3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38200" y="5638800"/>
            <a:ext cx="838200" cy="102127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81200" y="838200"/>
            <a:ext cx="5257800" cy="120032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Утром  у </a:t>
            </a:r>
            <a:r>
              <a:rPr lang="ru-RU" sz="2400" b="1" dirty="0" err="1" smtClean="0"/>
              <a:t>Нюши</a:t>
            </a:r>
            <a:r>
              <a:rPr lang="ru-RU" sz="2400" b="1" dirty="0" smtClean="0"/>
              <a:t> было 3 подарка, </a:t>
            </a:r>
          </a:p>
          <a:p>
            <a:r>
              <a:rPr lang="ru-RU" sz="2400" b="1" dirty="0" smtClean="0"/>
              <a:t>а вечером  стало  на 2 больше.</a:t>
            </a:r>
          </a:p>
          <a:p>
            <a:r>
              <a:rPr lang="ru-RU" sz="2400" b="1" dirty="0" smtClean="0"/>
              <a:t>Сколько подарков стало  у  </a:t>
            </a:r>
            <a:r>
              <a:rPr lang="ru-RU" sz="2400" b="1" dirty="0" err="1" smtClean="0"/>
              <a:t>Нюши</a:t>
            </a:r>
            <a:r>
              <a:rPr lang="ru-RU" sz="2400" b="1" dirty="0" smtClean="0"/>
              <a:t>?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33600" y="-152400"/>
            <a:ext cx="47887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Решите задачу.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7" name="Picture 2" descr="F:\новый диск\картинки\картинки овые\новый год\5c68234503b3.png"/>
          <p:cNvPicPr>
            <a:picLocks noChangeAspect="1" noChangeArrowheads="1"/>
          </p:cNvPicPr>
          <p:nvPr/>
        </p:nvPicPr>
        <p:blipFill>
          <a:blip r:embed="rId4" cstate="email"/>
          <a:srcRect r="-4449"/>
          <a:stretch>
            <a:fillRect/>
          </a:stretch>
        </p:blipFill>
        <p:spPr bwMode="auto">
          <a:xfrm>
            <a:off x="2819400" y="4876800"/>
            <a:ext cx="962526" cy="914400"/>
          </a:xfrm>
          <a:prstGeom prst="rect">
            <a:avLst/>
          </a:prstGeom>
          <a:noFill/>
        </p:spPr>
      </p:pic>
      <p:pic>
        <p:nvPicPr>
          <p:cNvPr id="8" name="Picture 2" descr="F:\новый диск\картинки\картинки овые\новый год\5c68234503b3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438400" y="5638800"/>
            <a:ext cx="838200" cy="10212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новый диск\картинки\картинки овые\новый год\5c68234503b3.png"/>
          <p:cNvPicPr>
            <a:picLocks noChangeAspect="1" noChangeArrowheads="1"/>
          </p:cNvPicPr>
          <p:nvPr/>
        </p:nvPicPr>
        <p:blipFill>
          <a:blip r:embed="rId3" cstate="email"/>
          <a:srcRect t="-5560"/>
          <a:stretch>
            <a:fillRect/>
          </a:stretch>
        </p:blipFill>
        <p:spPr bwMode="auto">
          <a:xfrm>
            <a:off x="228600" y="4876800"/>
            <a:ext cx="954504" cy="1066799"/>
          </a:xfrm>
          <a:prstGeom prst="rect">
            <a:avLst/>
          </a:prstGeom>
          <a:noFill/>
        </p:spPr>
      </p:pic>
      <p:pic>
        <p:nvPicPr>
          <p:cNvPr id="4" name="Picture 2" descr="F:\новый диск\картинки\картинки овые\новый год\5c68234503b3.png"/>
          <p:cNvPicPr>
            <a:picLocks noChangeAspect="1" noChangeArrowheads="1"/>
          </p:cNvPicPr>
          <p:nvPr/>
        </p:nvPicPr>
        <p:blipFill>
          <a:blip r:embed="rId4" cstate="email"/>
          <a:srcRect r="-4449"/>
          <a:stretch>
            <a:fillRect/>
          </a:stretch>
        </p:blipFill>
        <p:spPr bwMode="auto">
          <a:xfrm>
            <a:off x="1600200" y="5334000"/>
            <a:ext cx="962526" cy="914400"/>
          </a:xfrm>
          <a:prstGeom prst="rect">
            <a:avLst/>
          </a:prstGeom>
          <a:noFill/>
        </p:spPr>
      </p:pic>
      <p:pic>
        <p:nvPicPr>
          <p:cNvPr id="1026" name="Picture 2" descr="F:\новый диск\картинки\картинки овые\новый год\5c68234503b3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38200" y="5638800"/>
            <a:ext cx="838200" cy="102127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38400" y="533400"/>
            <a:ext cx="3657600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Было  - 3 п.</a:t>
            </a:r>
            <a:endParaRPr lang="ru-RU" sz="3200" b="1" dirty="0"/>
          </a:p>
        </p:txBody>
      </p:sp>
      <p:pic>
        <p:nvPicPr>
          <p:cNvPr id="7" name="Picture 2" descr="F:\новый диск\картинки\картинки овые\новый год\5c68234503b3.png"/>
          <p:cNvPicPr>
            <a:picLocks noChangeAspect="1" noChangeArrowheads="1"/>
          </p:cNvPicPr>
          <p:nvPr/>
        </p:nvPicPr>
        <p:blipFill>
          <a:blip r:embed="rId4" cstate="email"/>
          <a:srcRect r="-4449"/>
          <a:stretch>
            <a:fillRect/>
          </a:stretch>
        </p:blipFill>
        <p:spPr bwMode="auto">
          <a:xfrm>
            <a:off x="2819400" y="4876800"/>
            <a:ext cx="962526" cy="914400"/>
          </a:xfrm>
          <a:prstGeom prst="rect">
            <a:avLst/>
          </a:prstGeom>
          <a:noFill/>
        </p:spPr>
      </p:pic>
      <p:pic>
        <p:nvPicPr>
          <p:cNvPr id="8" name="Picture 2" descr="F:\новый диск\картинки\картинки овые\новый год\5c68234503b3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438400" y="5638800"/>
            <a:ext cx="838200" cy="102127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438400" y="1066800"/>
            <a:ext cx="3657600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Стало  -  ? на 2  б.</a:t>
            </a:r>
            <a:endParaRPr lang="ru-RU" sz="3200" b="1" dirty="0"/>
          </a:p>
        </p:txBody>
      </p:sp>
      <p:grpSp>
        <p:nvGrpSpPr>
          <p:cNvPr id="19" name="Группа 18"/>
          <p:cNvGrpSpPr/>
          <p:nvPr/>
        </p:nvGrpSpPr>
        <p:grpSpPr>
          <a:xfrm>
            <a:off x="4953000" y="914400"/>
            <a:ext cx="991394" cy="534988"/>
            <a:chOff x="3657600" y="1066800"/>
            <a:chExt cx="991394" cy="534988"/>
          </a:xfrm>
        </p:grpSpPr>
        <p:cxnSp>
          <p:nvCxnSpPr>
            <p:cNvPr id="14" name="Прямая соединительная линия 13"/>
            <p:cNvCxnSpPr/>
            <p:nvPr/>
          </p:nvCxnSpPr>
          <p:spPr>
            <a:xfrm>
              <a:off x="4343400" y="1600200"/>
              <a:ext cx="304800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5400000" flipH="1" flipV="1">
              <a:off x="4381500" y="1333500"/>
              <a:ext cx="533400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/>
            <p:cNvCxnSpPr/>
            <p:nvPr/>
          </p:nvCxnSpPr>
          <p:spPr>
            <a:xfrm rot="10800000">
              <a:off x="3657600" y="1066800"/>
              <a:ext cx="990600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/>
          <p:cNvSpPr txBox="1"/>
          <p:nvPr/>
        </p:nvSpPr>
        <p:spPr>
          <a:xfrm>
            <a:off x="4114800" y="5562600"/>
            <a:ext cx="4038600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3 + 2 = 5 (п.) – стало.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114800" y="6019800"/>
            <a:ext cx="4038600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Ответ: 5 подарков.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425</Words>
  <PresentationFormat>Экран (4:3)</PresentationFormat>
  <Paragraphs>113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alex</cp:lastModifiedBy>
  <cp:revision>78</cp:revision>
  <dcterms:modified xsi:type="dcterms:W3CDTF">2009-11-22T17:20:04Z</dcterms:modified>
</cp:coreProperties>
</file>