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6" r:id="rId3"/>
    <p:sldId id="285" r:id="rId4"/>
    <p:sldId id="284" r:id="rId5"/>
    <p:sldId id="283" r:id="rId6"/>
    <p:sldId id="280" r:id="rId7"/>
    <p:sldId id="290" r:id="rId8"/>
    <p:sldId id="291" r:id="rId9"/>
    <p:sldId id="27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9CE8"/>
    <a:srgbClr val="572292"/>
    <a:srgbClr val="FF914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608" autoAdjust="0"/>
  </p:normalViewPr>
  <p:slideViewPr>
    <p:cSldViewPr>
      <p:cViewPr>
        <p:scale>
          <a:sx n="60" d="100"/>
          <a:sy n="60" d="100"/>
        </p:scale>
        <p:origin x="-78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&#1043;&#1052;&#1054;\&#1076;&#1080;&#1072;&#1075;&#1088;&#1072;&#1084;&#1084;&#1099;%20&#1082;%20&#1052;&#1054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8126682717540132E-2"/>
          <c:y val="0.12722523028063493"/>
          <c:w val="0.90110004652008213"/>
          <c:h val="0.72687158608585845"/>
        </c:manualLayout>
      </c:layout>
      <c:bar3DChart>
        <c:barDir val="col"/>
        <c:grouping val="clustered"/>
        <c:shape val="cylinder"/>
        <c:axId val="62259200"/>
        <c:axId val="62260736"/>
        <c:axId val="0"/>
      </c:bar3DChart>
      <c:catAx>
        <c:axId val="622592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2260736"/>
        <c:crosses val="autoZero"/>
        <c:auto val="1"/>
        <c:lblAlgn val="ctr"/>
        <c:lblOffset val="100"/>
      </c:catAx>
      <c:valAx>
        <c:axId val="62260736"/>
        <c:scaling>
          <c:orientation val="minMax"/>
        </c:scaling>
        <c:axPos val="l"/>
        <c:majorGridlines/>
        <c:numFmt formatCode="0%" sourceLinked="1"/>
        <c:tickLblPos val="nextTo"/>
        <c:crossAx val="62259200"/>
        <c:crosses val="autoZero"/>
        <c:crossBetween val="between"/>
      </c:valAx>
    </c:plotArea>
    <c:plotVisOnly val="1"/>
  </c:chart>
  <c:externalData r:id="rId2"/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0.34044</cdr:x>
      <cdr:y>0.12661</cdr:y>
    </cdr:from>
    <cdr:to>
      <cdr:x>0.68962</cdr:x>
      <cdr:y>1</cdr:y>
    </cdr:to>
    <cdr:pic>
      <cdr:nvPicPr>
        <cdr:cNvPr id="2" name="Picture 5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786053" y="714368"/>
          <a:ext cx="2857520" cy="36576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 cmpd="dbl">
          <a:solidFill>
            <a:srgbClr val="339966"/>
          </a:solidFill>
          <a:miter lim="800000"/>
          <a:headEnd/>
          <a:tailEnd/>
        </a:ln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10CB69-7A94-4E43-8821-97C0DDFBDFF2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E1A7A4-6384-499F-AB65-762CED542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1C9E-04E5-4E84-9D06-7F3EB0FA1C00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8AE01-CEAE-4A29-9B62-55A839EDB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9C087-1088-4339-931E-240CBF2D93D1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EDF16-259E-49C2-9DBF-7412F7C93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383CD-16ED-4327-8316-30EB9BC6C726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F28DD-D483-4C79-8E19-D7FF4E952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38C3F8-02AD-4D31-B8D7-8BEF62A03A31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CF56E1-1497-4F6A-90EE-580450FB6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84C09-5F36-48D1-BAF8-F030C9759117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5D856-5B59-42D9-A613-03E152421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AA6AC-C7FA-47CA-B962-E798818EDF0E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E66F-D7E8-4BA0-8C3E-89BC436CA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1ED95-7A4C-4A0A-A772-5DAEA58E1446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7CF2-DB94-4F6D-A0D8-077BD2940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12CFC8-5583-485F-A986-BD476C85248E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2E1106-1A3A-4534-91A3-37E162935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54263-EDC7-43BA-ADD6-1EF39C3F55A1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36B2B-E5F1-4720-B4FA-CE84813FE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3CF8F8-145F-42AC-8C33-F9B0C61FCF3A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0B6859-A6AE-4ED7-87B8-D83C2A199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96C7F1D-022B-4963-B01A-A1F177889AE2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B230453-5764-4E52-B4F9-4ABDAE8F9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23" r:id="rId2"/>
    <p:sldLayoutId id="2147483831" r:id="rId3"/>
    <p:sldLayoutId id="2147483824" r:id="rId4"/>
    <p:sldLayoutId id="2147483825" r:id="rId5"/>
    <p:sldLayoutId id="2147483826" r:id="rId6"/>
    <p:sldLayoutId id="2147483832" r:id="rId7"/>
    <p:sldLayoutId id="2147483827" r:id="rId8"/>
    <p:sldLayoutId id="2147483833" r:id="rId9"/>
    <p:sldLayoutId id="2147483828" r:id="rId10"/>
    <p:sldLayoutId id="21474838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7030A0"/>
                </a:solidFill>
              </a:rPr>
              <a:t>Ознакомление детей младшего дошкольного возраста с правилами поведения на дороге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14375" y="5429250"/>
            <a:ext cx="7715250" cy="1114425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Галунова Юлия Владимировна,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воспитатель </a:t>
            </a:r>
            <a:r>
              <a:rPr lang="en-US" sz="2000" dirty="0" smtClean="0"/>
              <a:t>I</a:t>
            </a:r>
            <a:r>
              <a:rPr lang="ru-RU" sz="2000" dirty="0" smtClean="0"/>
              <a:t> квалификационной категории, 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МБДОУ ДСКВ № 23 «Гуси-лебеди»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500063"/>
            <a:ext cx="1885950" cy="2514600"/>
          </a:xfrm>
          <a:prstGeom prst="rect">
            <a:avLst/>
          </a:prstGeom>
          <a:noFill/>
          <a:ln w="38100" cmpd="dbl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571500"/>
            <a:ext cx="7772400" cy="9286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i="1" dirty="0" smtClean="0">
                <a:solidFill>
                  <a:schemeClr val="accent5"/>
                </a:solidFill>
              </a:rPr>
              <a:t>Причины дорожно -транспортных происшествий:</a:t>
            </a:r>
            <a:endParaRPr lang="ru-RU" sz="32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1928813"/>
            <a:ext cx="7772400" cy="4643437"/>
          </a:xfrm>
        </p:spPr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Выход на проезжую часть в неустановленном месте перед близко идущим транспортом;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24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Выход на проезжую часть из-за автобуса или другого препятствия;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24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Игра на проезжей части;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24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Ходьба по проезжей части.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3857625"/>
            <a:ext cx="1885950" cy="2514600"/>
          </a:xfrm>
          <a:prstGeom prst="rect">
            <a:avLst/>
          </a:prstGeom>
          <a:noFill/>
          <a:ln w="38100" cmpd="dbl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571501"/>
            <a:ext cx="7772400" cy="92867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детей</a:t>
            </a:r>
            <a:endParaRPr lang="ru-RU" i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1928813"/>
            <a:ext cx="8286750" cy="4357687"/>
          </a:xfrm>
        </p:spPr>
        <p:txBody>
          <a:bodyPr/>
          <a:lstStyle/>
          <a:p>
            <a:pPr algn="just">
              <a:defRPr/>
            </a:pPr>
            <a:endParaRPr lang="ru-RU" sz="2800" dirty="0" smtClean="0"/>
          </a:p>
          <a:p>
            <a:pPr algn="just">
              <a:defRPr/>
            </a:pPr>
            <a:endParaRPr lang="ru-RU" sz="2800" dirty="0" smtClean="0"/>
          </a:p>
          <a:p>
            <a:pPr algn="just">
              <a:defRPr/>
            </a:pPr>
            <a:endParaRPr lang="ru-RU" sz="2800" dirty="0" smtClean="0"/>
          </a:p>
          <a:p>
            <a:pPr algn="just">
              <a:defRPr/>
            </a:pPr>
            <a:endParaRPr lang="ru-RU" sz="2800" dirty="0" smtClean="0"/>
          </a:p>
        </p:txBody>
      </p:sp>
      <p:cxnSp>
        <p:nvCxnSpPr>
          <p:cNvPr id="5" name="Прямая со стрелкой 4"/>
          <p:cNvCxnSpPr>
            <a:stCxn id="2" idx="2"/>
          </p:cNvCxnSpPr>
          <p:nvPr/>
        </p:nvCxnSpPr>
        <p:spPr>
          <a:xfrm rot="5400000">
            <a:off x="3697282" y="1517644"/>
            <a:ext cx="928700" cy="893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 rot="16200000" flipH="1">
            <a:off x="4554531" y="1554156"/>
            <a:ext cx="928700" cy="8207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28625" y="2500313"/>
          <a:ext cx="8286808" cy="43174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43404"/>
                <a:gridCol w="4143404"/>
              </a:tblGrid>
              <a:tr h="9341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ФИЗИОЛОГИЧЕСКИЕ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ПСИХОЛОГИЧЕСКИЕ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066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5"/>
                          </a:solidFill>
                        </a:rPr>
                        <a:t>Ребёнок  ещё плохо распознаёт источник звуков;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Поле зрения ребёнка гораздо уже, чем у взрослого, сектор обзора ребёнка намного меньше;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Реакция у ребёнка по сравнению со взрослыми значительно замедленная;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ориентация в пространстве: налево – направо. </a:t>
                      </a:r>
                      <a:endParaRPr lang="ru-RU" sz="1800" b="1" dirty="0" smtClean="0">
                        <a:solidFill>
                          <a:schemeClr val="accent5"/>
                        </a:solidFill>
                      </a:endParaRPr>
                    </a:p>
                    <a:p>
                      <a:endParaRPr lang="ru-RU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800" kern="120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Нет знаний и представлений о видах поступательного движения транспортных средств;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800" kern="120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Внимание ребёнка сосредоточенно на том, что он делает;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800" kern="120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Ребёнок не осознаёт ответственности за собственное поведение на дороге.  </a:t>
                      </a:r>
                      <a:endParaRPr lang="ru-RU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500063"/>
            <a:ext cx="7772400" cy="12144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/>
                </a:solidFill>
              </a:rPr>
              <a:t/>
            </a:r>
            <a:br>
              <a:rPr lang="ru-RU" sz="2400" dirty="0" smtClean="0">
                <a:solidFill>
                  <a:schemeClr val="accent5"/>
                </a:solidFill>
              </a:rPr>
            </a:br>
            <a:r>
              <a:rPr lang="ru-RU" sz="2400" dirty="0" smtClean="0">
                <a:solidFill>
                  <a:schemeClr val="accent5"/>
                </a:solidFill>
              </a:rPr>
              <a:t/>
            </a:r>
            <a:br>
              <a:rPr lang="ru-RU" sz="2400" dirty="0" smtClean="0">
                <a:solidFill>
                  <a:schemeClr val="accent5"/>
                </a:solidFill>
              </a:rPr>
            </a:br>
            <a:r>
              <a:rPr lang="ru-RU" sz="2400" dirty="0" smtClean="0">
                <a:solidFill>
                  <a:schemeClr val="accent5"/>
                </a:solidFill>
              </a:rPr>
              <a:t/>
            </a:r>
            <a:br>
              <a:rPr lang="ru-RU" sz="2400" dirty="0" smtClean="0">
                <a:solidFill>
                  <a:schemeClr val="accent5"/>
                </a:solidFill>
              </a:rPr>
            </a:br>
            <a:r>
              <a:rPr lang="ru-RU" sz="2400" dirty="0" smtClean="0">
                <a:solidFill>
                  <a:schemeClr val="accent5"/>
                </a:solidFill>
              </a:rPr>
              <a:t/>
            </a:r>
            <a:br>
              <a:rPr lang="ru-RU" sz="2400" dirty="0" smtClean="0">
                <a:solidFill>
                  <a:schemeClr val="accent5"/>
                </a:solidFill>
              </a:rPr>
            </a:br>
            <a:r>
              <a:rPr lang="ru-RU" sz="2400" dirty="0" smtClean="0">
                <a:solidFill>
                  <a:schemeClr val="accent5"/>
                </a:solidFill>
              </a:rPr>
              <a:t/>
            </a:r>
            <a:br>
              <a:rPr lang="ru-RU" sz="2400" dirty="0" smtClean="0">
                <a:solidFill>
                  <a:schemeClr val="accent5"/>
                </a:solidFill>
              </a:rPr>
            </a:br>
            <a:r>
              <a:rPr lang="ru-RU" sz="2400" dirty="0" smtClean="0">
                <a:solidFill>
                  <a:schemeClr val="accent5"/>
                </a:solidFill>
              </a:rPr>
              <a:t/>
            </a:r>
            <a:br>
              <a:rPr lang="ru-RU" sz="2400" dirty="0" smtClean="0">
                <a:solidFill>
                  <a:schemeClr val="accent5"/>
                </a:solidFill>
              </a:rPr>
            </a:br>
            <a:r>
              <a:rPr lang="ru-RU" sz="2400" dirty="0" smtClean="0">
                <a:solidFill>
                  <a:schemeClr val="accent5"/>
                </a:solidFill>
              </a:rPr>
              <a:t/>
            </a:r>
            <a:br>
              <a:rPr lang="ru-RU" sz="2400" dirty="0" smtClean="0">
                <a:solidFill>
                  <a:schemeClr val="accent5"/>
                </a:solidFill>
              </a:rPr>
            </a:br>
            <a:r>
              <a:rPr lang="ru-RU" sz="2400" dirty="0" smtClean="0">
                <a:solidFill>
                  <a:schemeClr val="accent5"/>
                </a:solidFill>
              </a:rPr>
              <a:t/>
            </a:r>
            <a:br>
              <a:rPr lang="ru-RU" sz="2400" dirty="0" smtClean="0">
                <a:solidFill>
                  <a:schemeClr val="accent5"/>
                </a:solidFill>
              </a:rPr>
            </a:br>
            <a:r>
              <a:rPr lang="ru-RU" sz="2400" dirty="0" smtClean="0">
                <a:solidFill>
                  <a:schemeClr val="accent5"/>
                </a:solidFill>
              </a:rPr>
              <a:t>                                                                                                      </a:t>
            </a:r>
            <a:br>
              <a:rPr lang="ru-RU" sz="2400" dirty="0" smtClean="0">
                <a:solidFill>
                  <a:schemeClr val="accent5"/>
                </a:solidFill>
              </a:rPr>
            </a:br>
            <a:r>
              <a:rPr lang="ru-RU" sz="2400" dirty="0" smtClean="0">
                <a:solidFill>
                  <a:schemeClr val="accent5"/>
                </a:solidFill>
              </a:rPr>
              <a:t/>
            </a:r>
            <a:br>
              <a:rPr lang="ru-RU" sz="2400" dirty="0" smtClean="0">
                <a:solidFill>
                  <a:schemeClr val="accent5"/>
                </a:solidFill>
              </a:rPr>
            </a:br>
            <a:r>
              <a:rPr lang="ru-RU" sz="2400" dirty="0" smtClean="0">
                <a:solidFill>
                  <a:schemeClr val="accent5"/>
                </a:solidFill>
              </a:rPr>
              <a:t/>
            </a:r>
            <a:br>
              <a:rPr lang="ru-RU" sz="2400" dirty="0" smtClean="0">
                <a:solidFill>
                  <a:schemeClr val="accent5"/>
                </a:solidFill>
              </a:rPr>
            </a:br>
            <a:r>
              <a:rPr lang="ru-RU" sz="2400" dirty="0" smtClean="0">
                <a:solidFill>
                  <a:schemeClr val="accent5"/>
                </a:solidFill>
              </a:rPr>
              <a:t/>
            </a:r>
            <a:br>
              <a:rPr lang="ru-RU" sz="2400" dirty="0" smtClean="0">
                <a:solidFill>
                  <a:schemeClr val="accent5"/>
                </a:solidFill>
              </a:rPr>
            </a:br>
            <a:r>
              <a:rPr lang="ru-RU" sz="2400" dirty="0" smtClean="0">
                <a:solidFill>
                  <a:schemeClr val="accent5"/>
                </a:solidFill>
              </a:rPr>
              <a:t/>
            </a:r>
            <a:br>
              <a:rPr lang="ru-RU" sz="2400" dirty="0" smtClean="0">
                <a:solidFill>
                  <a:schemeClr val="accent5"/>
                </a:solidFill>
              </a:rPr>
            </a:br>
            <a:r>
              <a:rPr lang="ru-RU" sz="40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dirty="0" smtClean="0">
                <a:solidFill>
                  <a:schemeClr val="accent5"/>
                </a:solidFill>
              </a:rPr>
              <a:t/>
            </a:r>
            <a:br>
              <a:rPr lang="ru-RU" sz="4000" dirty="0" smtClean="0">
                <a:solidFill>
                  <a:schemeClr val="accent5"/>
                </a:solidFill>
              </a:rPr>
            </a:br>
            <a:endParaRPr lang="ru-RU" sz="4000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1571625"/>
            <a:ext cx="7772400" cy="4429125"/>
          </a:xfrm>
        </p:spPr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accent5"/>
                </a:solidFill>
              </a:rPr>
              <a:t>Совершенствовать ориентировку в окружающем пространстве;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accent5"/>
                </a:solidFill>
              </a:rPr>
              <a:t>Закреплять умение различать красный, желтый, зеленый цвета;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accent5"/>
                </a:solidFill>
              </a:rPr>
              <a:t>Продолжать знакомить и распознавать некоторые виды транспорта;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accent5"/>
                </a:solidFill>
              </a:rPr>
              <a:t>Учить определять и называть из каких частей состоят машины (кабина, колеса, окна, двери);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accent5"/>
                </a:solidFill>
              </a:rPr>
              <a:t>Знакомить детей с понятиями: «улица», «дорога», «тротуар», «проезжая часть»; со светофором;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accent5"/>
                </a:solidFill>
              </a:rPr>
              <a:t>Познакомить детей с правилами поведения в общественном транспорте</a:t>
            </a:r>
            <a:r>
              <a:rPr lang="ru-RU" sz="2400" dirty="0" smtClean="0"/>
              <a:t>. </a:t>
            </a:r>
          </a:p>
          <a:p>
            <a:pPr algn="ctr">
              <a:defRPr/>
            </a:pPr>
            <a:endParaRPr lang="ru-RU" sz="24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13" y="500063"/>
            <a:ext cx="7772400" cy="12858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Методика работы с детьми </a:t>
            </a:r>
            <a:br>
              <a:rPr lang="ru-RU" sz="32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по обучению безопасному поведению на  дороге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22313" y="1857375"/>
            <a:ext cx="7772400" cy="4429125"/>
          </a:xfrm>
        </p:spPr>
        <p:txBody>
          <a:bodyPr/>
          <a:lstStyle/>
          <a:p>
            <a:pPr algn="just">
              <a:defRPr/>
            </a:pPr>
            <a:r>
              <a:rPr lang="ru-RU" b="1" dirty="0" smtClean="0">
                <a:solidFill>
                  <a:schemeClr val="accent5"/>
                </a:solidFill>
              </a:rPr>
              <a:t>Первый этап работы </a:t>
            </a:r>
            <a:endParaRPr lang="ru-RU" dirty="0" smtClean="0">
              <a:solidFill>
                <a:schemeClr val="accent5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accent5"/>
                </a:solidFill>
              </a:rPr>
              <a:t>Изучение имеющихся у детей знаний и умений по ПДД проводится в начале учебного года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accent5"/>
                </a:solidFill>
              </a:rPr>
              <a:t>(мониторинг);</a:t>
            </a:r>
          </a:p>
          <a:p>
            <a:pPr algn="just">
              <a:defRPr/>
            </a:pPr>
            <a:endParaRPr lang="ru-RU" dirty="0" smtClean="0">
              <a:solidFill>
                <a:schemeClr val="accent5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accent5"/>
                </a:solidFill>
              </a:rPr>
              <a:t>Второй этап </a:t>
            </a:r>
            <a:r>
              <a:rPr lang="ru-RU" dirty="0" smtClean="0">
                <a:solidFill>
                  <a:schemeClr val="accent5"/>
                </a:solidFill>
              </a:rPr>
              <a:t>— расширение первоначальных детских представлений, знаний - наблюдение за движением транспорта по улице, встречи, беседы;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dirty="0" smtClean="0">
              <a:solidFill>
                <a:schemeClr val="accent5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accent5"/>
                </a:solidFill>
              </a:rPr>
              <a:t>Третий этап </a:t>
            </a:r>
            <a:r>
              <a:rPr lang="ru-RU" dirty="0" smtClean="0">
                <a:solidFill>
                  <a:schemeClr val="accent5"/>
                </a:solidFill>
              </a:rPr>
              <a:t>— формирование отношения к соблюдению Правил дорожного движения;</a:t>
            </a:r>
          </a:p>
          <a:p>
            <a:pPr>
              <a:defRPr/>
            </a:pPr>
            <a:endParaRPr lang="ru-RU" dirty="0" smtClean="0"/>
          </a:p>
          <a:p>
            <a:pPr algn="just">
              <a:buFont typeface="Wingdings" pitchFamily="2" charset="2"/>
              <a:buChar char="Ø"/>
              <a:defRPr/>
            </a:pPr>
            <a:endParaRPr lang="ru-RU" dirty="0" smtClean="0">
              <a:solidFill>
                <a:schemeClr val="accent5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ru-RU" dirty="0" smtClean="0">
              <a:solidFill>
                <a:schemeClr val="accent5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13" y="642938"/>
            <a:ext cx="7772400" cy="10001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type="subTitle" idx="1"/>
          </p:nvPr>
        </p:nvSpPr>
        <p:spPr>
          <a:xfrm>
            <a:off x="642938" y="500063"/>
            <a:ext cx="7772400" cy="5500687"/>
          </a:xfrm>
        </p:spPr>
        <p:txBody>
          <a:bodyPr/>
          <a:lstStyle/>
          <a:p>
            <a:pPr algn="ctr">
              <a:defRPr/>
            </a:pPr>
            <a:endParaRPr lang="ru-RU" sz="36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500042"/>
            <a:ext cx="1928813" cy="20002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работы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 детьми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28605"/>
            <a:ext cx="2000250" cy="5000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/>
                </a:solidFill>
              </a:rPr>
              <a:t>Просмотр видеофильмов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500042"/>
            <a:ext cx="1928813" cy="5000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/>
                </a:solidFill>
              </a:rPr>
              <a:t>Занятия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071810"/>
            <a:ext cx="1928812" cy="5000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accent5"/>
                </a:solidFill>
              </a:rPr>
              <a:t>Праздники 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929330"/>
            <a:ext cx="1928812" cy="5714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/>
                </a:solidFill>
              </a:rPr>
              <a:t>Чтение худ. литературы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3214686"/>
            <a:ext cx="2000250" cy="5000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/>
                </a:solidFill>
              </a:rPr>
              <a:t>Беседы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5929330"/>
            <a:ext cx="1785937" cy="5714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/>
                </a:solidFill>
              </a:rPr>
              <a:t>Игры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4357694"/>
            <a:ext cx="2000250" cy="9286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/>
                </a:solidFill>
              </a:rPr>
              <a:t>Наблюдения, прогулки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V="1">
            <a:off x="2535222" y="822309"/>
            <a:ext cx="1216045" cy="857264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9" idx="3"/>
          </p:cNvCxnSpPr>
          <p:nvPr/>
        </p:nvCxnSpPr>
        <p:spPr>
          <a:xfrm rot="10800000" flipV="1">
            <a:off x="2571722" y="2500305"/>
            <a:ext cx="1000146" cy="821537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31" idx="3"/>
          </p:cNvCxnSpPr>
          <p:nvPr/>
        </p:nvCxnSpPr>
        <p:spPr>
          <a:xfrm rot="5400000">
            <a:off x="2482440" y="3089670"/>
            <a:ext cx="2393171" cy="1214447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3644896" y="3355974"/>
            <a:ext cx="1857387" cy="3177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35" idx="1"/>
          </p:cNvCxnSpPr>
          <p:nvPr/>
        </p:nvCxnSpPr>
        <p:spPr>
          <a:xfrm rot="16200000" flipH="1">
            <a:off x="4464851" y="3178963"/>
            <a:ext cx="2500316" cy="1285882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1" idx="1"/>
          </p:cNvCxnSpPr>
          <p:nvPr/>
        </p:nvCxnSpPr>
        <p:spPr>
          <a:xfrm>
            <a:off x="5500694" y="2500306"/>
            <a:ext cx="1000132" cy="964413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8" idx="1"/>
          </p:cNvCxnSpPr>
          <p:nvPr/>
        </p:nvCxnSpPr>
        <p:spPr>
          <a:xfrm rot="5400000" flipH="1" flipV="1">
            <a:off x="5447116" y="803654"/>
            <a:ext cx="1178727" cy="107157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фото пдд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1071546"/>
            <a:ext cx="2381266" cy="1785950"/>
          </a:xfrm>
          <a:prstGeom prst="rect">
            <a:avLst/>
          </a:prstGeom>
        </p:spPr>
      </p:pic>
      <p:pic>
        <p:nvPicPr>
          <p:cNvPr id="31" name="Рисунок 30" descr="фото пдд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929066"/>
            <a:ext cx="2571767" cy="1928826"/>
          </a:xfrm>
          <a:prstGeom prst="rect">
            <a:avLst/>
          </a:prstGeom>
        </p:spPr>
      </p:pic>
      <p:pic>
        <p:nvPicPr>
          <p:cNvPr id="34" name="Рисунок 33" descr="P10307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000108"/>
            <a:ext cx="2214578" cy="1660934"/>
          </a:xfrm>
          <a:prstGeom prst="rect">
            <a:avLst/>
          </a:prstGeom>
        </p:spPr>
      </p:pic>
      <p:pic>
        <p:nvPicPr>
          <p:cNvPr id="35" name="Рисунок 34" descr="фото пдд 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4214818"/>
            <a:ext cx="2285984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1030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14423"/>
            <a:ext cx="3143272" cy="2357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214422"/>
            <a:ext cx="8183880" cy="4820618"/>
          </a:xfrm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pic>
        <p:nvPicPr>
          <p:cNvPr id="5" name="Рисунок 4" descr="P10307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142984"/>
            <a:ext cx="3143271" cy="2357454"/>
          </a:xfrm>
          <a:prstGeom prst="rect">
            <a:avLst/>
          </a:prstGeom>
        </p:spPr>
      </p:pic>
      <p:pic>
        <p:nvPicPr>
          <p:cNvPr id="6" name="Рисунок 5" descr="P10307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946900"/>
            <a:ext cx="3214710" cy="2411033"/>
          </a:xfrm>
          <a:prstGeom prst="rect">
            <a:avLst/>
          </a:prstGeom>
        </p:spPr>
      </p:pic>
      <p:pic>
        <p:nvPicPr>
          <p:cNvPr id="8" name="Рисунок 7" descr="фото пдд 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48319" y="4000504"/>
            <a:ext cx="3238490" cy="2428868"/>
          </a:xfrm>
          <a:prstGeom prst="rect">
            <a:avLst/>
          </a:prstGeom>
        </p:spPr>
      </p:pic>
      <p:pic>
        <p:nvPicPr>
          <p:cNvPr id="9" name="Рисунок 8" descr="P10307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2071678"/>
            <a:ext cx="2500330" cy="3333773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898384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Сюжетно-ролевая игра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«Поездка на автобусе»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142984"/>
            <a:ext cx="8183880" cy="4892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194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5"/>
                </a:solidFill>
              </a:rPr>
              <a:t>Образовательная область «Безопасность»</a:t>
            </a:r>
            <a:endParaRPr lang="ru-RU" sz="2000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142984"/>
          <a:ext cx="8429684" cy="4587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9843"/>
                <a:gridCol w="1289531"/>
                <a:gridCol w="1647733"/>
                <a:gridCol w="2077576"/>
                <a:gridCol w="1719373"/>
                <a:gridCol w="1265628"/>
              </a:tblGrid>
              <a:tr h="39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7675" algn="l"/>
                        </a:tabLs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7675" algn="l"/>
                        </a:tabLs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7675" algn="l"/>
                        </a:tabLs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7675" algn="l"/>
                        </a:tabLs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7675" algn="l"/>
                        </a:tabLst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7675" algn="l"/>
                        </a:tabLst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7675" algn="l"/>
                        </a:tabLst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Формы и методы организации совместной образовательной 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7675" algn="l"/>
                        </a:tabLst>
                      </a:pPr>
                      <a:r>
                        <a:rPr lang="ru-RU" sz="20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Интеграция образовательных областей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7675" algn="l"/>
                        </a:tabLs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Взаимо-связь </a:t>
                      </a: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</a:t>
                      </a:r>
                      <a:r>
                        <a:rPr lang="ru-RU" sz="20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родителя-ми</a:t>
                      </a: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kumimoji="0"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</a:t>
                      </a:r>
                    </a:p>
                    <a:p>
                      <a:r>
                        <a:rPr kumimoji="0"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</a:t>
                      </a:r>
                    </a:p>
                    <a:p>
                      <a:r>
                        <a:rPr kumimoji="0"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</a:t>
                      </a:r>
                    </a:p>
                    <a:p>
                      <a:r>
                        <a:rPr kumimoji="0"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</a:t>
                      </a:r>
                    </a:p>
                    <a:p>
                      <a:r>
                        <a:rPr kumimoji="0"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ь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 -ство с улицей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уточнить представле-ния детей об улице; правилах поведения на улице;</a:t>
                      </a:r>
                      <a:r>
                        <a:rPr kumimoji="0" lang="ru-RU" sz="20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светофоре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</a:t>
                      </a:r>
                      <a:endParaRPr kumimoji="0" lang="ru-RU" sz="2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20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Тема: «Улица» </a:t>
                      </a:r>
                      <a:endParaRPr kumimoji="0" lang="ru-RU" sz="2000" b="0" u="sng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20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Беседа</a:t>
                      </a:r>
                      <a:r>
                        <a:rPr kumimoji="0"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«Как надо переходить через улицу»</a:t>
                      </a:r>
                      <a:endParaRPr kumimoji="0" lang="ru-RU" sz="20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20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Подвижная игра </a:t>
                      </a:r>
                      <a:r>
                        <a:rPr kumimoji="0" lang="ru-RU" sz="20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«Дети и светофор»</a:t>
                      </a:r>
                      <a:endParaRPr kumimoji="0" lang="ru-RU" sz="20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«Художественное творчество»</a:t>
                      </a:r>
                    </a:p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Коммуника-ция</a:t>
                      </a:r>
                      <a:endParaRPr kumimoji="0" lang="ru-RU" sz="2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«Физическая культура»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Рекомен-дации</a:t>
                      </a:r>
                      <a:r>
                        <a:rPr kumimoji="0" lang="ru-RU" sz="20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</a:t>
                      </a:r>
                      <a:r>
                        <a:rPr kumimoji="0" lang="ru-RU" sz="2000" b="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родите-лей</a:t>
                      </a:r>
                      <a:endParaRPr kumimoji="0" lang="ru-RU" sz="20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183562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4400" dirty="0" smtClean="0">
                <a:solidFill>
                  <a:srgbClr val="5722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714500"/>
          <a:ext cx="8183563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693</TotalTime>
  <Words>380</Words>
  <Application>Microsoft Office PowerPoint</Application>
  <PresentationFormat>Экран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Ознакомление детей младшего дошкольного возраста с правилами поведения на дороге </vt:lpstr>
      <vt:lpstr>Причины дорожно -транспортных происшествий:</vt:lpstr>
      <vt:lpstr>Возрастные особенности детей</vt:lpstr>
      <vt:lpstr>                                                                                                                   ЗАДАЧИ: </vt:lpstr>
      <vt:lpstr>Методика работы с детьми   по обучению безопасному поведению на  дороге</vt:lpstr>
      <vt:lpstr> </vt:lpstr>
      <vt:lpstr>С</vt:lpstr>
      <vt:lpstr>Слайд 8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технологии развития логического мышления у дошкольников</dc:title>
  <dc:creator>User</dc:creator>
  <cp:lastModifiedBy>Your User Name</cp:lastModifiedBy>
  <cp:revision>81</cp:revision>
  <dcterms:created xsi:type="dcterms:W3CDTF">2009-12-23T10:06:39Z</dcterms:created>
  <dcterms:modified xsi:type="dcterms:W3CDTF">2014-02-02T19:00:06Z</dcterms:modified>
</cp:coreProperties>
</file>