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60" r:id="rId3"/>
    <p:sldId id="257" r:id="rId4"/>
    <p:sldId id="259" r:id="rId5"/>
    <p:sldId id="264" r:id="rId6"/>
    <p:sldId id="269" r:id="rId7"/>
    <p:sldId id="263" r:id="rId8"/>
    <p:sldId id="258" r:id="rId9"/>
    <p:sldId id="265" r:id="rId10"/>
    <p:sldId id="266" r:id="rId11"/>
    <p:sldId id="261" r:id="rId12"/>
    <p:sldId id="267" r:id="rId13"/>
    <p:sldId id="268" r:id="rId14"/>
    <p:sldId id="273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D7482-F813-413E-B818-2A1A83E1C422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765A2-FF8D-4F52-985A-5E3D1EE5A1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D7482-F813-413E-B818-2A1A83E1C422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765A2-FF8D-4F52-985A-5E3D1EE5A1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D7482-F813-413E-B818-2A1A83E1C422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765A2-FF8D-4F52-985A-5E3D1EE5A1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D7482-F813-413E-B818-2A1A83E1C422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765A2-FF8D-4F52-985A-5E3D1EE5A1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D7482-F813-413E-B818-2A1A83E1C422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765A2-FF8D-4F52-985A-5E3D1EE5A1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D7482-F813-413E-B818-2A1A83E1C422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765A2-FF8D-4F52-985A-5E3D1EE5A1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D7482-F813-413E-B818-2A1A83E1C422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765A2-FF8D-4F52-985A-5E3D1EE5A1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D7482-F813-413E-B818-2A1A83E1C422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765A2-FF8D-4F52-985A-5E3D1EE5A1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D7482-F813-413E-B818-2A1A83E1C422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765A2-FF8D-4F52-985A-5E3D1EE5A1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D7482-F813-413E-B818-2A1A83E1C422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765A2-FF8D-4F52-985A-5E3D1EE5A1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D7482-F813-413E-B818-2A1A83E1C422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765A2-FF8D-4F52-985A-5E3D1EE5A1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D7482-F813-413E-B818-2A1A83E1C422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765A2-FF8D-4F52-985A-5E3D1EE5A17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F:\&#1091;&#1088;&#1086;&#1082;%201%20&#1082;&#1083;&#1072;&#1089;&#1089;%202011&#1075;&#1086;&#1076;\&#1087;&#1088;&#1072;&#1074;&#1077;&#1083;&#1100;&#1085;&#1086;%20&#1082;&#1086;&#1079;&#1083;&#1077;&#1085;&#1086;&#1082;.wmv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1268760"/>
            <a:ext cx="712879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54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ctr"/>
            <a:r>
              <a:rPr lang="ru-RU" sz="5400" dirty="0" smtClean="0">
                <a:solidFill>
                  <a:srgbClr val="FF0000"/>
                </a:solidFill>
                <a:latin typeface="Arial Black" pitchFamily="34" charset="0"/>
              </a:rPr>
              <a:t>Число и </a:t>
            </a:r>
          </a:p>
          <a:p>
            <a:pPr algn="ctr"/>
            <a:r>
              <a:rPr lang="ru-RU" sz="5400" dirty="0" smtClean="0">
                <a:solidFill>
                  <a:srgbClr val="FF0000"/>
                </a:solidFill>
                <a:latin typeface="Arial Black" pitchFamily="34" charset="0"/>
              </a:rPr>
              <a:t>цифра 5</a:t>
            </a:r>
          </a:p>
          <a:p>
            <a:pPr algn="ctr"/>
            <a:endParaRPr lang="ru-RU" sz="54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ctr"/>
            <a:endParaRPr lang="ru-RU" sz="54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ctr"/>
            <a:endParaRPr lang="ru-RU" sz="54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r"/>
            <a:r>
              <a:rPr lang="ru-RU" dirty="0" smtClean="0">
                <a:solidFill>
                  <a:srgbClr val="002060"/>
                </a:solidFill>
              </a:rPr>
              <a:t>УМК «Перспективная начальная школа»</a:t>
            </a:r>
          </a:p>
          <a:p>
            <a:pPr algn="r"/>
            <a:r>
              <a:rPr lang="ru-RU" dirty="0" smtClean="0">
                <a:solidFill>
                  <a:srgbClr val="002060"/>
                </a:solidFill>
              </a:rPr>
              <a:t>Учитель начальных классов Лопатина Л.В.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правельно козленок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8784976" cy="64807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683568" y="1052736"/>
            <a:ext cx="7951216" cy="37702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3900" b="1" cap="none" spc="0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43521</a:t>
            </a:r>
            <a:endParaRPr lang="ru-RU" sz="23900" b="1" cap="none" spc="0" dirty="0">
              <a:ln w="18000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772816"/>
            <a:ext cx="7951216" cy="3770263"/>
          </a:xfrm>
          <a:prstGeom prst="rect">
            <a:avLst/>
          </a:prstGeom>
          <a:solidFill>
            <a:srgbClr val="FFFF99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3900" b="1" cap="none" spc="0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12345</a:t>
            </a:r>
            <a:endParaRPr lang="ru-RU" sz="23900" b="1" cap="none" spc="0" dirty="0">
              <a:ln w="18000">
                <a:solidFill>
                  <a:schemeClr val="tx1"/>
                </a:solidFill>
                <a:prstDash val="solid"/>
                <a:miter lim="800000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332656"/>
            <a:ext cx="7200800" cy="3046988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/>
              <a:t>5&gt;1        5&gt;2</a:t>
            </a:r>
          </a:p>
          <a:p>
            <a:pPr algn="ctr"/>
            <a:r>
              <a:rPr lang="en-US" sz="9600" b="1" dirty="0" smtClean="0"/>
              <a:t>5&gt;3        5=5</a:t>
            </a:r>
            <a:endParaRPr lang="ru-RU" sz="9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971600" y="3645024"/>
            <a:ext cx="7200800" cy="304698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/>
              <a:t>5&gt;1     5=5       </a:t>
            </a:r>
          </a:p>
          <a:p>
            <a:pPr algn="ctr"/>
            <a:r>
              <a:rPr lang="en-US" sz="9600" b="1" dirty="0" smtClean="0"/>
              <a:t>5&gt;3</a:t>
            </a:r>
            <a:endParaRPr lang="ru-RU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696" y="2564904"/>
            <a:ext cx="5328592" cy="1344345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ru-RU" sz="72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МОЛОДЦЫ!</a:t>
            </a:r>
            <a:endParaRPr lang="ru-RU" sz="72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79512" y="188640"/>
          <a:ext cx="8712968" cy="648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6484"/>
                <a:gridCol w="4356484"/>
              </a:tblGrid>
              <a:tr h="3240360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360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8" name="Рисунок 10" descr="корова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404664"/>
            <a:ext cx="1440160" cy="1473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10" descr="корова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1196752"/>
            <a:ext cx="1440160" cy="1473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кот10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3717032"/>
            <a:ext cx="1080119" cy="1605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9" descr="кот10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3717032"/>
            <a:ext cx="1152127" cy="1712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9" descr="кот10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63688" y="4797152"/>
            <a:ext cx="1152127" cy="1712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собака4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84168" y="692696"/>
            <a:ext cx="1312166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9" descr="гусь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44008" y="5013176"/>
            <a:ext cx="936104" cy="1522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9" descr="гусь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884368" y="3501008"/>
            <a:ext cx="936104" cy="1522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9" descr="гусь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04248" y="4941168"/>
            <a:ext cx="936104" cy="1522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9" descr="гусь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24128" y="3645024"/>
            <a:ext cx="936104" cy="1522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violet13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93510"/>
            <a:ext cx="8784976" cy="6670980"/>
          </a:xfrm>
          <a:prstGeom prst="rect">
            <a:avLst/>
          </a:prstGeom>
        </p:spPr>
      </p:pic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5868144" y="4005064"/>
            <a:ext cx="2304256" cy="2191122"/>
          </a:xfrm>
          <a:prstGeom prst="star5">
            <a:avLst/>
          </a:prstGeom>
          <a:solidFill>
            <a:srgbClr val="E36C0A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7" name="AutoShape 3"/>
          <p:cNvSpPr>
            <a:spLocks noChangeArrowheads="1"/>
          </p:cNvSpPr>
          <p:nvPr/>
        </p:nvSpPr>
        <p:spPr bwMode="auto">
          <a:xfrm>
            <a:off x="5508104" y="764704"/>
            <a:ext cx="3168352" cy="2592288"/>
          </a:xfrm>
          <a:prstGeom prst="star4">
            <a:avLst>
              <a:gd name="adj" fmla="val 12500"/>
            </a:avLst>
          </a:prstGeom>
          <a:solidFill>
            <a:srgbClr val="548DD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3275856" y="2132856"/>
            <a:ext cx="3240360" cy="2880319"/>
          </a:xfrm>
          <a:prstGeom prst="star16">
            <a:avLst>
              <a:gd name="adj" fmla="val 19694"/>
            </a:avLst>
          </a:prstGeom>
          <a:solidFill>
            <a:srgbClr val="5F497A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9" name="AutoShape 5"/>
          <p:cNvSpPr>
            <a:spLocks noChangeArrowheads="1"/>
          </p:cNvSpPr>
          <p:nvPr/>
        </p:nvSpPr>
        <p:spPr bwMode="auto">
          <a:xfrm>
            <a:off x="467544" y="4293096"/>
            <a:ext cx="3096344" cy="2304256"/>
          </a:xfrm>
          <a:prstGeom prst="star8">
            <a:avLst>
              <a:gd name="adj" fmla="val 18944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/>
          <p:cNvSpPr>
            <a:spLocks noChangeArrowheads="1"/>
          </p:cNvSpPr>
          <p:nvPr/>
        </p:nvSpPr>
        <p:spPr bwMode="auto">
          <a:xfrm>
            <a:off x="755576" y="620688"/>
            <a:ext cx="2952328" cy="3096344"/>
          </a:xfrm>
          <a:prstGeom prst="star24">
            <a:avLst>
              <a:gd name="adj" fmla="val 15685"/>
            </a:avLst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422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8712968" cy="6408712"/>
          </a:xfrm>
          <a:prstGeom prst="rect">
            <a:avLst/>
          </a:prstGeom>
        </p:spPr>
      </p:pic>
      <p:pic>
        <p:nvPicPr>
          <p:cNvPr id="3" name="Рисунок 2" descr="б.gif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0" y="3284984"/>
            <a:ext cx="2160240" cy="2160240"/>
          </a:xfrm>
          <a:prstGeom prst="rect">
            <a:avLst/>
          </a:prstGeom>
        </p:spPr>
      </p:pic>
      <p:pic>
        <p:nvPicPr>
          <p:cNvPr id="4" name="Рисунок 3" descr="б.gif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1907704" y="3212976"/>
            <a:ext cx="2304256" cy="2304256"/>
          </a:xfrm>
          <a:prstGeom prst="rect">
            <a:avLst/>
          </a:prstGeom>
        </p:spPr>
      </p:pic>
      <p:pic>
        <p:nvPicPr>
          <p:cNvPr id="5" name="Рисунок 4" descr="б.gif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4427984" y="3501008"/>
            <a:ext cx="1944216" cy="1944216"/>
          </a:xfrm>
          <a:prstGeom prst="rect">
            <a:avLst/>
          </a:prstGeom>
        </p:spPr>
      </p:pic>
      <p:pic>
        <p:nvPicPr>
          <p:cNvPr id="6" name="Рисунок 5" descr="б.gif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6767736" y="2996952"/>
            <a:ext cx="2376264" cy="23762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188640"/>
            <a:ext cx="6912768" cy="7725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9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49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Изображение 00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3140968"/>
            <a:ext cx="8784976" cy="336652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15616" y="764704"/>
            <a:ext cx="6840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rgbClr val="C00000"/>
                </a:solidFill>
              </a:rPr>
              <a:t>На что похожа цифра?</a:t>
            </a:r>
            <a:endParaRPr lang="ru-RU" sz="5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г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2708920"/>
            <a:ext cx="8784976" cy="39681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2123728" y="1124744"/>
            <a:ext cx="4724400" cy="47244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dirty="0"/>
          </a:p>
        </p:txBody>
      </p:sp>
      <p:sp>
        <p:nvSpPr>
          <p:cNvPr id="10243" name="Line 3"/>
          <p:cNvSpPr>
            <a:spLocks noChangeShapeType="1"/>
          </p:cNvSpPr>
          <p:nvPr/>
        </p:nvSpPr>
        <p:spPr bwMode="auto">
          <a:xfrm flipH="1">
            <a:off x="4644008" y="1124744"/>
            <a:ext cx="520824" cy="1872208"/>
          </a:xfrm>
          <a:prstGeom prst="line">
            <a:avLst/>
          </a:prstGeom>
          <a:noFill/>
          <a:ln w="1270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44" name="Arc 4"/>
          <p:cNvSpPr>
            <a:spLocks/>
          </p:cNvSpPr>
          <p:nvPr/>
        </p:nvSpPr>
        <p:spPr bwMode="auto">
          <a:xfrm rot="6603306">
            <a:off x="5520342" y="359811"/>
            <a:ext cx="1018693" cy="1476664"/>
          </a:xfrm>
          <a:custGeom>
            <a:avLst/>
            <a:gdLst>
              <a:gd name="G0" fmla="+- 0 0 0"/>
              <a:gd name="G1" fmla="+- 20641 0 0"/>
              <a:gd name="G2" fmla="+- 21600 0 0"/>
              <a:gd name="T0" fmla="*/ 6366 w 21600"/>
              <a:gd name="T1" fmla="*/ 0 h 31221"/>
              <a:gd name="T2" fmla="*/ 18832 w 21600"/>
              <a:gd name="T3" fmla="*/ 31221 h 31221"/>
              <a:gd name="T4" fmla="*/ 0 w 21600"/>
              <a:gd name="T5" fmla="*/ 20641 h 31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1221" fill="none" extrusionOk="0">
                <a:moveTo>
                  <a:pt x="6365" y="0"/>
                </a:moveTo>
                <a:cubicBezTo>
                  <a:pt x="15422" y="2793"/>
                  <a:pt x="21600" y="11163"/>
                  <a:pt x="21600" y="20641"/>
                </a:cubicBezTo>
                <a:cubicBezTo>
                  <a:pt x="21600" y="24346"/>
                  <a:pt x="20646" y="27990"/>
                  <a:pt x="18831" y="31220"/>
                </a:cubicBezTo>
              </a:path>
              <a:path w="21600" h="31221" stroke="0" extrusionOk="0">
                <a:moveTo>
                  <a:pt x="6365" y="0"/>
                </a:moveTo>
                <a:cubicBezTo>
                  <a:pt x="15422" y="2793"/>
                  <a:pt x="21600" y="11163"/>
                  <a:pt x="21600" y="20641"/>
                </a:cubicBezTo>
                <a:cubicBezTo>
                  <a:pt x="21600" y="24346"/>
                  <a:pt x="20646" y="27990"/>
                  <a:pt x="18831" y="31220"/>
                </a:cubicBezTo>
                <a:lnTo>
                  <a:pt x="0" y="20641"/>
                </a:lnTo>
                <a:close/>
              </a:path>
            </a:pathLst>
          </a:custGeom>
          <a:noFill/>
          <a:ln w="127000">
            <a:solidFill>
              <a:srgbClr val="0000FF"/>
            </a:solidFill>
            <a:round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endParaRPr lang="ru-RU"/>
          </a:p>
        </p:txBody>
      </p:sp>
      <p:sp>
        <p:nvSpPr>
          <p:cNvPr id="10245" name="Arc 5"/>
          <p:cNvSpPr>
            <a:spLocks/>
          </p:cNvSpPr>
          <p:nvPr/>
        </p:nvSpPr>
        <p:spPr bwMode="auto">
          <a:xfrm rot="615963">
            <a:off x="4099468" y="2849812"/>
            <a:ext cx="2655883" cy="2968853"/>
          </a:xfrm>
          <a:custGeom>
            <a:avLst/>
            <a:gdLst>
              <a:gd name="G0" fmla="+- 17456 0 0"/>
              <a:gd name="G1" fmla="+- 21600 0 0"/>
              <a:gd name="G2" fmla="+- 21600 0 0"/>
              <a:gd name="T0" fmla="*/ 5272 w 39056"/>
              <a:gd name="T1" fmla="*/ 3764 h 43200"/>
              <a:gd name="T2" fmla="*/ 0 w 39056"/>
              <a:gd name="T3" fmla="*/ 34321 h 43200"/>
              <a:gd name="T4" fmla="*/ 17456 w 39056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056" h="43200" fill="none" extrusionOk="0">
                <a:moveTo>
                  <a:pt x="5272" y="3764"/>
                </a:moveTo>
                <a:cubicBezTo>
                  <a:pt x="8862" y="1311"/>
                  <a:pt x="13108" y="-1"/>
                  <a:pt x="17456" y="0"/>
                </a:cubicBezTo>
                <a:cubicBezTo>
                  <a:pt x="29385" y="0"/>
                  <a:pt x="39056" y="9670"/>
                  <a:pt x="39056" y="21600"/>
                </a:cubicBezTo>
                <a:cubicBezTo>
                  <a:pt x="39056" y="33529"/>
                  <a:pt x="29385" y="43200"/>
                  <a:pt x="17456" y="43200"/>
                </a:cubicBezTo>
                <a:cubicBezTo>
                  <a:pt x="10552" y="43200"/>
                  <a:pt x="4065" y="39900"/>
                  <a:pt x="-1" y="34321"/>
                </a:cubicBezTo>
              </a:path>
              <a:path w="39056" h="43200" stroke="0" extrusionOk="0">
                <a:moveTo>
                  <a:pt x="5272" y="3764"/>
                </a:moveTo>
                <a:cubicBezTo>
                  <a:pt x="8862" y="1311"/>
                  <a:pt x="13108" y="-1"/>
                  <a:pt x="17456" y="0"/>
                </a:cubicBezTo>
                <a:cubicBezTo>
                  <a:pt x="29385" y="0"/>
                  <a:pt x="39056" y="9670"/>
                  <a:pt x="39056" y="21600"/>
                </a:cubicBezTo>
                <a:cubicBezTo>
                  <a:pt x="39056" y="33529"/>
                  <a:pt x="29385" y="43200"/>
                  <a:pt x="17456" y="43200"/>
                </a:cubicBezTo>
                <a:cubicBezTo>
                  <a:pt x="10552" y="43200"/>
                  <a:pt x="4065" y="39900"/>
                  <a:pt x="-1" y="34321"/>
                </a:cubicBezTo>
                <a:lnTo>
                  <a:pt x="17456" y="21600"/>
                </a:lnTo>
                <a:close/>
              </a:path>
            </a:pathLst>
          </a:custGeom>
          <a:noFill/>
          <a:ln w="1270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46" name="Oval 6"/>
          <p:cNvSpPr>
            <a:spLocks noChangeArrowheads="1"/>
          </p:cNvSpPr>
          <p:nvPr/>
        </p:nvSpPr>
        <p:spPr bwMode="auto">
          <a:xfrm>
            <a:off x="5076056" y="980728"/>
            <a:ext cx="152400" cy="152400"/>
          </a:xfrm>
          <a:prstGeom prst="ellipse">
            <a:avLst/>
          </a:prstGeom>
          <a:solidFill>
            <a:srgbClr val="F3151A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7451466">
            <a:off x="4332155" y="-215312"/>
            <a:ext cx="387350" cy="1714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8.23312E-7 L -0.03334 0.22202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334 0.22202 C -0.02483 0.21624 -0.01615 0.21069 -0.00799 0.20699 C 0.00017 0.20329 0.00642 0.20028 0.01597 0.19959 C 0.02552 0.19889 0.04045 0.2012 0.04982 0.20329 C 0.0592 0.20537 0.06493 0.2086 0.07239 0.21277 C 0.07986 0.21693 0.08715 0.21994 0.09496 0.2278 C 0.10277 0.23566 0.11128 0.24723 0.11892 0.25971 C 0.12656 0.2722 0.13524 0.28307 0.14132 0.30273 C 0.14739 0.32239 0.15277 0.35384 0.15555 0.37789 C 0.15833 0.40194 0.16076 0.42114 0.15833 0.44727 C 0.1559 0.47341 0.15 0.50763 0.14132 0.53539 C 0.13264 0.56314 0.12152 0.59181 0.10625 0.61425 C 0.09097 0.63668 0.06632 0.65911 0.04982 0.67045 C 0.03333 0.68178 0.02187 0.68085 0.00764 0.68178 C -0.0066 0.6827 -0.02275 0.68247 -0.03611 0.67623 C -0.04948 0.66998 -0.06268 0.65611 -0.07275 0.64431 C -0.08282 0.63252 -0.08941 0.6191 -0.09671 0.60477 C -0.104 0.59043 -0.11302 0.56568 -0.11632 0.55782 " pathEditMode="relative" rAng="0" ptsTypes="aaaaaaaaaaaaaaaaaA">
                                      <p:cBhvr>
                                        <p:cTn id="9" dur="5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" y="2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33333E-6 1.10083E-6 C 0.00226 0.00647 0.00469 0.01318 0.01268 0.02058 C 0.02066 0.02798 0.03299 0.03978 0.04792 0.04486 C 0.06285 0.04995 0.08681 0.05435 0.10278 0.05065 C 0.11875 0.04695 0.13299 0.03307 0.14375 0.02243 C 0.15452 0.01179 0.16372 -0.00717 0.16771 -0.01318 " pathEditMode="relative" rAng="0" ptsTypes="aaaaaA">
                                      <p:cBhvr>
                                        <p:cTn id="12" dur="5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" y="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33</Words>
  <Application>Microsoft Office PowerPoint</Application>
  <PresentationFormat>Экран (4:3)</PresentationFormat>
  <Paragraphs>17</Paragraphs>
  <Slides>14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39</cp:revision>
  <dcterms:created xsi:type="dcterms:W3CDTF">2011-11-11T15:54:20Z</dcterms:created>
  <dcterms:modified xsi:type="dcterms:W3CDTF">2011-11-30T19:05:03Z</dcterms:modified>
</cp:coreProperties>
</file>