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6" r:id="rId4"/>
    <p:sldId id="260" r:id="rId5"/>
    <p:sldId id="265" r:id="rId6"/>
    <p:sldId id="262" r:id="rId7"/>
    <p:sldId id="264" r:id="rId8"/>
    <p:sldId id="267" r:id="rId9"/>
    <p:sldId id="268" r:id="rId10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206" y="57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nsportal.ru/detskiy-sad/razvitie-rechi/2014/02/27/razvivayushchie-igry-po-sensorike-kartoteka-k-proektu" TargetMode="External"/><Relationship Id="rId13" Type="http://schemas.openxmlformats.org/officeDocument/2006/relationships/hyperlink" Target="http://nsportal.ru/detskiy-sad/raznoe/2014/02/26/moe-portfolio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nsportal.ru/detskiy-sad/okruzhayushchiy-mir/2014/02/27/isledovatelsko-poznavatelnyy-igrovoy-proekt-rol-igrushki" TargetMode="External"/><Relationship Id="rId12" Type="http://schemas.openxmlformats.org/officeDocument/2006/relationships/hyperlink" Target="http://nsportal.ru/detskiy-sad/raznoe/2014/02/26/terpeniya-i-fantazii-khvatit-na-vsekh-statya-v-gazete-stepnaya-nov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nsportal.ru/detskiy-sad/okruzhayushchiy-mir/2014/02/27/didakticheskie-igry-igrushki-kartoteka-k-proektu" TargetMode="External"/><Relationship Id="rId11" Type="http://schemas.openxmlformats.org/officeDocument/2006/relationships/hyperlink" Target="http://nsportal.ru/detskiy-sad/materialy-dlya-roditeley/2014/02/26/razvitie-u-rebenka-uverennosti-v-sebe-cherez-igru" TargetMode="External"/><Relationship Id="rId5" Type="http://schemas.openxmlformats.org/officeDocument/2006/relationships/hyperlink" Target="http://nsportal.ru/detskiy-sad/zdorovyy-obraz-zhizni/2014/02/16/den-zdorovya-15-2-goda-gruppa-rannego-vozrasta" TargetMode="External"/><Relationship Id="rId10" Type="http://schemas.openxmlformats.org/officeDocument/2006/relationships/hyperlink" Target="http://nsportal.ru/detskiy-sad/materialy-dlya-roditeley/2014/02/26/dlya-chego-nuzhna-igrushka-konsultatsiya-roditelyam" TargetMode="External"/><Relationship Id="rId4" Type="http://schemas.openxmlformats.org/officeDocument/2006/relationships/image" Target="../media/image15.jpeg"/><Relationship Id="rId9" Type="http://schemas.openxmlformats.org/officeDocument/2006/relationships/hyperlink" Target="http://nsportal.ru/detskiy-sad/razvitie-rechi/2014/02/26/stikhi-ob-igrushkakh-kartoteka" TargetMode="External"/><Relationship Id="rId14" Type="http://schemas.openxmlformats.org/officeDocument/2006/relationships/hyperlink" Target="http://nsportal.ru/detskiy-sad/raznoe/2014/02/16/setka-nod-gruppa-rannego-vozrasta-15-2-god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0" y="0"/>
            <a:ext cx="6858000" cy="9144000"/>
            <a:chOff x="6858000" y="-8477309"/>
            <a:chExt cx="13215982" cy="17621309"/>
          </a:xfrm>
        </p:grpSpPr>
        <p:pic>
          <p:nvPicPr>
            <p:cNvPr id="13" name="Picture 2" descr="C:\Documents and Settings\User\Мои документы\3490635-7456a1f05817d9ce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858000" y="-8477309"/>
              <a:ext cx="13215982" cy="17621309"/>
            </a:xfrm>
            <a:prstGeom prst="rect">
              <a:avLst/>
            </a:prstGeom>
            <a:noFill/>
          </p:spPr>
        </p:pic>
        <p:pic>
          <p:nvPicPr>
            <p:cNvPr id="14" name="Picture 2" descr="D:\Рисунки все\4Коллекция Microsoft\Фоны подложки белые резные\7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429528" y="-8143964"/>
              <a:ext cx="12073022" cy="16502178"/>
            </a:xfrm>
            <a:prstGeom prst="rect">
              <a:avLst/>
            </a:prstGeom>
            <a:noFill/>
          </p:spPr>
        </p:pic>
      </p:grpSp>
      <p:sp>
        <p:nvSpPr>
          <p:cNvPr id="7" name="Прямоугольник 6"/>
          <p:cNvSpPr/>
          <p:nvPr/>
        </p:nvSpPr>
        <p:spPr>
          <a:xfrm>
            <a:off x="642918" y="6786578"/>
            <a:ext cx="5870884" cy="171739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БОБЫРЕВА  ОЛЬГА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ПЕТРОВНА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5794" y="428596"/>
            <a:ext cx="5429288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ПОРТФОЛИО</a:t>
            </a:r>
            <a:b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ПЕДАГОГА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User\Мои документы\Сайт Бобыревой О.П\P226002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00240" y="2357422"/>
            <a:ext cx="2732503" cy="4000528"/>
          </a:xfrm>
          <a:prstGeom prst="rect">
            <a:avLst/>
          </a:prstGeom>
          <a:noFill/>
        </p:spPr>
      </p:pic>
      <p:pic>
        <p:nvPicPr>
          <p:cNvPr id="6149" name="Picture 5" descr="D:\Рисунки все\4Коллекция Microsoft\Рамки-вырезы\64640397_023427059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71612" y="1428728"/>
            <a:ext cx="4786346" cy="5429288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643050" y="6215074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ВОСПИТАТЕЛЬ</a:t>
            </a:r>
            <a:endParaRPr lang="ru-RU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0" y="0"/>
            <a:ext cx="6858000" cy="9144000"/>
            <a:chOff x="6858000" y="-8477309"/>
            <a:chExt cx="13215982" cy="17621309"/>
          </a:xfrm>
        </p:grpSpPr>
        <p:pic>
          <p:nvPicPr>
            <p:cNvPr id="8" name="Picture 2" descr="C:\Documents and Settings\User\Мои документы\3490635-7456a1f05817d9ce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858000" y="-8477309"/>
              <a:ext cx="13215982" cy="17621309"/>
            </a:xfrm>
            <a:prstGeom prst="rect">
              <a:avLst/>
            </a:prstGeom>
            <a:noFill/>
          </p:spPr>
        </p:pic>
        <p:pic>
          <p:nvPicPr>
            <p:cNvPr id="9" name="Picture 2" descr="D:\Рисунки все\4Коллекция Microsoft\Фоны подложки белые резные\7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429528" y="-8143964"/>
              <a:ext cx="12073022" cy="16502178"/>
            </a:xfrm>
            <a:prstGeom prst="rect">
              <a:avLst/>
            </a:prstGeom>
            <a:noFill/>
          </p:spPr>
        </p:pic>
      </p:grp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94" y="2357422"/>
            <a:ext cx="5357850" cy="27860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«В каждом человеке есть бубенчик, если его тронуть, человек зазвенит самым прекрасным, что в нём есть...»   </a:t>
            </a:r>
            <a:endParaRPr lang="ru-RU" sz="14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0" indent="0" algn="r">
              <a:buNone/>
            </a:pPr>
            <a:r>
              <a:rPr lang="ru-RU" sz="1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Ю.А. Яковлев “Бубенчики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14356" y="714348"/>
            <a:ext cx="5586430" cy="1524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Профессиональное  КРЕДО: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714356" y="5715008"/>
            <a:ext cx="5357850" cy="207170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Наша формула успеха – «воспитатель – это не работа,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это – вдохновение + состояние души…»</a:t>
            </a:r>
            <a:endParaRPr kumimoji="0" lang="ru-RU" sz="32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0" y="0"/>
            <a:ext cx="6858000" cy="9144000"/>
            <a:chOff x="6858000" y="-8477309"/>
            <a:chExt cx="13215982" cy="17621309"/>
          </a:xfrm>
        </p:grpSpPr>
        <p:pic>
          <p:nvPicPr>
            <p:cNvPr id="10" name="Picture 2" descr="C:\Documents and Settings\User\Мои документы\3490635-7456a1f05817d9ce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858000" y="-8477309"/>
              <a:ext cx="13215982" cy="17621309"/>
            </a:xfrm>
            <a:prstGeom prst="rect">
              <a:avLst/>
            </a:prstGeom>
            <a:noFill/>
          </p:spPr>
        </p:pic>
        <p:pic>
          <p:nvPicPr>
            <p:cNvPr id="11" name="Picture 2" descr="D:\Рисунки все\4Коллекция Microsoft\Фоны подложки белые резные\7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429528" y="-8143964"/>
              <a:ext cx="12073022" cy="16502178"/>
            </a:xfrm>
            <a:prstGeom prst="rect">
              <a:avLst/>
            </a:prstGeom>
            <a:noFill/>
          </p:spPr>
        </p:pic>
      </p:grpSp>
      <p:pic>
        <p:nvPicPr>
          <p:cNvPr id="8" name="Рисунок 7" descr="a9d1f3a1e812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857364" y="3071802"/>
            <a:ext cx="3333750" cy="3114675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57166" y="571472"/>
            <a:ext cx="6172200" cy="84823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Мой ДЕВИЗ: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94" y="1285852"/>
            <a:ext cx="550072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«Чтобы воспитать ребенка так, как надо, пройдите его путь сами шаг за шагом»</a:t>
            </a:r>
            <a:endParaRPr lang="ru-RU" sz="3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56" y="6143636"/>
            <a:ext cx="55007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«Многие беды имеют своими корнями как раз то, что человека с детства не учат управлять своими желаниями, не учат правильно относиться к понятиям можно, надо, нельзя»</a:t>
            </a:r>
          </a:p>
          <a:p>
            <a:pPr algn="ctr"/>
            <a:r>
              <a:rPr lang="ru-RU" sz="2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Сухомлинский В. А.</a:t>
            </a:r>
            <a:endParaRPr lang="ru-RU" sz="2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0" y="0"/>
            <a:ext cx="6858000" cy="9144000"/>
            <a:chOff x="6858000" y="-8477309"/>
            <a:chExt cx="13215982" cy="17621309"/>
          </a:xfrm>
        </p:grpSpPr>
        <p:pic>
          <p:nvPicPr>
            <p:cNvPr id="10" name="Picture 2" descr="C:\Documents and Settings\User\Мои документы\3490635-7456a1f05817d9ce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858000" y="-8477309"/>
              <a:ext cx="13215982" cy="17621309"/>
            </a:xfrm>
            <a:prstGeom prst="rect">
              <a:avLst/>
            </a:prstGeom>
            <a:noFill/>
          </p:spPr>
        </p:pic>
        <p:pic>
          <p:nvPicPr>
            <p:cNvPr id="11" name="Picture 2" descr="D:\Рисунки все\4Коллекция Microsoft\Фоны подложки белые резные\7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429528" y="-8143964"/>
              <a:ext cx="12073022" cy="16502178"/>
            </a:xfrm>
            <a:prstGeom prst="rect">
              <a:avLst/>
            </a:prstGeom>
            <a:noFill/>
          </p:spPr>
        </p:pic>
      </p:grp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1285860" y="4786314"/>
            <a:ext cx="4660891" cy="936321"/>
          </a:xfrm>
          <a:prstGeom prst="rect">
            <a:avLst/>
          </a:prstGeom>
        </p:spPr>
        <p:txBody>
          <a:bodyPr wrap="square" lIns="104306" tIns="52153" rIns="104306" bIns="5215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2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Образование СРЕДНЕЕ ПЕДАГОГИЧЕСКОЕ:</a:t>
            </a:r>
          </a:p>
        </p:txBody>
      </p:sp>
      <p:pic>
        <p:nvPicPr>
          <p:cNvPr id="7" name="Picture 2" descr="D:\Алла 2\Вся докум. ДОУ\ГДОУ8\Бобырева  О.П\Фото и документы\Диплом Оля Бобырева.bmp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387904">
            <a:off x="696696" y="2453802"/>
            <a:ext cx="5502654" cy="1914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Содержимое 3"/>
          <p:cNvSpPr txBox="1">
            <a:spLocks/>
          </p:cNvSpPr>
          <p:nvPr/>
        </p:nvSpPr>
        <p:spPr>
          <a:xfrm>
            <a:off x="928670" y="6143636"/>
            <a:ext cx="5232395" cy="1733463"/>
          </a:xfrm>
          <a:prstGeom prst="rect">
            <a:avLst/>
          </a:prstGeom>
        </p:spPr>
        <p:txBody>
          <a:bodyPr vert="horz" wrap="square" lIns="104306" tIns="52153" rIns="104306" bIns="52153" rtlCol="0">
            <a:sp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3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+mn-lt"/>
                <a:ea typeface="+mn-ea"/>
                <a:cs typeface="+mn-cs"/>
              </a:rPr>
              <a:t>Ленинградское  государственное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3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+mn-lt"/>
                <a:ea typeface="+mn-ea"/>
                <a:cs typeface="+mn-cs"/>
              </a:rPr>
              <a:t>педагогическое  училище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Краснодарского края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3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+mn-lt"/>
                <a:ea typeface="+mn-ea"/>
                <a:cs typeface="+mn-cs"/>
              </a:rPr>
              <a:t>1991 год</a:t>
            </a:r>
            <a:endParaRPr kumimoji="0" lang="ru-RU" sz="23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0" y="0"/>
            <a:ext cx="6858000" cy="9144000"/>
            <a:chOff x="6858000" y="-8477309"/>
            <a:chExt cx="13215982" cy="17621309"/>
          </a:xfrm>
        </p:grpSpPr>
        <p:pic>
          <p:nvPicPr>
            <p:cNvPr id="10" name="Picture 2" descr="C:\Documents and Settings\User\Мои документы\3490635-7456a1f05817d9ce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858000" y="-8477309"/>
              <a:ext cx="13215982" cy="17621309"/>
            </a:xfrm>
            <a:prstGeom prst="rect">
              <a:avLst/>
            </a:prstGeom>
            <a:noFill/>
          </p:spPr>
        </p:pic>
        <p:pic>
          <p:nvPicPr>
            <p:cNvPr id="11" name="Picture 2" descr="D:\Рисунки все\4Коллекция Microsoft\Фоны подложки белые резные\7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429528" y="-8143964"/>
              <a:ext cx="12073022" cy="16502178"/>
            </a:xfrm>
            <a:prstGeom prst="rect">
              <a:avLst/>
            </a:prstGeom>
            <a:noFill/>
          </p:spPr>
        </p:pic>
      </p:grpSp>
      <p:sp>
        <p:nvSpPr>
          <p:cNvPr id="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28670" y="714348"/>
            <a:ext cx="5029192" cy="1524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Повышение квалификации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56" y="6072198"/>
            <a:ext cx="55007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Краткосрочное повышение квалификации  в ГОУ Краснодарского края ККИДППО</a:t>
            </a:r>
          </a:p>
          <a:p>
            <a:pPr marL="95250"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15.03.2010 по 26.03.2010</a:t>
            </a:r>
          </a:p>
          <a:p>
            <a:pPr marL="95250"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 теме: «Основы педагогического взаимодействия воспитателя и ребенка в процессе всестороннего развития личности дошкольников»</a:t>
            </a: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 descr="C:\Documents and Settings\User\Мои документы\Сайт Бобыревой О.П\SWScan0043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7232" y="2285984"/>
            <a:ext cx="5143536" cy="36919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6858000" cy="9144000"/>
            <a:chOff x="6858000" y="-8477309"/>
            <a:chExt cx="13215982" cy="17621309"/>
          </a:xfrm>
        </p:grpSpPr>
        <p:pic>
          <p:nvPicPr>
            <p:cNvPr id="9" name="Picture 2" descr="C:\Documents and Settings\User\Мои документы\3490635-7456a1f05817d9ce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858000" y="-8477309"/>
              <a:ext cx="13215982" cy="17621309"/>
            </a:xfrm>
            <a:prstGeom prst="rect">
              <a:avLst/>
            </a:prstGeom>
            <a:noFill/>
          </p:spPr>
        </p:pic>
        <p:pic>
          <p:nvPicPr>
            <p:cNvPr id="10" name="Picture 2" descr="D:\Рисунки все\4Коллекция Microsoft\Фоны подложки белые резные\7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429528" y="-8143964"/>
              <a:ext cx="12073022" cy="16502178"/>
            </a:xfrm>
            <a:prstGeom prst="rect">
              <a:avLst/>
            </a:prstGeom>
            <a:noFill/>
          </p:spPr>
        </p:pic>
      </p:grp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714357" y="5214942"/>
            <a:ext cx="5500726" cy="1188698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pPr algn="ctr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«Воспитатель в  дошкольных  </a:t>
            </a:r>
          </a:p>
          <a:p>
            <a:pPr algn="ctr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учреждениях»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1214422" y="4572000"/>
            <a:ext cx="4732792" cy="782433"/>
          </a:xfrm>
          <a:prstGeom prst="rect">
            <a:avLst/>
          </a:prstGeom>
        </p:spPr>
        <p:txBody>
          <a:bodyPr vert="horz" wrap="square" lIns="104306" tIns="52153" rIns="104306" bIns="52153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КВАЛИФИКАЦИЯ:</a:t>
            </a:r>
          </a:p>
        </p:txBody>
      </p:sp>
      <p:pic>
        <p:nvPicPr>
          <p:cNvPr id="5122" name="Picture 2" descr="D:\Сайт ДОУ\Фото детсада\DSCN382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1546" y="785786"/>
            <a:ext cx="4857784" cy="3643338"/>
          </a:xfrm>
          <a:prstGeom prst="snip2Diag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785794" y="7072330"/>
            <a:ext cx="52864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воспитание в дошкольных учреждениях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0174" y="6429388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СПЕЦИАЛЬНОСТЬ: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0" y="0"/>
            <a:ext cx="6858000" cy="9144000"/>
            <a:chOff x="6858000" y="-8477309"/>
            <a:chExt cx="13215982" cy="17621309"/>
          </a:xfrm>
        </p:grpSpPr>
        <p:pic>
          <p:nvPicPr>
            <p:cNvPr id="11" name="Picture 2" descr="C:\Documents and Settings\User\Мои документы\3490635-7456a1f05817d9ce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858000" y="-8477309"/>
              <a:ext cx="13215982" cy="17621309"/>
            </a:xfrm>
            <a:prstGeom prst="rect">
              <a:avLst/>
            </a:prstGeom>
            <a:noFill/>
          </p:spPr>
        </p:pic>
        <p:pic>
          <p:nvPicPr>
            <p:cNvPr id="10" name="Picture 2" descr="D:\Рисунки все\4Коллекция Microsoft\Фоны подложки белые резные\7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429528" y="-8143964"/>
              <a:ext cx="12073022" cy="16502178"/>
            </a:xfrm>
            <a:prstGeom prst="rect">
              <a:avLst/>
            </a:prstGeom>
            <a:noFill/>
          </p:spPr>
        </p:pic>
      </p:grpSp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2918" y="928662"/>
            <a:ext cx="5589587" cy="118745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Работаю </a:t>
            </a:r>
            <a:br>
              <a:rPr lang="ru-RU" sz="4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над  темой:</a:t>
            </a:r>
            <a:endParaRPr lang="ru-RU" sz="5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28670" y="2643174"/>
            <a:ext cx="50006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Times New Roman" pitchFamily="18" charset="0"/>
                <a:cs typeface="Times New Roman" pitchFamily="18" charset="0"/>
              </a:rPr>
              <a:t>   «Роль игрушки в развитии ребенка»</a:t>
            </a:r>
            <a:endParaRPr kumimoji="0" lang="ru-RU" sz="48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075" name="Picture 3" descr="D:\Рисунки все\Коллекция Microsoft\Игрушки\buch_21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43248" y="5214942"/>
            <a:ext cx="2428892" cy="2878237"/>
          </a:xfrm>
          <a:prstGeom prst="rect">
            <a:avLst/>
          </a:prstGeom>
          <a:noFill/>
        </p:spPr>
      </p:pic>
      <p:pic>
        <p:nvPicPr>
          <p:cNvPr id="3076" name="Picture 4" descr="D:\Рисунки все\Коллекция Microsoft\Игрушки\0_3321e_727700f3_L.gif"/>
          <p:cNvPicPr>
            <a:picLocks noChangeAspect="1" noChangeArrowheads="1" noCrop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8" y="5143504"/>
            <a:ext cx="2690818" cy="3363523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071810" y="5072066"/>
            <a:ext cx="71438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0" y="0"/>
            <a:ext cx="6858000" cy="9144000"/>
            <a:chOff x="6858000" y="-8477309"/>
            <a:chExt cx="13215982" cy="17621309"/>
          </a:xfrm>
        </p:grpSpPr>
        <p:pic>
          <p:nvPicPr>
            <p:cNvPr id="11" name="Picture 2" descr="C:\Documents and Settings\User\Мои документы\3490635-7456a1f05817d9ce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858000" y="-8477309"/>
              <a:ext cx="13215982" cy="17621309"/>
            </a:xfrm>
            <a:prstGeom prst="rect">
              <a:avLst/>
            </a:prstGeom>
            <a:noFill/>
          </p:spPr>
        </p:pic>
        <p:pic>
          <p:nvPicPr>
            <p:cNvPr id="12" name="Picture 2" descr="D:\Рисунки все\4Коллекция Microsoft\Фоны подложки белые резные\7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429528" y="-8143964"/>
              <a:ext cx="12073022" cy="16502178"/>
            </a:xfrm>
            <a:prstGeom prst="rect">
              <a:avLst/>
            </a:prstGeom>
            <a:noFill/>
          </p:spPr>
        </p:pic>
      </p:grpSp>
      <p:sp>
        <p:nvSpPr>
          <p:cNvPr id="3" name="Прямоугольник 2"/>
          <p:cNvSpPr/>
          <p:nvPr/>
        </p:nvSpPr>
        <p:spPr>
          <a:xfrm>
            <a:off x="2714620" y="500034"/>
            <a:ext cx="350046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МОИ  </a:t>
            </a:r>
          </a:p>
          <a:p>
            <a:pPr algn="ctr"/>
            <a:r>
              <a:rPr lang="ru-RU" sz="3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НАГРАДЫ</a:t>
            </a:r>
            <a:endParaRPr lang="ru-RU" sz="3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2050" name="Picture 2" descr="C:\Documents and Settings\User\Мои документы\Сайт Бобыревой О.П\Мои сертификаты\SWScan0042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7232" y="2000232"/>
            <a:ext cx="1965273" cy="285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 descr="C:\Documents and Settings\User\Мои документы\Сайт Бобыревой О.П\Мои сертификаты\Грамота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29066" y="1928794"/>
            <a:ext cx="2071678" cy="29403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2" name="Picture 4" descr="C:\Documents and Settings\User\Мои документы\Сайт Бобыревой О.П\Мои сертификаты\70116904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857628" y="5000628"/>
            <a:ext cx="2223485" cy="29715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3" name="Picture 5" descr="C:\Documents and Settings\User\Мои документы\Сайт Бобыревой О.П\Мои сертификаты\SWScan0042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57232" y="5143504"/>
            <a:ext cx="1966803" cy="27860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6858000" cy="9144000"/>
            <a:chOff x="6858000" y="-8477309"/>
            <a:chExt cx="13215982" cy="17621309"/>
          </a:xfrm>
        </p:grpSpPr>
        <p:pic>
          <p:nvPicPr>
            <p:cNvPr id="9" name="Picture 2" descr="C:\Documents and Settings\User\Мои документы\3490635-7456a1f05817d9ce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858000" y="-8477309"/>
              <a:ext cx="13215982" cy="17621309"/>
            </a:xfrm>
            <a:prstGeom prst="rect">
              <a:avLst/>
            </a:prstGeom>
            <a:noFill/>
          </p:spPr>
        </p:pic>
        <p:pic>
          <p:nvPicPr>
            <p:cNvPr id="10" name="Picture 2" descr="D:\Рисунки все\4Коллекция Microsoft\Фоны подложки белые резные\7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429528" y="-8143964"/>
              <a:ext cx="12073022" cy="16502178"/>
            </a:xfrm>
            <a:prstGeom prst="rect">
              <a:avLst/>
            </a:prstGeom>
            <a:noFill/>
          </p:spPr>
        </p:pic>
      </p:grpSp>
      <p:sp>
        <p:nvSpPr>
          <p:cNvPr id="3" name="Прямоугольник 2"/>
          <p:cNvSpPr/>
          <p:nvPr/>
        </p:nvSpPr>
        <p:spPr>
          <a:xfrm>
            <a:off x="1714488" y="642910"/>
            <a:ext cx="4572032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4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МЕТОДИЧЕСКАЯ  КОПИЛКА</a:t>
            </a:r>
            <a:endParaRPr lang="ru-RU" sz="34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4" name="Рисунок 3" descr="Portfolio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5794" y="1142976"/>
            <a:ext cx="1260485" cy="10029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5794" y="2428860"/>
            <a:ext cx="521497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МОИ ПУБЛИКАЦИИ:</a:t>
            </a:r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sz="1600" b="1" dirty="0" smtClean="0"/>
              <a:t>Здоровый </a:t>
            </a:r>
            <a:r>
              <a:rPr lang="ru-RU" sz="1600" b="1" dirty="0" smtClean="0"/>
              <a:t>образ жизни</a:t>
            </a:r>
          </a:p>
          <a:p>
            <a:pPr lvl="0"/>
            <a:r>
              <a:rPr lang="ru-RU" sz="1600" u="sng" dirty="0" smtClean="0">
                <a:hlinkClick r:id="rId5"/>
              </a:rPr>
              <a:t>День здоровья - (1,5-2 года) - группа раннего возраста</a:t>
            </a:r>
            <a:endParaRPr lang="ru-RU" sz="1600" dirty="0" smtClean="0"/>
          </a:p>
          <a:p>
            <a:r>
              <a:rPr lang="ru-RU" sz="1600" b="1" dirty="0" smtClean="0"/>
              <a:t>Окружающий мир</a:t>
            </a:r>
          </a:p>
          <a:p>
            <a:pPr lvl="0"/>
            <a:r>
              <a:rPr lang="ru-RU" sz="1600" u="sng" dirty="0" smtClean="0">
                <a:hlinkClick r:id="rId6"/>
              </a:rPr>
              <a:t>Дидактические игры "Игрушки" - картотека (к проекту)</a:t>
            </a:r>
            <a:endParaRPr lang="ru-RU" sz="1600" dirty="0" smtClean="0"/>
          </a:p>
          <a:p>
            <a:pPr lvl="0"/>
            <a:r>
              <a:rPr lang="ru-RU" sz="1600" u="sng" dirty="0" smtClean="0">
                <a:hlinkClick r:id="rId7"/>
              </a:rPr>
              <a:t>Исследовательско - познавательный игровой проект "Роль игрушки в развитии ребенка" в группе раннего возраста (1,5 – 2года)</a:t>
            </a:r>
            <a:endParaRPr lang="ru-RU" sz="1600" dirty="0" smtClean="0"/>
          </a:p>
          <a:p>
            <a:r>
              <a:rPr lang="ru-RU" sz="1600" b="1" dirty="0" smtClean="0"/>
              <a:t>Развитие речи</a:t>
            </a:r>
          </a:p>
          <a:p>
            <a:pPr lvl="0"/>
            <a:r>
              <a:rPr lang="ru-RU" sz="1600" u="sng" dirty="0" smtClean="0">
                <a:hlinkClick r:id="rId8"/>
              </a:rPr>
              <a:t>Развивающие игры по </a:t>
            </a:r>
            <a:r>
              <a:rPr lang="ru-RU" sz="1600" u="sng" dirty="0" err="1" smtClean="0">
                <a:hlinkClick r:id="rId8"/>
              </a:rPr>
              <a:t>сенсорике</a:t>
            </a:r>
            <a:r>
              <a:rPr lang="ru-RU" sz="1600" u="sng" dirty="0" smtClean="0">
                <a:hlinkClick r:id="rId8"/>
              </a:rPr>
              <a:t> - картотека (к проекту)</a:t>
            </a:r>
            <a:endParaRPr lang="ru-RU" sz="1600" dirty="0" smtClean="0"/>
          </a:p>
          <a:p>
            <a:pPr lvl="0"/>
            <a:r>
              <a:rPr lang="ru-RU" sz="1600" u="sng" dirty="0" smtClean="0">
                <a:hlinkClick r:id="rId9"/>
              </a:rPr>
              <a:t>Стихи об "Игрушках" - картотека (к проекту)</a:t>
            </a:r>
            <a:endParaRPr lang="ru-RU" sz="1600" dirty="0" smtClean="0"/>
          </a:p>
          <a:p>
            <a:r>
              <a:rPr lang="ru-RU" sz="1600" b="1" dirty="0" smtClean="0"/>
              <a:t>Материалы для родителей</a:t>
            </a:r>
          </a:p>
          <a:p>
            <a:pPr lvl="0"/>
            <a:r>
              <a:rPr lang="ru-RU" sz="1600" u="sng" dirty="0" smtClean="0">
                <a:hlinkClick r:id="rId10"/>
              </a:rPr>
              <a:t>"Для чего нужна игрушка" - консультация родителям (к проекту)</a:t>
            </a:r>
            <a:endParaRPr lang="ru-RU" sz="1600" dirty="0" smtClean="0"/>
          </a:p>
          <a:p>
            <a:pPr lvl="0"/>
            <a:r>
              <a:rPr lang="ru-RU" sz="1600" u="sng" dirty="0" smtClean="0">
                <a:hlinkClick r:id="rId11"/>
              </a:rPr>
              <a:t>"Развитие у ребенка уверенности в себе через игру" - консультация родителям (к проекту)</a:t>
            </a:r>
            <a:endParaRPr lang="ru-RU" sz="1600" dirty="0" smtClean="0"/>
          </a:p>
          <a:p>
            <a:r>
              <a:rPr lang="ru-RU" sz="1600" b="1" dirty="0" smtClean="0"/>
              <a:t>Разное</a:t>
            </a:r>
          </a:p>
          <a:p>
            <a:pPr lvl="0"/>
            <a:r>
              <a:rPr lang="ru-RU" sz="1600" u="sng" dirty="0" smtClean="0">
                <a:hlinkClick r:id="rId12"/>
              </a:rPr>
              <a:t>"Терпения и фантазии хватит на всех" - статья в газете "Степная НОВЬ"</a:t>
            </a:r>
            <a:endParaRPr lang="ru-RU" sz="1600" dirty="0" smtClean="0"/>
          </a:p>
          <a:p>
            <a:pPr lvl="0"/>
            <a:r>
              <a:rPr lang="ru-RU" sz="1600" u="sng" dirty="0" smtClean="0">
                <a:hlinkClick r:id="rId13"/>
              </a:rPr>
              <a:t>Мое ПОРТФОЛИО</a:t>
            </a:r>
            <a:endParaRPr lang="ru-RU" sz="1600" dirty="0" smtClean="0"/>
          </a:p>
          <a:p>
            <a:pPr lvl="0"/>
            <a:r>
              <a:rPr lang="ru-RU" sz="1600" u="sng" dirty="0" smtClean="0">
                <a:hlinkClick r:id="rId14"/>
              </a:rPr>
              <a:t>Сетка НОД группа раннего возраста (1,5-2 года)</a:t>
            </a:r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314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Профессиональное  КРЕДО:</vt:lpstr>
      <vt:lpstr>Слайд 3</vt:lpstr>
      <vt:lpstr>Слайд 4</vt:lpstr>
      <vt:lpstr>Повышение квалификации</vt:lpstr>
      <vt:lpstr>Слайд 6</vt:lpstr>
      <vt:lpstr>Работаю  над  темой: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Бобырева О.П.</dc:title>
  <dc:creator>Бобырева О.П.</dc:creator>
  <cp:lastModifiedBy>User</cp:lastModifiedBy>
  <cp:revision>30</cp:revision>
  <dcterms:modified xsi:type="dcterms:W3CDTF">2014-02-27T08:04:04Z</dcterms:modified>
</cp:coreProperties>
</file>