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sldIdLst>
    <p:sldId id="259" r:id="rId2"/>
    <p:sldId id="261" r:id="rId3"/>
    <p:sldId id="262" r:id="rId4"/>
    <p:sldId id="263" r:id="rId5"/>
    <p:sldId id="270" r:id="rId6"/>
    <p:sldId id="267" r:id="rId7"/>
    <p:sldId id="268" r:id="rId8"/>
    <p:sldId id="271" r:id="rId9"/>
    <p:sldId id="272" r:id="rId10"/>
    <p:sldId id="273" r:id="rId11"/>
    <p:sldId id="269" r:id="rId12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92832F5-EA01-48E5-B403-87E193F50680}">
          <p14:sldIdLst>
            <p14:sldId id="259"/>
          </p14:sldIdLst>
        </p14:section>
        <p14:section name="Обзор проекта" id="{087866C3-7028-482C-8D34-6BF5363FBD75}">
          <p14:sldIdLst>
            <p14:sldId id="261"/>
          </p14:sldIdLst>
        </p14:section>
        <p14:section name="Обновление состояния" id="{521DEF98-8796-4632-831A-16252E9A6054}">
          <p14:sldIdLst>
            <p14:sldId id="262"/>
            <p14:sldId id="263"/>
          </p14:sldIdLst>
        </p14:section>
        <p14:section name="Временная шкала" id="{CF24EBA6-C924-424D-AC31-A4B9992A87E0}">
          <p14:sldIdLst>
            <p14:sldId id="270"/>
          </p14:sldIdLst>
        </p14:section>
        <p14:section name="Следующие шаги и действия" id="{C24C98EC-938D-4034-8DB8-5E8DBF16E3CB}">
          <p14:sldIdLst>
            <p14:sldId id="267"/>
            <p14:sldId id="268"/>
            <p14:sldId id="271"/>
            <p14:sldId id="272"/>
            <p14:sldId id="273"/>
          </p14:sldIdLst>
        </p14:section>
        <p14:section name="Приложение" id="{E35CCD6A-2288-476E-BC93-C75323AE1F32}">
          <p14:sldIdLst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35" autoAdjust="0"/>
    <p:restoredTop sz="88187" autoAdjust="0"/>
  </p:normalViewPr>
  <p:slideViewPr>
    <p:cSldViewPr>
      <p:cViewPr varScale="1">
        <p:scale>
          <a:sx n="95" d="100"/>
          <a:sy n="95" d="100"/>
        </p:scale>
        <p:origin x="-180" y="-90"/>
      </p:cViewPr>
      <p:guideLst>
        <p:guide orient="horz" pos="2160"/>
        <p:guide orient="horz" pos="576"/>
        <p:guide pos="288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latinLnBrk="0">
              <a:defRPr lang="ru-RU" sz="13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latinLnBrk="0">
              <a:defRPr lang="ru-RU" sz="1300"/>
            </a:lvl1pPr>
          </a:lstStyle>
          <a:p>
            <a:fld id="{724506C0-3FFE-45A5-803D-9F4FC5464A70}" type="datetimeFigureOut">
              <a:t>12/17/2009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latinLnBrk="0">
              <a:defRPr lang="ru-RU" sz="13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 latinLnBrk="0">
              <a:defRPr lang="ru-RU" sz="1300"/>
            </a:lvl1pPr>
          </a:lstStyle>
          <a:p>
            <a:fld id="{F8646707-6BBD-41A9-B4DF-0C76A73A2D2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160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155">
              <a:defRPr lang="ru-RU"/>
            </a:pPr>
            <a:r>
              <a:rPr lang="ru-RU" dirty="0" smtClean="0"/>
              <a:t>Этот шаблон можно использовать как начальный файл для предоставления обновлений</a:t>
            </a:r>
            <a:r>
              <a:rPr lang="ru-RU" baseline="0" dirty="0" smtClean="0"/>
              <a:t> вех проекта.</a:t>
            </a:r>
            <a:endParaRPr lang="ru-RU" dirty="0" smtClean="0"/>
          </a:p>
          <a:p>
            <a:endParaRPr lang="ru-RU" baseline="0" dirty="0" smtClean="0"/>
          </a:p>
          <a:p>
            <a:pPr lvl="0"/>
            <a:r>
              <a:rPr lang="ru-RU" sz="1100" b="1" dirty="0"/>
              <a:t>Разделы</a:t>
            </a:r>
            <a:endParaRPr lang="ru-RU" sz="1100" dirty="0"/>
          </a:p>
          <a:p>
            <a:pPr lvl="0"/>
            <a:r>
              <a:rPr lang="ru-RU" sz="1100" dirty="0"/>
              <a:t>Для добавления разделов щелкните слайд правой кнопкой мыши. Разделы позволяют упорядочить слайды и организовать совместную работу нескольких авторов.</a:t>
            </a:r>
          </a:p>
          <a:p>
            <a:pPr lvl="0"/>
            <a:endParaRPr lang="ru-RU" sz="1100" b="1" dirty="0"/>
          </a:p>
          <a:p>
            <a:pPr lvl="0"/>
            <a:r>
              <a:rPr lang="ru-RU" sz="1100" b="1" dirty="0"/>
              <a:t>Заметки</a:t>
            </a:r>
          </a:p>
          <a:p>
            <a:pPr lvl="0"/>
            <a:r>
              <a:rPr lang="ru-RU" sz="1100" dirty="0"/>
              <a:t>Используйте раздел заметок для размещения заметок докладчика или дополнительных сведений для аудитории. Во время воспроизведения презентации эти заметки отображаются в представлении презентации. </a:t>
            </a:r>
          </a:p>
          <a:p>
            <a:pPr lvl="0">
              <a:buFontTx/>
              <a:buNone/>
            </a:pPr>
            <a:r>
              <a:rPr lang="ru-RU" sz="1100" dirty="0"/>
              <a:t>Обращайте внимание на размер шрифта (важно обеспечить различимость при ослабленном зрении, видеосъемке и чтении с экрана)</a:t>
            </a:r>
          </a:p>
          <a:p>
            <a:pPr lvl="0"/>
            <a:endParaRPr lang="ru-RU" sz="1100" dirty="0"/>
          </a:p>
          <a:p>
            <a:pPr lvl="0">
              <a:buFontTx/>
              <a:buNone/>
            </a:pPr>
            <a:r>
              <a:rPr lang="ru-RU" sz="1100" b="1" dirty="0"/>
              <a:t>Сочетаемые цвета </a:t>
            </a:r>
          </a:p>
          <a:p>
            <a:pPr lvl="0">
              <a:buFontTx/>
              <a:buNone/>
            </a:pPr>
            <a:r>
              <a:rPr lang="ru-RU" sz="1100" dirty="0"/>
              <a:t>Обратите особое внимание на графики, диаграммы и надписи. </a:t>
            </a:r>
          </a:p>
          <a:p>
            <a:pPr lvl="0"/>
            <a:r>
              <a:rPr lang="ru-RU" sz="1100" dirty="0"/>
              <a:t>Учтите, что печать будет выполняться </a:t>
            </a:r>
            <a:r>
              <a:rPr lang="ru-RU" sz="1100" dirty="0" err="1"/>
              <a:t>в черно-белом режиме или в оттенках серого</a:t>
            </a:r>
            <a:r>
              <a:rPr lang="ru-RU" sz="1100" dirty="0"/>
              <a:t>. Выполните пробную печать, чтобы убедиться в сохранении разницы между цветами при печати </a:t>
            </a:r>
            <a:r>
              <a:rPr lang="ru-RU" sz="1100" dirty="0" err="1"/>
              <a:t>в черно-белом режиме или в оттенках серого</a:t>
            </a:r>
            <a:r>
              <a:rPr lang="ru-RU" sz="1100" dirty="0"/>
              <a:t>.</a:t>
            </a:r>
          </a:p>
          <a:p>
            <a:pPr lvl="0">
              <a:buFontTx/>
              <a:buNone/>
            </a:pPr>
            <a:endParaRPr lang="ru-RU" sz="1100" dirty="0"/>
          </a:p>
          <a:p>
            <a:pPr lvl="0">
              <a:buFontTx/>
              <a:buNone/>
            </a:pPr>
            <a:r>
              <a:rPr lang="ru-RU" sz="1100" b="1" dirty="0"/>
              <a:t>Диаграммы, таблицы и графики</a:t>
            </a:r>
          </a:p>
          <a:p>
            <a:pPr lvl="0"/>
            <a:r>
              <a:rPr lang="ru-RU" sz="1100" dirty="0"/>
              <a:t>Не усложняйте восприятие: по возможности используйте согласованные, простые стили и цвета.</a:t>
            </a:r>
          </a:p>
          <a:p>
            <a:pPr lvl="0"/>
            <a:r>
              <a:rPr lang="ru-RU" sz="1100" dirty="0"/>
              <a:t>Снабдите все диаграммы и таблицы подписями.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Чему посвящен этот</a:t>
            </a:r>
            <a:r>
              <a:rPr lang="ru-RU" baseline="0" dirty="0" smtClean="0"/>
              <a:t> проект?</a:t>
            </a:r>
          </a:p>
          <a:p>
            <a:r>
              <a:rPr lang="ru-RU" dirty="0" smtClean="0"/>
              <a:t>Определите</a:t>
            </a:r>
            <a:r>
              <a:rPr lang="ru-RU" baseline="0" dirty="0" smtClean="0"/>
              <a:t> цель проекта</a:t>
            </a:r>
          </a:p>
          <a:p>
            <a:pPr lvl="1"/>
            <a:r>
              <a:rPr lang="ru-RU" dirty="0" smtClean="0"/>
              <a:t>Похож ли он на прошлые проекты или ставит новые задачи?</a:t>
            </a:r>
          </a:p>
          <a:p>
            <a:r>
              <a:rPr lang="ru-RU" baseline="0" dirty="0" smtClean="0"/>
              <a:t>Определите область проекта</a:t>
            </a:r>
          </a:p>
          <a:p>
            <a:pPr lvl="1"/>
            <a:r>
              <a:rPr lang="ru-RU" baseline="0" dirty="0" smtClean="0"/>
              <a:t>Является ли проект независимым или имеет связь с другими проектами?</a:t>
            </a:r>
          </a:p>
          <a:p>
            <a:pPr lvl="0"/>
            <a:endParaRPr lang="ru-RU" baseline="0" dirty="0" smtClean="0"/>
          </a:p>
          <a:p>
            <a:pPr lvl="0"/>
            <a:r>
              <a:rPr lang="ru-RU" baseline="0" dirty="0" smtClean="0"/>
              <a:t>* Обратите внимание: этот слайд не является необходимым для еженедельных собраний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ru-RU" dirty="0" smtClean="0"/>
              <a:t>* Если какая-либо из</a:t>
            </a:r>
            <a:r>
              <a:rPr lang="ru-RU" baseline="0" dirty="0" smtClean="0"/>
              <a:t> этих проблем вызывает отставание от расписания или требует дальнейшего обсуждения, включите подробности в следующий слайд.</a:t>
            </a:r>
          </a:p>
          <a:p>
            <a:pPr>
              <a:buFont typeface="Arial" charset="0"/>
              <a:buNone/>
            </a:pPr>
            <a:endParaRPr lang="ru-R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aseline="0" dirty="0" smtClean="0"/>
              <a:t>При наличии более одной проблемы дублируйте этот слайд по мере необходимости.</a:t>
            </a:r>
          </a:p>
          <a:p>
            <a:r>
              <a:rPr lang="ru-RU" dirty="0" smtClean="0"/>
              <a:t>Этот слайд и связанные с ним слайды</a:t>
            </a:r>
            <a:r>
              <a:rPr lang="ru-RU" baseline="0" dirty="0" smtClean="0"/>
              <a:t> при необходимости можно переместить в приложение или скрыть.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Какие зависимости</a:t>
            </a:r>
            <a:r>
              <a:rPr lang="ru-RU" baseline="0" dirty="0" smtClean="0"/>
              <a:t> влияют на временную шкалу, затраты и результаты этого проекта?</a:t>
            </a:r>
            <a:endParaRPr lang="ru-R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155">
              <a:defRPr lang="ru-RU"/>
            </a:pPr>
            <a:r>
              <a:rPr lang="ru-RU" dirty="0" smtClean="0"/>
              <a:t>Подготовьте слайды для приложения, если</a:t>
            </a:r>
            <a:r>
              <a:rPr lang="ru-RU" baseline="0" dirty="0" smtClean="0"/>
              <a:t> необходимы дополнительные подробности или слайды. Приложение также полезно, если презентация предназначена для распространения.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733203"/>
            <a:ext cx="9144000" cy="61247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77000" y="1295400"/>
            <a:ext cx="901373" cy="901373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91200" y="1905000"/>
            <a:ext cx="1240461" cy="1240461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05600" y="2209800"/>
            <a:ext cx="1828800" cy="1828800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1"/>
            <a:ext cx="7772400" cy="761999"/>
          </a:xfrm>
        </p:spPr>
        <p:txBody>
          <a:bodyPr anchor="t"/>
          <a:lstStyle>
            <a:lvl1pPr algn="l" eaLnBrk="1" latinLnBrk="0" hangingPunct="1">
              <a:defRPr kumimoji="0" lang="ru-RU">
                <a:latin typeface="Georgia" pitchFamily="18" charset="0"/>
              </a:defRPr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9948" y="1219200"/>
            <a:ext cx="5275052" cy="1295400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ru-RU" sz="1600" baseline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ru-RU"/>
              <a:t>Щелкните для изменения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12/17/2009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12/17/2009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</p:spPr>
        <p:txBody>
          <a:bodyPr vert="eaVert"/>
          <a:lstStyle/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12/17/2009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/>
          <a:srcRect l="-92" t="50811" r="45394" b="-590"/>
          <a:stretch/>
        </p:blipFill>
        <p:spPr>
          <a:xfrm>
            <a:off x="-13647" y="0"/>
            <a:ext cx="9157648" cy="55822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800" y="1066799"/>
            <a:ext cx="1979920" cy="2013807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68304" y="1905000"/>
            <a:ext cx="5105400" cy="1143001"/>
          </a:xfrm>
        </p:spPr>
        <p:txBody>
          <a:bodyPr anchor="b" anchorCtr="0">
            <a:normAutofit/>
          </a:bodyPr>
          <a:lstStyle>
            <a:lvl1pPr algn="l" eaLnBrk="1" latinLnBrk="0" hangingPunct="1">
              <a:defRPr kumimoji="0" lang="ru-RU" sz="3600" b="0" cap="none">
                <a:latin typeface="Georgia" pitchFamily="18" charset="0"/>
              </a:defRPr>
            </a:lvl1pPr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0" y="3048000"/>
            <a:ext cx="5105400" cy="1500187"/>
          </a:xfrm>
        </p:spPr>
        <p:txBody>
          <a:bodyPr anchor="t"/>
          <a:lstStyle>
            <a:lvl1pPr marL="0" indent="0" eaLnBrk="1" latinLnBrk="0" hangingPunct="1">
              <a:buNone/>
              <a:defRPr kumimoji="0" lang="ru-RU" sz="200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eaLnBrk="1" latinLnBrk="0" hangingPunct="1">
              <a:buNone/>
              <a:defRPr kumimoji="0" lang="ru-RU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ru-RU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12/17/2009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 anchor="t">
            <a:normAutofit/>
          </a:bodyPr>
          <a:lstStyle>
            <a:lvl1pPr algn="l" eaLnBrk="1" latinLnBrk="0" hangingPunct="1">
              <a:defRPr kumimoji="0" lang="ru-RU" sz="2800">
                <a:latin typeface="Georgia" pitchFamily="18" charset="0"/>
              </a:defRPr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 eaLnBrk="1" latinLnBrk="0" hangingPunct="1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kumimoji="0" lang="ru-RU" sz="2000">
                <a:latin typeface="Georgia" pitchFamily="18" charset="0"/>
              </a:defRPr>
            </a:lvl1pPr>
            <a:lvl2pPr marL="571500" indent="-228600" eaLnBrk="1" latinLnBrk="0" hangingPunct="1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kumimoji="0" lang="ru-RU" sz="1800">
                <a:latin typeface="Georgia" pitchFamily="18" charset="0"/>
              </a:defRPr>
            </a:lvl2pPr>
            <a:lvl3pPr eaLnBrk="1" latinLnBrk="0" hangingPunct="1">
              <a:defRPr kumimoji="0" lang="ru-RU" sz="2000">
                <a:latin typeface="Georgia" pitchFamily="18" charset="0"/>
              </a:defRPr>
            </a:lvl3pPr>
            <a:lvl4pPr eaLnBrk="1" latinLnBrk="0" hangingPunct="1">
              <a:defRPr kumimoji="0" lang="ru-RU" sz="2000">
                <a:latin typeface="Georgia" pitchFamily="18" charset="0"/>
              </a:defRPr>
            </a:lvl4pPr>
            <a:lvl5pPr eaLnBrk="1" latinLnBrk="0" hangingPunct="1">
              <a:defRPr kumimoji="0" lang="ru-RU" sz="2000">
                <a:latin typeface="Georgia" pitchFamily="18" charset="0"/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12/17/2009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ru-RU" sz="2400"/>
            </a:lvl1pPr>
            <a:lvl2pPr eaLnBrk="1" latinLnBrk="0" hangingPunct="1">
              <a:defRPr kumimoji="0" lang="ru-RU" sz="2000"/>
            </a:lvl2pPr>
            <a:lvl3pPr eaLnBrk="1" latinLnBrk="0" hangingPunct="1">
              <a:defRPr kumimoji="0" lang="ru-RU" sz="1800"/>
            </a:lvl3pPr>
            <a:lvl4pPr eaLnBrk="1" latinLnBrk="0" hangingPunct="1">
              <a:defRPr kumimoji="0" lang="ru-RU" sz="1600"/>
            </a:lvl4pPr>
            <a:lvl5pPr eaLnBrk="1" latinLnBrk="0" hangingPunct="1">
              <a:defRPr kumimoji="0" lang="ru-RU" sz="1600"/>
            </a:lvl5pPr>
            <a:lvl6pPr eaLnBrk="1" latinLnBrk="0" hangingPunct="1">
              <a:defRPr kumimoji="0" lang="ru-RU" sz="1800"/>
            </a:lvl6pPr>
            <a:lvl7pPr eaLnBrk="1" latinLnBrk="0" hangingPunct="1">
              <a:defRPr kumimoji="0" lang="ru-RU" sz="1800"/>
            </a:lvl7pPr>
            <a:lvl8pPr eaLnBrk="1" latinLnBrk="0" hangingPunct="1">
              <a:defRPr kumimoji="0" lang="ru-RU" sz="1800"/>
            </a:lvl8pPr>
            <a:lvl9pPr eaLnBrk="1" latinLnBrk="0" hangingPunct="1">
              <a:defRPr kumimoji="0" lang="ru-RU" sz="18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ru-RU" sz="2400"/>
            </a:lvl1pPr>
            <a:lvl2pPr eaLnBrk="1" latinLnBrk="0" hangingPunct="1">
              <a:defRPr kumimoji="0" lang="ru-RU" sz="2000"/>
            </a:lvl2pPr>
            <a:lvl3pPr eaLnBrk="1" latinLnBrk="0" hangingPunct="1">
              <a:defRPr kumimoji="0" lang="ru-RU" sz="1800"/>
            </a:lvl3pPr>
            <a:lvl4pPr eaLnBrk="1" latinLnBrk="0" hangingPunct="1">
              <a:defRPr kumimoji="0" lang="ru-RU" sz="1600"/>
            </a:lvl4pPr>
            <a:lvl5pPr eaLnBrk="1" latinLnBrk="0" hangingPunct="1">
              <a:defRPr kumimoji="0" lang="ru-RU" sz="1600"/>
            </a:lvl5pPr>
            <a:lvl6pPr eaLnBrk="1" latinLnBrk="0" hangingPunct="1">
              <a:defRPr kumimoji="0" lang="ru-RU" sz="1800"/>
            </a:lvl6pPr>
            <a:lvl7pPr eaLnBrk="1" latinLnBrk="0" hangingPunct="1">
              <a:defRPr kumimoji="0" lang="ru-RU" sz="1800"/>
            </a:lvl7pPr>
            <a:lvl8pPr eaLnBrk="1" latinLnBrk="0" hangingPunct="1">
              <a:defRPr kumimoji="0" lang="ru-RU" sz="1800"/>
            </a:lvl8pPr>
            <a:lvl9pPr eaLnBrk="1" latinLnBrk="0" hangingPunct="1">
              <a:defRPr kumimoji="0" lang="ru-RU" sz="18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12/17/2009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/>
          <a:lstStyle>
            <a:lvl1pPr eaLnBrk="1" latinLnBrk="0" hangingPunct="1">
              <a:defRPr kumimoji="0" lang="ru-RU"/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eaLnBrk="1" latinLnBrk="0" hangingPunct="1">
              <a:buNone/>
              <a:defRPr kumimoji="0" lang="ru-RU" sz="2000" b="1"/>
            </a:lvl1pPr>
            <a:lvl2pPr marL="457200" indent="0" eaLnBrk="1" latinLnBrk="0" hangingPunct="1">
              <a:buNone/>
              <a:defRPr kumimoji="0" lang="ru-RU" sz="2000" b="1"/>
            </a:lvl2pPr>
            <a:lvl3pPr marL="914400" indent="0" eaLnBrk="1" latinLnBrk="0" hangingPunct="1">
              <a:buNone/>
              <a:defRPr kumimoji="0" lang="ru-RU" sz="1800" b="1"/>
            </a:lvl3pPr>
            <a:lvl4pPr marL="1371600" indent="0" eaLnBrk="1" latinLnBrk="0" hangingPunct="1">
              <a:buNone/>
              <a:defRPr kumimoji="0" lang="ru-RU" sz="1600" b="1"/>
            </a:lvl4pPr>
            <a:lvl5pPr marL="1828800" indent="0" eaLnBrk="1" latinLnBrk="0" hangingPunct="1">
              <a:buNone/>
              <a:defRPr kumimoji="0" lang="ru-RU" sz="1600" b="1"/>
            </a:lvl5pPr>
            <a:lvl6pPr marL="2286000" indent="0" eaLnBrk="1" latinLnBrk="0" hangingPunct="1">
              <a:buNone/>
              <a:defRPr kumimoji="0" lang="ru-RU" sz="1600" b="1"/>
            </a:lvl6pPr>
            <a:lvl7pPr marL="2743200" indent="0" eaLnBrk="1" latinLnBrk="0" hangingPunct="1">
              <a:buNone/>
              <a:defRPr kumimoji="0" lang="ru-RU" sz="1600" b="1"/>
            </a:lvl7pPr>
            <a:lvl8pPr marL="3200400" indent="0" eaLnBrk="1" latinLnBrk="0" hangingPunct="1">
              <a:buNone/>
              <a:defRPr kumimoji="0" lang="ru-RU" sz="1600" b="1"/>
            </a:lvl8pPr>
            <a:lvl9pPr marL="3657600" indent="0" eaLnBrk="1" latinLnBrk="0" hangingPunct="1">
              <a:buNone/>
              <a:defRPr kumimoji="0" lang="ru-RU" sz="1600" b="1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 eaLnBrk="1" latinLnBrk="0" hangingPunct="1">
              <a:defRPr kumimoji="0" lang="ru-RU" sz="2000"/>
            </a:lvl1pPr>
            <a:lvl2pPr eaLnBrk="1" latinLnBrk="0" hangingPunct="1">
              <a:defRPr kumimoji="0" lang="ru-RU" sz="1800"/>
            </a:lvl2pPr>
            <a:lvl3pPr eaLnBrk="1" latinLnBrk="0" hangingPunct="1">
              <a:defRPr kumimoji="0" lang="ru-RU" sz="1600"/>
            </a:lvl3pPr>
            <a:lvl4pPr eaLnBrk="1" latinLnBrk="0" hangingPunct="1">
              <a:defRPr kumimoji="0" lang="ru-RU" sz="1400"/>
            </a:lvl4pPr>
            <a:lvl5pPr eaLnBrk="1" latinLnBrk="0" hangingPunct="1">
              <a:defRPr kumimoji="0" lang="ru-RU" sz="1400"/>
            </a:lvl5pPr>
            <a:lvl6pPr eaLnBrk="1" latinLnBrk="0" hangingPunct="1">
              <a:defRPr kumimoji="0" lang="ru-RU" sz="1600"/>
            </a:lvl6pPr>
            <a:lvl7pPr eaLnBrk="1" latinLnBrk="0" hangingPunct="1">
              <a:defRPr kumimoji="0" lang="ru-RU" sz="1600"/>
            </a:lvl7pPr>
            <a:lvl8pPr eaLnBrk="1" latinLnBrk="0" hangingPunct="1">
              <a:defRPr kumimoji="0" lang="ru-RU" sz="1600"/>
            </a:lvl8pPr>
            <a:lvl9pPr eaLnBrk="1" latinLnBrk="0" hangingPunct="1">
              <a:defRPr kumimoji="0" lang="ru-RU" sz="16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eaLnBrk="1" latinLnBrk="0" hangingPunct="1">
              <a:buNone/>
              <a:defRPr kumimoji="0" lang="ru-RU" sz="2000" b="1"/>
            </a:lvl1pPr>
            <a:lvl2pPr marL="457200" indent="0" eaLnBrk="1" latinLnBrk="0" hangingPunct="1">
              <a:buNone/>
              <a:defRPr kumimoji="0" lang="ru-RU" sz="2000" b="1"/>
            </a:lvl2pPr>
            <a:lvl3pPr marL="914400" indent="0" eaLnBrk="1" latinLnBrk="0" hangingPunct="1">
              <a:buNone/>
              <a:defRPr kumimoji="0" lang="ru-RU" sz="1800" b="1"/>
            </a:lvl3pPr>
            <a:lvl4pPr marL="1371600" indent="0" eaLnBrk="1" latinLnBrk="0" hangingPunct="1">
              <a:buNone/>
              <a:defRPr kumimoji="0" lang="ru-RU" sz="1600" b="1"/>
            </a:lvl4pPr>
            <a:lvl5pPr marL="1828800" indent="0" eaLnBrk="1" latinLnBrk="0" hangingPunct="1">
              <a:buNone/>
              <a:defRPr kumimoji="0" lang="ru-RU" sz="1600" b="1"/>
            </a:lvl5pPr>
            <a:lvl6pPr marL="2286000" indent="0" eaLnBrk="1" latinLnBrk="0" hangingPunct="1">
              <a:buNone/>
              <a:defRPr kumimoji="0" lang="ru-RU" sz="1600" b="1"/>
            </a:lvl6pPr>
            <a:lvl7pPr marL="2743200" indent="0" eaLnBrk="1" latinLnBrk="0" hangingPunct="1">
              <a:buNone/>
              <a:defRPr kumimoji="0" lang="ru-RU" sz="1600" b="1"/>
            </a:lvl7pPr>
            <a:lvl8pPr marL="3200400" indent="0" eaLnBrk="1" latinLnBrk="0" hangingPunct="1">
              <a:buNone/>
              <a:defRPr kumimoji="0" lang="ru-RU" sz="1600" b="1"/>
            </a:lvl8pPr>
            <a:lvl9pPr marL="3657600" indent="0" eaLnBrk="1" latinLnBrk="0" hangingPunct="1">
              <a:buNone/>
              <a:defRPr kumimoji="0" lang="ru-RU" sz="1600" b="1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 eaLnBrk="1" latinLnBrk="0" hangingPunct="1">
              <a:defRPr kumimoji="0" lang="ru-RU" sz="2000"/>
            </a:lvl1pPr>
            <a:lvl2pPr eaLnBrk="1" latinLnBrk="0" hangingPunct="1">
              <a:defRPr kumimoji="0" lang="ru-RU" sz="1800"/>
            </a:lvl2pPr>
            <a:lvl3pPr eaLnBrk="1" latinLnBrk="0" hangingPunct="1">
              <a:defRPr kumimoji="0" lang="ru-RU" sz="1600"/>
            </a:lvl3pPr>
            <a:lvl4pPr eaLnBrk="1" latinLnBrk="0" hangingPunct="1">
              <a:defRPr kumimoji="0" lang="ru-RU" sz="1400"/>
            </a:lvl4pPr>
            <a:lvl5pPr eaLnBrk="1" latinLnBrk="0" hangingPunct="1">
              <a:defRPr kumimoji="0" lang="ru-RU" sz="1400"/>
            </a:lvl5pPr>
            <a:lvl6pPr eaLnBrk="1" latinLnBrk="0" hangingPunct="1">
              <a:defRPr kumimoji="0" lang="ru-RU" sz="1600"/>
            </a:lvl6pPr>
            <a:lvl7pPr eaLnBrk="1" latinLnBrk="0" hangingPunct="1">
              <a:defRPr kumimoji="0" lang="ru-RU" sz="1600"/>
            </a:lvl7pPr>
            <a:lvl8pPr eaLnBrk="1" latinLnBrk="0" hangingPunct="1">
              <a:defRPr kumimoji="0" lang="ru-RU" sz="1600"/>
            </a:lvl8pPr>
            <a:lvl9pPr eaLnBrk="1" latinLnBrk="0" hangingPunct="1">
              <a:defRPr kumimoji="0" lang="ru-RU" sz="16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12/17/2009</a:t>
            </a:fld>
            <a:endParaRPr kumimoji="0"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 eaLnBrk="1" latinLnBrk="0" hangingPunct="1">
              <a:defRPr kumimoji="0" lang="ru-RU" sz="2800"/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12/17/2009</a:t>
            </a:fld>
            <a:endParaRPr kumimoji="0"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12/17/2009</a:t>
            </a:fld>
            <a:endParaRPr kumimoji="0"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762000"/>
          </a:xfrm>
        </p:spPr>
        <p:txBody>
          <a:bodyPr anchor="b"/>
          <a:lstStyle>
            <a:lvl1pPr algn="l" eaLnBrk="1" latinLnBrk="0" hangingPunct="1">
              <a:defRPr kumimoji="0" lang="ru-RU" sz="2000" b="1"/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211763"/>
          </a:xfrm>
        </p:spPr>
        <p:txBody>
          <a:bodyPr>
            <a:normAutofit/>
          </a:bodyPr>
          <a:lstStyle>
            <a:lvl1pPr eaLnBrk="1" latinLnBrk="0" hangingPunct="1">
              <a:defRPr kumimoji="0" lang="ru-RU" sz="2800"/>
            </a:lvl1pPr>
            <a:lvl2pPr eaLnBrk="1" latinLnBrk="0" hangingPunct="1">
              <a:defRPr kumimoji="0" lang="ru-RU" sz="2400"/>
            </a:lvl2pPr>
            <a:lvl3pPr eaLnBrk="1" latinLnBrk="0" hangingPunct="1">
              <a:defRPr kumimoji="0" lang="ru-RU" sz="2000"/>
            </a:lvl3pPr>
            <a:lvl4pPr eaLnBrk="1" latinLnBrk="0" hangingPunct="1">
              <a:defRPr kumimoji="0" lang="ru-RU" sz="1800"/>
            </a:lvl4pPr>
            <a:lvl5pPr eaLnBrk="1" latinLnBrk="0" hangingPunct="1">
              <a:defRPr kumimoji="0" lang="ru-RU" sz="1800"/>
            </a:lvl5pPr>
            <a:lvl6pPr eaLnBrk="1" latinLnBrk="0" hangingPunct="1">
              <a:defRPr kumimoji="0" lang="ru-RU" sz="2000"/>
            </a:lvl6pPr>
            <a:lvl7pPr eaLnBrk="1" latinLnBrk="0" hangingPunct="1">
              <a:defRPr kumimoji="0" lang="ru-RU" sz="2000"/>
            </a:lvl7pPr>
            <a:lvl8pPr eaLnBrk="1" latinLnBrk="0" hangingPunct="1">
              <a:defRPr kumimoji="0" lang="ru-RU" sz="2000"/>
            </a:lvl8pPr>
            <a:lvl9pPr eaLnBrk="1" latinLnBrk="0" hangingPunct="1">
              <a:defRPr kumimoji="0" lang="ru-RU" sz="20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0"/>
            <a:ext cx="3008313" cy="4373563"/>
          </a:xfrm>
        </p:spPr>
        <p:txBody>
          <a:bodyPr/>
          <a:lstStyle>
            <a:lvl1pPr marL="0" indent="0" eaLnBrk="1" latinLnBrk="0" hangingPunct="1">
              <a:buNone/>
              <a:defRPr kumimoji="0" lang="ru-RU" sz="1400"/>
            </a:lvl1pPr>
            <a:lvl2pPr marL="457200" indent="0" eaLnBrk="1" latinLnBrk="0" hangingPunct="1">
              <a:buNone/>
              <a:defRPr kumimoji="0" lang="ru-RU" sz="1200"/>
            </a:lvl2pPr>
            <a:lvl3pPr marL="914400" indent="0" eaLnBrk="1" latinLnBrk="0" hangingPunct="1">
              <a:buNone/>
              <a:defRPr kumimoji="0" lang="ru-RU" sz="1000"/>
            </a:lvl3pPr>
            <a:lvl4pPr marL="1371600" indent="0" eaLnBrk="1" latinLnBrk="0" hangingPunct="1">
              <a:buNone/>
              <a:defRPr kumimoji="0" lang="ru-RU" sz="900"/>
            </a:lvl4pPr>
            <a:lvl5pPr marL="1828800" indent="0" eaLnBrk="1" latinLnBrk="0" hangingPunct="1">
              <a:buNone/>
              <a:defRPr kumimoji="0" lang="ru-RU" sz="900"/>
            </a:lvl5pPr>
            <a:lvl6pPr marL="2286000" indent="0" eaLnBrk="1" latinLnBrk="0" hangingPunct="1">
              <a:buNone/>
              <a:defRPr kumimoji="0" lang="ru-RU" sz="900"/>
            </a:lvl6pPr>
            <a:lvl7pPr marL="2743200" indent="0" eaLnBrk="1" latinLnBrk="0" hangingPunct="1">
              <a:buNone/>
              <a:defRPr kumimoji="0" lang="ru-RU" sz="900"/>
            </a:lvl7pPr>
            <a:lvl8pPr marL="3200400" indent="0" eaLnBrk="1" latinLnBrk="0" hangingPunct="1">
              <a:buNone/>
              <a:defRPr kumimoji="0" lang="ru-RU" sz="900"/>
            </a:lvl8pPr>
            <a:lvl9pPr marL="3657600" indent="0" eaLnBrk="1" latinLnBrk="0" hangingPunct="1">
              <a:buNone/>
              <a:defRPr kumimoji="0" lang="ru-RU" sz="9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12/17/2009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ru-RU" sz="2000" b="1"/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ru-RU" sz="3200"/>
            </a:lvl1pPr>
            <a:lvl2pPr marL="457200" indent="0" eaLnBrk="1" latinLnBrk="0" hangingPunct="1">
              <a:buNone/>
              <a:defRPr kumimoji="0" lang="ru-RU" sz="2800"/>
            </a:lvl2pPr>
            <a:lvl3pPr marL="914400" indent="0" eaLnBrk="1" latinLnBrk="0" hangingPunct="1">
              <a:buNone/>
              <a:defRPr kumimoji="0" lang="ru-RU" sz="2400"/>
            </a:lvl3pPr>
            <a:lvl4pPr marL="1371600" indent="0" eaLnBrk="1" latinLnBrk="0" hangingPunct="1">
              <a:buNone/>
              <a:defRPr kumimoji="0" lang="ru-RU" sz="2000"/>
            </a:lvl4pPr>
            <a:lvl5pPr marL="1828800" indent="0" eaLnBrk="1" latinLnBrk="0" hangingPunct="1">
              <a:buNone/>
              <a:defRPr kumimoji="0" lang="ru-RU" sz="2000"/>
            </a:lvl5pPr>
            <a:lvl6pPr marL="2286000" indent="0" eaLnBrk="1" latinLnBrk="0" hangingPunct="1">
              <a:buNone/>
              <a:defRPr kumimoji="0" lang="ru-RU" sz="2000"/>
            </a:lvl6pPr>
            <a:lvl7pPr marL="2743200" indent="0" eaLnBrk="1" latinLnBrk="0" hangingPunct="1">
              <a:buNone/>
              <a:defRPr kumimoji="0" lang="ru-RU" sz="2000"/>
            </a:lvl7pPr>
            <a:lvl8pPr marL="3200400" indent="0" eaLnBrk="1" latinLnBrk="0" hangingPunct="1">
              <a:buNone/>
              <a:defRPr kumimoji="0" lang="ru-RU" sz="2000"/>
            </a:lvl8pPr>
            <a:lvl9pPr marL="3657600" indent="0" eaLnBrk="1" latinLnBrk="0" hangingPunct="1">
              <a:buNone/>
              <a:defRPr kumimoji="0" lang="ru-RU" sz="2000"/>
            </a:lvl9pPr>
          </a:lstStyle>
          <a:p>
            <a:pPr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ru-RU" sz="1400"/>
            </a:lvl1pPr>
            <a:lvl2pPr marL="457200" indent="0" eaLnBrk="1" latinLnBrk="0" hangingPunct="1">
              <a:buNone/>
              <a:defRPr kumimoji="0" lang="ru-RU" sz="1200"/>
            </a:lvl2pPr>
            <a:lvl3pPr marL="914400" indent="0" eaLnBrk="1" latinLnBrk="0" hangingPunct="1">
              <a:buNone/>
              <a:defRPr kumimoji="0" lang="ru-RU" sz="1000"/>
            </a:lvl3pPr>
            <a:lvl4pPr marL="1371600" indent="0" eaLnBrk="1" latinLnBrk="0" hangingPunct="1">
              <a:buNone/>
              <a:defRPr kumimoji="0" lang="ru-RU" sz="900"/>
            </a:lvl4pPr>
            <a:lvl5pPr marL="1828800" indent="0" eaLnBrk="1" latinLnBrk="0" hangingPunct="1">
              <a:buNone/>
              <a:defRPr kumimoji="0" lang="ru-RU" sz="900"/>
            </a:lvl5pPr>
            <a:lvl6pPr marL="2286000" indent="0" eaLnBrk="1" latinLnBrk="0" hangingPunct="1">
              <a:buNone/>
              <a:defRPr kumimoji="0" lang="ru-RU" sz="900"/>
            </a:lvl6pPr>
            <a:lvl7pPr marL="2743200" indent="0" eaLnBrk="1" latinLnBrk="0" hangingPunct="1">
              <a:buNone/>
              <a:defRPr kumimoji="0" lang="ru-RU" sz="900"/>
            </a:lvl7pPr>
            <a:lvl8pPr marL="3200400" indent="0" eaLnBrk="1" latinLnBrk="0" hangingPunct="1">
              <a:buNone/>
              <a:defRPr kumimoji="0" lang="ru-RU" sz="900"/>
            </a:lvl8pPr>
            <a:lvl9pPr marL="3657600" indent="0" eaLnBrk="1" latinLnBrk="0" hangingPunct="1">
              <a:buNone/>
              <a:defRPr kumimoji="0" lang="ru-RU" sz="9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12/17/2009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2158D-428B-4987-8B28-745A2AFA1252}" type="datetimeFigureOut">
              <a:t>12/17/2009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C477-0A05-4F3E-8EE9-E015C9089D56}" type="slidenum">
              <a:t>‹#›</a:t>
            </a:fld>
            <a:endParaRPr kumimoji="0" lang="ru-RU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44"/>
          <a:stretch/>
        </p:blipFill>
        <p:spPr>
          <a:xfrm>
            <a:off x="-13251" y="0"/>
            <a:ext cx="9157252" cy="6604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ru-RU"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ru-RU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ru-RU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ru-RU"/>
      </a:defPPr>
      <a:lvl1pPr marL="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11.jpe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17.jpe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0.jpe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19.jpeg"/><Relationship Id="rId5" Type="http://schemas.openxmlformats.org/officeDocument/2006/relationships/image" Target="../media/image18.gif"/><Relationship Id="rId4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611560" y="620688"/>
            <a:ext cx="6423248" cy="1751855"/>
          </a:xfrm>
        </p:spPr>
        <p:txBody>
          <a:bodyPr>
            <a:normAutofit/>
          </a:bodyPr>
          <a:lstStyle/>
          <a:p>
            <a:r>
              <a:rPr lang="ru-RU" b="1" cap="all" dirty="0"/>
              <a:t>Опыты </a:t>
            </a:r>
            <a:r>
              <a:rPr lang="en-US" b="1" cap="all" dirty="0" smtClean="0"/>
              <a:t/>
            </a:r>
            <a:br>
              <a:rPr lang="en-US" b="1" cap="all" dirty="0" smtClean="0"/>
            </a:br>
            <a:r>
              <a:rPr lang="ru-RU" b="1" cap="all" dirty="0" smtClean="0"/>
              <a:t>и </a:t>
            </a:r>
            <a:r>
              <a:rPr lang="ru-RU" b="1" cap="all" dirty="0"/>
              <a:t>эксперименты с воздухом.</a:t>
            </a:r>
            <a:endParaRPr lang="ru-RU" b="1" dirty="0"/>
          </a:p>
        </p:txBody>
      </p:sp>
      <p:pic>
        <p:nvPicPr>
          <p:cNvPr id="1026" name="Picture 2" descr="http://vmirepozitiva.ru/wp-content/uploads/2011/01/vozduh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69568">
            <a:off x="2915816" y="1916832"/>
            <a:ext cx="2304256" cy="153617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tro.atv.odessa.ua/img/8077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39804">
            <a:off x="3470374" y="4845692"/>
            <a:ext cx="1988455" cy="15907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Опыт 8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5256584" cy="455252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Сравниваем </a:t>
            </a:r>
            <a:r>
              <a:rPr lang="ru-RU" dirty="0"/>
              <a:t>листья с растущих у дороги деревьев, с листьями растений из глубины двора. Обсуждаем, на каких из них больше пыли (где листья наиболее загрязнены? Почему? Пыль всегда есть в воздухе, но у дороги ее больше. Почему? Из работающих двигателей автомобилей выходят выхлопные газы (как правило, они хорошо заметны) .</a:t>
            </a:r>
          </a:p>
          <a:p>
            <a:endParaRPr lang="ru-RU" dirty="0"/>
          </a:p>
        </p:txBody>
      </p:sp>
      <p:pic>
        <p:nvPicPr>
          <p:cNvPr id="7170" name="Picture 2" descr="http://img1.cliparto.com/pic/xl/208670/3512465-dirty-leav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461694" y="2555007"/>
            <a:ext cx="3810000" cy="253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8584576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5816" y="1700808"/>
            <a:ext cx="5105400" cy="1143001"/>
          </a:xfrm>
        </p:spPr>
        <p:txBody>
          <a:bodyPr/>
          <a:lstStyle/>
          <a:p>
            <a:r>
              <a:rPr lang="ru-RU" b="1" dirty="0"/>
              <a:t>Вывод: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9592" y="3356992"/>
            <a:ext cx="7727776" cy="2901280"/>
          </a:xfrm>
        </p:spPr>
        <p:txBody>
          <a:bodyPr>
            <a:normAutofit/>
          </a:bodyPr>
          <a:lstStyle/>
          <a:p>
            <a:r>
              <a:rPr lang="ru-RU" dirty="0" smtClean="0"/>
              <a:t>Гулять </a:t>
            </a:r>
            <a:r>
              <a:rPr lang="ru-RU" dirty="0"/>
              <a:t>у дороги, у гаражей, возле работающих автомобилей вредно для здоровья.</a:t>
            </a:r>
          </a:p>
          <a:p>
            <a:r>
              <a:rPr lang="ru-RU" dirty="0"/>
              <a:t>Выхлопные газы очень вредны для здоровья людей, растений и животных. Вместе с воздухом они попадают в наш организм, поэтому гулять около дороги вредно для здоровья. Возле дороги и растения растут плохо. Их листья загрязняются, им тоже трудно дышать.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4648200" cy="9144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Опыты и эксперименты с воздухом.</a:t>
            </a: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4648200" cy="42973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Непосредственный </a:t>
            </a:r>
            <a:r>
              <a:rPr lang="ru-RU" dirty="0"/>
              <a:t>контакт ребенка с предметами или материалами, элементарные опыты с ними позволяют познать их свойства, качества, возможности, пробуждают любознательность, желание узнать больше, обогащают яркими образами окружающего мира. В ходе опытной деятельности дошкольник учится наблюдать, размышлять, сравнивать, отвечать на вопросы, делать выводы, устанавливать причинно-следственную связь, соблюдать правила безопасности.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 descr="http://balvanka.ru/images/780986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268760"/>
            <a:ext cx="3744416" cy="465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ru-RU" b="1" dirty="0"/>
              <a:t>Опыт 1.</a:t>
            </a:r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5122912" cy="4120479"/>
          </a:xfrm>
        </p:spPr>
        <p:txBody>
          <a:bodyPr>
            <a:normAutofit/>
          </a:bodyPr>
          <a:lstStyle/>
          <a:p>
            <a:r>
              <a:rPr lang="ru-RU" dirty="0" smtClean="0"/>
              <a:t>Перевернуть </a:t>
            </a:r>
            <a:r>
              <a:rPr lang="ru-RU" dirty="0"/>
              <a:t>стакан вверх дном и медленно опустить его в банку. Обратить внимание детей на то, что стакан нужно держать очень ровно. Что получается? Попадает ли вода в стакан? Почему нет?</a:t>
            </a:r>
          </a:p>
          <a:p>
            <a:r>
              <a:rPr lang="ru-RU" b="1" dirty="0"/>
              <a:t>Вывод:</a:t>
            </a:r>
            <a:r>
              <a:rPr lang="ru-RU" dirty="0"/>
              <a:t> в стакане есть воздух, он не пускает туда воду.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 descr="http://www.poznovatelno.ru/pics/152105642.gif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204864"/>
            <a:ext cx="2820944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Опыт 2.</a:t>
            </a:r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5266928" cy="462453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Детям </a:t>
            </a:r>
            <a:r>
              <a:rPr lang="ru-RU" dirty="0"/>
              <a:t>предлагается снова опустить стакан в банку с водой, но теперь предлагается держать стакан не прямо, а немного наклонив его. Что появляется в воде? (Видны пузырьки воздуха). Откуда они взялись? Воздух выходит из стакана, и его место занимает вода.</a:t>
            </a:r>
          </a:p>
          <a:p>
            <a:r>
              <a:rPr lang="ru-RU" b="1" dirty="0"/>
              <a:t>Вывод:</a:t>
            </a:r>
            <a:r>
              <a:rPr lang="ru-RU" dirty="0"/>
              <a:t> Воздух прозрачный, невидимый.</a:t>
            </a:r>
          </a:p>
          <a:p>
            <a:pPr>
              <a:lnSpc>
                <a:spcPct val="150000"/>
              </a:lnSpc>
            </a:pPr>
            <a:endParaRPr lang="ru-RU" dirty="0"/>
          </a:p>
        </p:txBody>
      </p:sp>
      <p:pic>
        <p:nvPicPr>
          <p:cNvPr id="3074" name="Picture 2" descr="http://lohmatik.ru/Lohmatik/stat/prir4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348879"/>
            <a:ext cx="2849116" cy="2457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Опыт 3.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28800"/>
            <a:ext cx="4906888" cy="4408511"/>
          </a:xfrm>
        </p:spPr>
        <p:txBody>
          <a:bodyPr>
            <a:normAutofit/>
          </a:bodyPr>
          <a:lstStyle/>
          <a:p>
            <a:r>
              <a:rPr lang="ru-RU" dirty="0" smtClean="0"/>
              <a:t>Детям </a:t>
            </a:r>
            <a:r>
              <a:rPr lang="ru-RU" dirty="0"/>
              <a:t>предлагается опустить в таз с водой соломинку и дуть в неё. Что получается? (Получается буря) .</a:t>
            </a:r>
          </a:p>
          <a:p>
            <a:r>
              <a:rPr lang="ru-RU" b="1" dirty="0"/>
              <a:t>Вывод:</a:t>
            </a:r>
            <a:r>
              <a:rPr lang="ru-RU" dirty="0"/>
              <a:t> Воздух есть внутри нас. Мы дуем в трубочку, и он выходит. Но чтобы подуть ещё, мы сначала вдыхаем новый воздух, а потом выдыхаем через трубочку и получаются пузырьки.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991681"/>
            <a:ext cx="3121025" cy="23415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1" y="3789040"/>
            <a:ext cx="3121025" cy="23415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546847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914400"/>
            <a:ext cx="5410200" cy="914400"/>
          </a:xfrm>
        </p:spPr>
        <p:txBody>
          <a:bodyPr/>
          <a:lstStyle/>
          <a:p>
            <a:r>
              <a:rPr lang="ru-RU" b="1" dirty="0"/>
              <a:t>Опыт 4.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828800"/>
            <a:ext cx="4834880" cy="464325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Детям </a:t>
            </a:r>
            <a:r>
              <a:rPr lang="ru-RU" dirty="0"/>
              <a:t>предлагается подуть на вертушку. Выдыхаемый воздух, попадая на лопасти, начинает их вращать. Вы вдыхали и выдыхали, воздух двигался и получился ветерок. Значит, когда воздух движется, получается ветер. Ветерок, созданный потоком воздуха из груди, заставил вращаться лопасти вертушки.</a:t>
            </a:r>
          </a:p>
          <a:p>
            <a:r>
              <a:rPr lang="ru-RU" b="1" dirty="0"/>
              <a:t>Вывод:</a:t>
            </a:r>
            <a:r>
              <a:rPr lang="ru-RU" dirty="0"/>
              <a:t> Воздух может двигать предметы.</a:t>
            </a:r>
          </a:p>
          <a:p>
            <a:pPr>
              <a:lnSpc>
                <a:spcPct val="150000"/>
              </a:lnSpc>
            </a:pP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365104"/>
            <a:ext cx="2808312" cy="21069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692696"/>
            <a:ext cx="2808312" cy="21069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148756"/>
            <a:ext cx="2783366" cy="20882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ru-RU" b="1" dirty="0"/>
              <a:t>Опыт 5.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1" y="1828801"/>
            <a:ext cx="5482952" cy="390445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Детям </a:t>
            </a:r>
            <a:r>
              <a:rPr lang="ru-RU" dirty="0"/>
              <a:t>предлагается запустить «ракету» (выпустить воздух из шарика). Для этого надуть воздушный шарик, придерживаем рукой отверстие, чтобы шарик не сдулся. Продеть нитку через трубочку. Один конец нити привяжем к какому-нибудь предмету, другой конец держим в руке. Скотчем прикрепляем трубочку к шарику. Теперь отпускаем шарик. Он как настоящая ракета полетит от одного конца нити к другому, пока из него не выйдет весь воздух</a:t>
            </a:r>
          </a:p>
          <a:p>
            <a:r>
              <a:rPr lang="ru-RU" b="1" dirty="0"/>
              <a:t>Вывод:</a:t>
            </a:r>
            <a:r>
              <a:rPr lang="ru-RU" dirty="0"/>
              <a:t>  Воздух легкий, шарик летает</a:t>
            </a:r>
          </a:p>
          <a:p>
            <a:endParaRPr lang="ru-RU" dirty="0"/>
          </a:p>
        </p:txBody>
      </p:sp>
      <p:pic>
        <p:nvPicPr>
          <p:cNvPr id="5122" name="Picture 2" descr="http://www.afizika.ru/pic_opimg/pic017.gif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589240"/>
            <a:ext cx="1174626" cy="941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791" y="1556792"/>
            <a:ext cx="2495432" cy="18722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861048"/>
            <a:ext cx="2654148" cy="19912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Опыт 6.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</a:t>
            </a:r>
            <a:r>
              <a:rPr lang="ru-RU" dirty="0"/>
              <a:t>этого опыта возьмем из холодильника пустую, открытую пластиковую </a:t>
            </a:r>
            <a:r>
              <a:rPr lang="ru-RU" dirty="0" smtClean="0"/>
              <a:t>бутылку. </a:t>
            </a:r>
            <a:r>
              <a:rPr lang="ru-RU" dirty="0"/>
              <a:t>Наденем на горлышко воздушный шарик. Бутылку, на которую надели шарик, поставили в таз и нальем горячую воду. Что же произошло с шариком? Воздуху стало тесно, он расширяется и выходит из бутылки прямо в шарик. Поэтому шарик надувается.</a:t>
            </a:r>
          </a:p>
          <a:p>
            <a:r>
              <a:rPr lang="ru-RU" b="1" dirty="0"/>
              <a:t>Вывод:</a:t>
            </a:r>
            <a:r>
              <a:rPr lang="ru-RU" dirty="0"/>
              <a:t> Теплый воздух легче, чем холодный.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9683263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Опыт 7.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28801"/>
            <a:ext cx="7931224" cy="2392287"/>
          </a:xfrm>
        </p:spPr>
        <p:txBody>
          <a:bodyPr/>
          <a:lstStyle/>
          <a:p>
            <a:r>
              <a:rPr lang="ru-RU" dirty="0" smtClean="0"/>
              <a:t>Возьмем </a:t>
            </a:r>
            <a:r>
              <a:rPr lang="ru-RU" dirty="0"/>
              <a:t>таз с газированной водой и опустим кусочки пластилина. Пузырьки </a:t>
            </a:r>
            <a:r>
              <a:rPr lang="ru-RU" dirty="0" smtClean="0"/>
              <a:t>воздуха прилипают </a:t>
            </a:r>
            <a:r>
              <a:rPr lang="ru-RU" dirty="0"/>
              <a:t>к пластилину и делают его легче, поэтому пластилин всплывает.</a:t>
            </a:r>
          </a:p>
          <a:p>
            <a:r>
              <a:rPr lang="ru-RU" b="1" dirty="0"/>
              <a:t>Вывод:</a:t>
            </a:r>
            <a:r>
              <a:rPr lang="ru-RU" dirty="0"/>
              <a:t> Воздух легче воды</a:t>
            </a:r>
            <a:r>
              <a:rPr lang="ru-RU" dirty="0" smtClean="0"/>
              <a:t>.</a:t>
            </a:r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6146" name="Picture 2" descr="http://www.dimelstudio.com/userfoto/Annagood/1/37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077072"/>
            <a:ext cx="2808312" cy="2145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5391779"/>
      </p:ext>
    </p:extLst>
  </p:cSld>
  <p:clrMapOvr>
    <a:masterClrMapping/>
  </p:clrMapOvr>
  <p:transition spd="slow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6QLnjpDmemWvdkPv8CNhL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mQNEFOha65AcJnopmApIDZ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4Uz8NaUn7hy4zTckDsXZ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4nqtrpMJHznzW6iQWuGbY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WTzd7aXBssOmYs9yuGim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Ex7i1o5WFYMUt4c6svz0o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eXH6ortg5F8MBDBCXffNY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2oXR3Z3jBsekg7NRQLn8qd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MKFWXxGAyYfCtF4ddJkuV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aLJDTdCySrUB2DNXQJ7PB"/>
</p:tagLst>
</file>

<file path=ppt/theme/theme1.xml><?xml version="1.0" encoding="utf-8"?>
<a:theme xmlns:a="http://schemas.openxmlformats.org/drawingml/2006/main" name="Отчет о состоянии проекта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ProjectStatusReport</Template>
  <TotalTime>0</TotalTime>
  <Words>895</Words>
  <Application>Microsoft Office PowerPoint</Application>
  <PresentationFormat>Экран (4:3)</PresentationFormat>
  <Paragraphs>63</Paragraphs>
  <Slides>11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Отчет о состоянии проекта</vt:lpstr>
      <vt:lpstr>Опыты  и эксперименты с воздухом.</vt:lpstr>
      <vt:lpstr>Опыты и эксперименты с воздухом.</vt:lpstr>
      <vt:lpstr>Опыт 1.</vt:lpstr>
      <vt:lpstr>Опыт 2.</vt:lpstr>
      <vt:lpstr>Опыт 3.</vt:lpstr>
      <vt:lpstr>Опыт 4.</vt:lpstr>
      <vt:lpstr>Опыт 5.</vt:lpstr>
      <vt:lpstr>Опыт 6.</vt:lpstr>
      <vt:lpstr>Опыт 7.</vt:lpstr>
      <vt:lpstr>Опыт 8 </vt:lpstr>
      <vt:lpstr>Вывод: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2013-04-22T01:47:10Z</dcterms:created>
  <dcterms:modified xsi:type="dcterms:W3CDTF">2013-04-22T19:38:30Z</dcterms:modified>
</cp:coreProperties>
</file>