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7" r:id="rId2"/>
    <p:sldId id="257" r:id="rId3"/>
    <p:sldId id="258" r:id="rId4"/>
    <p:sldId id="298" r:id="rId5"/>
    <p:sldId id="300" r:id="rId6"/>
    <p:sldId id="301" r:id="rId7"/>
    <p:sldId id="299" r:id="rId8"/>
    <p:sldId id="268" r:id="rId9"/>
    <p:sldId id="302" r:id="rId10"/>
    <p:sldId id="303" r:id="rId11"/>
    <p:sldId id="304" r:id="rId12"/>
    <p:sldId id="305" r:id="rId13"/>
    <p:sldId id="307" r:id="rId14"/>
    <p:sldId id="306" r:id="rId15"/>
    <p:sldId id="292" r:id="rId16"/>
    <p:sldId id="266" r:id="rId17"/>
    <p:sldId id="308" r:id="rId18"/>
    <p:sldId id="28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19BAB6-05BF-43E9-9B2A-B674FABC692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A263D1-7266-4127-89B0-16A71F0AFA78}">
      <dgm:prSet phldrT="[Текст]" custT="1"/>
      <dgm:spPr/>
      <dgm:t>
        <a:bodyPr/>
        <a:lstStyle/>
        <a:p>
          <a:r>
            <a:rPr lang="ru-RU" sz="2000" b="1" dirty="0"/>
            <a:t>ПОДГОТОВКА К ШКОЛЕ</a:t>
          </a:r>
          <a:endParaRPr lang="ru-RU" sz="2000" dirty="0"/>
        </a:p>
      </dgm:t>
    </dgm:pt>
    <dgm:pt modelId="{449DAD09-B531-4F23-AA84-01413D09B770}" type="parTrans" cxnId="{F8126B29-43F1-4A6E-AF52-9C6A9B6E0262}">
      <dgm:prSet/>
      <dgm:spPr/>
      <dgm:t>
        <a:bodyPr/>
        <a:lstStyle/>
        <a:p>
          <a:endParaRPr lang="ru-RU"/>
        </a:p>
      </dgm:t>
    </dgm:pt>
    <dgm:pt modelId="{7828CCAB-2CBF-4BE9-B2B7-B2ED22E054AB}" type="sibTrans" cxnId="{F8126B29-43F1-4A6E-AF52-9C6A9B6E0262}">
      <dgm:prSet/>
      <dgm:spPr/>
      <dgm:t>
        <a:bodyPr/>
        <a:lstStyle/>
        <a:p>
          <a:endParaRPr lang="ru-RU"/>
        </a:p>
      </dgm:t>
    </dgm:pt>
    <dgm:pt modelId="{9499ED00-5210-4779-8AD4-758DD4FAEB6A}">
      <dgm:prSet phldrT="[Текст]"/>
      <dgm:spPr/>
      <dgm:t>
        <a:bodyPr/>
        <a:lstStyle/>
        <a:p>
          <a:r>
            <a:rPr lang="ru-RU" b="1" dirty="0"/>
            <a:t>формирование мотивов, побуждающих к учению</a:t>
          </a:r>
          <a:endParaRPr lang="ru-RU" dirty="0"/>
        </a:p>
      </dgm:t>
    </dgm:pt>
    <dgm:pt modelId="{ED12A40C-98C1-42AD-AA09-1BFA6AA09B52}" type="parTrans" cxnId="{49BECA7F-0D57-4914-9EBA-5A2FA0129101}">
      <dgm:prSet/>
      <dgm:spPr/>
      <dgm:t>
        <a:bodyPr/>
        <a:lstStyle/>
        <a:p>
          <a:endParaRPr lang="ru-RU"/>
        </a:p>
      </dgm:t>
    </dgm:pt>
    <dgm:pt modelId="{3423ED12-125D-4707-AC3B-629C8B1D7309}" type="sibTrans" cxnId="{49BECA7F-0D57-4914-9EBA-5A2FA0129101}">
      <dgm:prSet/>
      <dgm:spPr/>
      <dgm:t>
        <a:bodyPr/>
        <a:lstStyle/>
        <a:p>
          <a:endParaRPr lang="ru-RU"/>
        </a:p>
      </dgm:t>
    </dgm:pt>
    <dgm:pt modelId="{902A4A15-7949-4072-A8F8-BD4590370347}">
      <dgm:prSet phldrT="[Текст]" custT="1"/>
      <dgm:spPr/>
      <dgm:t>
        <a:bodyPr/>
        <a:lstStyle/>
        <a:p>
          <a:r>
            <a:rPr lang="ru-RU" sz="2000" b="1" dirty="0"/>
            <a:t>общее развитие</a:t>
          </a:r>
          <a:endParaRPr lang="ru-RU" sz="2000" dirty="0"/>
        </a:p>
      </dgm:t>
    </dgm:pt>
    <dgm:pt modelId="{A854C7BA-9B46-4083-9CF6-AF2E9306DC66}" type="parTrans" cxnId="{76B10064-27AA-434B-A21F-741C3EA1884C}">
      <dgm:prSet/>
      <dgm:spPr/>
      <dgm:t>
        <a:bodyPr/>
        <a:lstStyle/>
        <a:p>
          <a:endParaRPr lang="ru-RU"/>
        </a:p>
      </dgm:t>
    </dgm:pt>
    <dgm:pt modelId="{6735AC67-DD76-4513-BBD5-49C5410CC7CC}" type="sibTrans" cxnId="{76B10064-27AA-434B-A21F-741C3EA1884C}">
      <dgm:prSet/>
      <dgm:spPr/>
      <dgm:t>
        <a:bodyPr/>
        <a:lstStyle/>
        <a:p>
          <a:endParaRPr lang="ru-RU"/>
        </a:p>
      </dgm:t>
    </dgm:pt>
    <dgm:pt modelId="{CCFC75B3-18AC-42A3-8802-847BAAC41D41}">
      <dgm:prSet phldrT="[Текст]"/>
      <dgm:spPr/>
      <dgm:t>
        <a:bodyPr/>
        <a:lstStyle/>
        <a:p>
          <a:r>
            <a:rPr lang="ru-RU" b="1" dirty="0"/>
            <a:t>воспитание умения произвольно управлять собой</a:t>
          </a:r>
          <a:endParaRPr lang="ru-RU" dirty="0"/>
        </a:p>
      </dgm:t>
    </dgm:pt>
    <dgm:pt modelId="{EE240B50-FE46-411F-A8EB-FD819C50F5EE}" type="parTrans" cxnId="{89B417EA-0F63-463F-A61E-BBDB68005F11}">
      <dgm:prSet/>
      <dgm:spPr/>
      <dgm:t>
        <a:bodyPr/>
        <a:lstStyle/>
        <a:p>
          <a:endParaRPr lang="ru-RU"/>
        </a:p>
      </dgm:t>
    </dgm:pt>
    <dgm:pt modelId="{D0442C0D-8625-4FD0-B18B-5689894EA280}" type="sibTrans" cxnId="{89B417EA-0F63-463F-A61E-BBDB68005F11}">
      <dgm:prSet/>
      <dgm:spPr/>
      <dgm:t>
        <a:bodyPr/>
        <a:lstStyle/>
        <a:p>
          <a:endParaRPr lang="ru-RU"/>
        </a:p>
      </dgm:t>
    </dgm:pt>
    <dgm:pt modelId="{731A2B65-B86E-44D0-BF2C-E9782D173ED7}" type="pres">
      <dgm:prSet presAssocID="{A019BAB6-05BF-43E9-9B2A-B674FABC692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527602-8507-4D28-B88A-773B55EAF7BE}" type="pres">
      <dgm:prSet presAssocID="{DDA263D1-7266-4127-89B0-16A71F0AFA78}" presName="centerShape" presStyleLbl="node0" presStyleIdx="0" presStyleCnt="1" custScaleX="89391" custScaleY="94026"/>
      <dgm:spPr/>
      <dgm:t>
        <a:bodyPr/>
        <a:lstStyle/>
        <a:p>
          <a:endParaRPr lang="ru-RU"/>
        </a:p>
      </dgm:t>
    </dgm:pt>
    <dgm:pt modelId="{2EC07979-A91C-415C-9927-158570247418}" type="pres">
      <dgm:prSet presAssocID="{ED12A40C-98C1-42AD-AA09-1BFA6AA09B52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2F2F4D9D-52A2-4D6C-9918-204100BA6964}" type="pres">
      <dgm:prSet presAssocID="{9499ED00-5210-4779-8AD4-758DD4FAEB6A}" presName="node" presStyleLbl="node1" presStyleIdx="0" presStyleCnt="3" custScaleX="88284" custScaleY="77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0AB0B-C0D2-45AA-9C17-21938DB2B875}" type="pres">
      <dgm:prSet presAssocID="{A854C7BA-9B46-4083-9CF6-AF2E9306DC66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245A0184-450F-40CA-9F7B-AE5A53B32502}" type="pres">
      <dgm:prSet presAssocID="{902A4A15-7949-4072-A8F8-BD4590370347}" presName="node" presStyleLbl="node1" presStyleIdx="1" presStyleCnt="3" custScaleX="76738" custScaleY="69536" custRadScaleRad="100767" custRadScaleInc="-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20795-A9E4-41FE-8ADB-78F30960E954}" type="pres">
      <dgm:prSet presAssocID="{EE240B50-FE46-411F-A8EB-FD819C50F5EE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2CF23F09-A207-478E-B0BC-5AAB0CC128D3}" type="pres">
      <dgm:prSet presAssocID="{CCFC75B3-18AC-42A3-8802-847BAAC41D41}" presName="node" presStyleLbl="node1" presStyleIdx="2" presStyleCnt="3" custScaleX="95024" custScaleY="794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05DF2A-EE02-4C37-890B-1DE05C6D3456}" type="presOf" srcId="{ED12A40C-98C1-42AD-AA09-1BFA6AA09B52}" destId="{2EC07979-A91C-415C-9927-158570247418}" srcOrd="0" destOrd="0" presId="urn:microsoft.com/office/officeart/2005/8/layout/radial4"/>
    <dgm:cxn modelId="{76B10064-27AA-434B-A21F-741C3EA1884C}" srcId="{DDA263D1-7266-4127-89B0-16A71F0AFA78}" destId="{902A4A15-7949-4072-A8F8-BD4590370347}" srcOrd="1" destOrd="0" parTransId="{A854C7BA-9B46-4083-9CF6-AF2E9306DC66}" sibTransId="{6735AC67-DD76-4513-BBD5-49C5410CC7CC}"/>
    <dgm:cxn modelId="{7EB8A62A-B9B4-4DDA-B586-914C885C9544}" type="presOf" srcId="{A019BAB6-05BF-43E9-9B2A-B674FABC6928}" destId="{731A2B65-B86E-44D0-BF2C-E9782D173ED7}" srcOrd="0" destOrd="0" presId="urn:microsoft.com/office/officeart/2005/8/layout/radial4"/>
    <dgm:cxn modelId="{89B417EA-0F63-463F-A61E-BBDB68005F11}" srcId="{DDA263D1-7266-4127-89B0-16A71F0AFA78}" destId="{CCFC75B3-18AC-42A3-8802-847BAAC41D41}" srcOrd="2" destOrd="0" parTransId="{EE240B50-FE46-411F-A8EB-FD819C50F5EE}" sibTransId="{D0442C0D-8625-4FD0-B18B-5689894EA280}"/>
    <dgm:cxn modelId="{D4BE4CF0-7416-4D61-9226-B2DB3CDE0BE7}" type="presOf" srcId="{9499ED00-5210-4779-8AD4-758DD4FAEB6A}" destId="{2F2F4D9D-52A2-4D6C-9918-204100BA6964}" srcOrd="0" destOrd="0" presId="urn:microsoft.com/office/officeart/2005/8/layout/radial4"/>
    <dgm:cxn modelId="{165D8F9A-30E6-44F8-80DF-C3AE1E88AAA3}" type="presOf" srcId="{EE240B50-FE46-411F-A8EB-FD819C50F5EE}" destId="{15820795-A9E4-41FE-8ADB-78F30960E954}" srcOrd="0" destOrd="0" presId="urn:microsoft.com/office/officeart/2005/8/layout/radial4"/>
    <dgm:cxn modelId="{14B4BC04-5158-4299-B775-6EDA075A6174}" type="presOf" srcId="{DDA263D1-7266-4127-89B0-16A71F0AFA78}" destId="{1A527602-8507-4D28-B88A-773B55EAF7BE}" srcOrd="0" destOrd="0" presId="urn:microsoft.com/office/officeart/2005/8/layout/radial4"/>
    <dgm:cxn modelId="{A60A25A3-4837-4006-A61B-BABA00AA7C4A}" type="presOf" srcId="{A854C7BA-9B46-4083-9CF6-AF2E9306DC66}" destId="{9760AB0B-C0D2-45AA-9C17-21938DB2B875}" srcOrd="0" destOrd="0" presId="urn:microsoft.com/office/officeart/2005/8/layout/radial4"/>
    <dgm:cxn modelId="{49BECA7F-0D57-4914-9EBA-5A2FA0129101}" srcId="{DDA263D1-7266-4127-89B0-16A71F0AFA78}" destId="{9499ED00-5210-4779-8AD4-758DD4FAEB6A}" srcOrd="0" destOrd="0" parTransId="{ED12A40C-98C1-42AD-AA09-1BFA6AA09B52}" sibTransId="{3423ED12-125D-4707-AC3B-629C8B1D7309}"/>
    <dgm:cxn modelId="{F8126B29-43F1-4A6E-AF52-9C6A9B6E0262}" srcId="{A019BAB6-05BF-43E9-9B2A-B674FABC6928}" destId="{DDA263D1-7266-4127-89B0-16A71F0AFA78}" srcOrd="0" destOrd="0" parTransId="{449DAD09-B531-4F23-AA84-01413D09B770}" sibTransId="{7828CCAB-2CBF-4BE9-B2B7-B2ED22E054AB}"/>
    <dgm:cxn modelId="{E3F74962-558C-464E-84D3-8956B8D28A7E}" type="presOf" srcId="{CCFC75B3-18AC-42A3-8802-847BAAC41D41}" destId="{2CF23F09-A207-478E-B0BC-5AAB0CC128D3}" srcOrd="0" destOrd="0" presId="urn:microsoft.com/office/officeart/2005/8/layout/radial4"/>
    <dgm:cxn modelId="{B0B6DFFE-793F-4C39-A614-0190271FFD66}" type="presOf" srcId="{902A4A15-7949-4072-A8F8-BD4590370347}" destId="{245A0184-450F-40CA-9F7B-AE5A53B32502}" srcOrd="0" destOrd="0" presId="urn:microsoft.com/office/officeart/2005/8/layout/radial4"/>
    <dgm:cxn modelId="{9396A25A-5330-421D-85B7-D8651B226B2C}" type="presParOf" srcId="{731A2B65-B86E-44D0-BF2C-E9782D173ED7}" destId="{1A527602-8507-4D28-B88A-773B55EAF7BE}" srcOrd="0" destOrd="0" presId="urn:microsoft.com/office/officeart/2005/8/layout/radial4"/>
    <dgm:cxn modelId="{94236406-D672-404D-B91C-B4153B5456DD}" type="presParOf" srcId="{731A2B65-B86E-44D0-BF2C-E9782D173ED7}" destId="{2EC07979-A91C-415C-9927-158570247418}" srcOrd="1" destOrd="0" presId="urn:microsoft.com/office/officeart/2005/8/layout/radial4"/>
    <dgm:cxn modelId="{8F6DF4B9-4B6E-4037-9DEA-4750BFEF3057}" type="presParOf" srcId="{731A2B65-B86E-44D0-BF2C-E9782D173ED7}" destId="{2F2F4D9D-52A2-4D6C-9918-204100BA6964}" srcOrd="2" destOrd="0" presId="urn:microsoft.com/office/officeart/2005/8/layout/radial4"/>
    <dgm:cxn modelId="{D966C5CC-1D14-4512-8400-ADF121CECD96}" type="presParOf" srcId="{731A2B65-B86E-44D0-BF2C-E9782D173ED7}" destId="{9760AB0B-C0D2-45AA-9C17-21938DB2B875}" srcOrd="3" destOrd="0" presId="urn:microsoft.com/office/officeart/2005/8/layout/radial4"/>
    <dgm:cxn modelId="{78A1B6F2-3535-413A-8D8E-0DED8EC6675B}" type="presParOf" srcId="{731A2B65-B86E-44D0-BF2C-E9782D173ED7}" destId="{245A0184-450F-40CA-9F7B-AE5A53B32502}" srcOrd="4" destOrd="0" presId="urn:microsoft.com/office/officeart/2005/8/layout/radial4"/>
    <dgm:cxn modelId="{F44ED8A2-7196-4C30-8125-F0A53805A6C0}" type="presParOf" srcId="{731A2B65-B86E-44D0-BF2C-E9782D173ED7}" destId="{15820795-A9E4-41FE-8ADB-78F30960E954}" srcOrd="5" destOrd="0" presId="urn:microsoft.com/office/officeart/2005/8/layout/radial4"/>
    <dgm:cxn modelId="{8E6A5331-E34B-424F-834F-CA9685DD46C5}" type="presParOf" srcId="{731A2B65-B86E-44D0-BF2C-E9782D173ED7}" destId="{2CF23F09-A207-478E-B0BC-5AAB0CC128D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527602-8507-4D28-B88A-773B55EAF7BE}">
      <dsp:nvSpPr>
        <dsp:cNvPr id="0" name=""/>
        <dsp:cNvSpPr/>
      </dsp:nvSpPr>
      <dsp:spPr>
        <a:xfrm>
          <a:off x="3187921" y="2960378"/>
          <a:ext cx="2051794" cy="21581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ПОДГОТОВКА К ШКОЛЕ</a:t>
          </a:r>
          <a:endParaRPr lang="ru-RU" sz="2000" kern="1200" dirty="0"/>
        </a:p>
      </dsp:txBody>
      <dsp:txXfrm>
        <a:off x="3187921" y="2960378"/>
        <a:ext cx="2051794" cy="2158181"/>
      </dsp:txXfrm>
    </dsp:sp>
    <dsp:sp modelId="{2EC07979-A91C-415C-9927-158570247418}">
      <dsp:nvSpPr>
        <dsp:cNvPr id="0" name=""/>
        <dsp:cNvSpPr/>
      </dsp:nvSpPr>
      <dsp:spPr>
        <a:xfrm rot="12900000">
          <a:off x="1349271" y="2441952"/>
          <a:ext cx="2100351" cy="65416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2F4D9D-52A2-4D6C-9918-204100BA6964}">
      <dsp:nvSpPr>
        <dsp:cNvPr id="0" name=""/>
        <dsp:cNvSpPr/>
      </dsp:nvSpPr>
      <dsp:spPr>
        <a:xfrm>
          <a:off x="576660" y="1493823"/>
          <a:ext cx="1925065" cy="13457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формирование мотивов, побуждающих к учению</a:t>
          </a:r>
          <a:endParaRPr lang="ru-RU" sz="2000" kern="1200" dirty="0"/>
        </a:p>
      </dsp:txBody>
      <dsp:txXfrm>
        <a:off x="576660" y="1493823"/>
        <a:ext cx="1925065" cy="1345705"/>
      </dsp:txXfrm>
    </dsp:sp>
    <dsp:sp modelId="{9760AB0B-C0D2-45AA-9C17-21938DB2B875}">
      <dsp:nvSpPr>
        <dsp:cNvPr id="0" name=""/>
        <dsp:cNvSpPr/>
      </dsp:nvSpPr>
      <dsp:spPr>
        <a:xfrm rot="16179552">
          <a:off x="3155732" y="1467000"/>
          <a:ext cx="2089460" cy="65416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5A0184-450F-40CA-9F7B-AE5A53B32502}">
      <dsp:nvSpPr>
        <dsp:cNvPr id="0" name=""/>
        <dsp:cNvSpPr/>
      </dsp:nvSpPr>
      <dsp:spPr>
        <a:xfrm>
          <a:off x="3357598" y="142866"/>
          <a:ext cx="1673301" cy="12130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общее развитие</a:t>
          </a:r>
          <a:endParaRPr lang="ru-RU" sz="2000" kern="1200" dirty="0"/>
        </a:p>
      </dsp:txBody>
      <dsp:txXfrm>
        <a:off x="3357598" y="142866"/>
        <a:ext cx="1673301" cy="1213007"/>
      </dsp:txXfrm>
    </dsp:sp>
    <dsp:sp modelId="{15820795-A9E4-41FE-8ADB-78F30960E954}">
      <dsp:nvSpPr>
        <dsp:cNvPr id="0" name=""/>
        <dsp:cNvSpPr/>
      </dsp:nvSpPr>
      <dsp:spPr>
        <a:xfrm rot="19500000">
          <a:off x="4978014" y="2441952"/>
          <a:ext cx="2100351" cy="65416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F23F09-A207-478E-B0BC-5AAB0CC128D3}">
      <dsp:nvSpPr>
        <dsp:cNvPr id="0" name=""/>
        <dsp:cNvSpPr/>
      </dsp:nvSpPr>
      <dsp:spPr>
        <a:xfrm>
          <a:off x="5852426" y="1473902"/>
          <a:ext cx="2072034" cy="1385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воспитание умения произвольно управлять собой</a:t>
          </a:r>
          <a:endParaRPr lang="ru-RU" sz="2000" kern="1200" dirty="0"/>
        </a:p>
      </dsp:txBody>
      <dsp:txXfrm>
        <a:off x="5852426" y="1473902"/>
        <a:ext cx="2072034" cy="1385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8DBE3-5B60-4F0D-B75A-8096E8BDF2CD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57026-3CEB-45FC-AE98-A1B81ACE9F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1360429107_27324b086e4bd710847564ad3c49eb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0"/>
            <a:ext cx="9144032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57290" y="1500174"/>
            <a:ext cx="6715172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Формирование предпосылок учебной деятельности у старших дошкольников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Важной предпосылкой учебной деятельности является : овладение детьми общими способами действий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00240"/>
            <a:ext cx="2828916" cy="469742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т. е. такими способами, которые позволяют решать ряд практических или познавательных задач, выделять новые связи и отношения- </a:t>
            </a:r>
            <a:r>
              <a:rPr lang="ru-RU" b="1" dirty="0" smtClean="0"/>
              <a:t>умение учиться </a:t>
            </a:r>
            <a:endParaRPr lang="ru-RU" b="1" dirty="0"/>
          </a:p>
        </p:txBody>
      </p:sp>
      <p:pic>
        <p:nvPicPr>
          <p:cNvPr id="39938" name="Picture 2" descr="http://remarka.net.ua/images/stories/articles_fotos/13.01/2013-01-17-Vykhovat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785910"/>
            <a:ext cx="4000528" cy="3000397"/>
          </a:xfrm>
          <a:prstGeom prst="rect">
            <a:avLst/>
          </a:prstGeom>
          <a:noFill/>
        </p:spPr>
      </p:pic>
      <p:pic>
        <p:nvPicPr>
          <p:cNvPr id="39940" name="Picture 4" descr="http://i-advokat.ru/files/2013/07/vospit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571612"/>
            <a:ext cx="5826662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Второй предпосылкой учебной деятельности </a:t>
            </a:r>
            <a:r>
              <a:rPr lang="ru-RU" sz="2400" dirty="0" smtClean="0"/>
              <a:t>детей является </a:t>
            </a:r>
            <a:r>
              <a:rPr lang="ru-RU" sz="2400" u="sng" dirty="0" smtClean="0"/>
              <a:t>самостоятельное</a:t>
            </a:r>
            <a:r>
              <a:rPr lang="ru-RU" sz="2400" dirty="0" smtClean="0"/>
              <a:t> нахождение способов решения практических и познавательных задач.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14488"/>
            <a:ext cx="5214974" cy="492922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Происходит переориентировка сознания детей с конечного результата на способы его достижения. Дети начинают осознавать тот путь, с помощью которого приобретаются новые знания. Такое осознание повышает успешность формирования у них новых познавательных действий, а вместе с этим и формирование новых, более сложных знаний.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1986" name="Picture 2" descr="http://www.freetorg.com.ua/_data/lead/4866/2491715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071678"/>
            <a:ext cx="2771775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Третьей предпосылкой учебной деятельности</a:t>
            </a:r>
            <a:r>
              <a:rPr lang="ru-RU" sz="2400" dirty="0" smtClean="0"/>
              <a:t>, которая должна быть сформирована у детей, является обучение детей </a:t>
            </a:r>
            <a:r>
              <a:rPr lang="ru-RU" sz="2400" b="1" dirty="0" smtClean="0"/>
              <a:t>контролю за способом выполнения своих действий.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3400420" cy="492922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без сопоставления реально производимого </a:t>
            </a:r>
          </a:p>
          <a:p>
            <a:pPr algn="ctr">
              <a:buNone/>
            </a:pPr>
            <a:r>
              <a:rPr lang="ru-RU" dirty="0" smtClean="0"/>
              <a:t>ребенком действия с образцом, т. е. без </a:t>
            </a:r>
          </a:p>
          <a:p>
            <a:pPr algn="ctr">
              <a:buNone/>
            </a:pPr>
            <a:r>
              <a:rPr lang="ru-RU" dirty="0" smtClean="0"/>
              <a:t>контроля, учебная деятельность лишается </a:t>
            </a:r>
          </a:p>
          <a:p>
            <a:pPr algn="ctr">
              <a:buNone/>
            </a:pPr>
            <a:r>
              <a:rPr lang="ru-RU" dirty="0" smtClean="0"/>
              <a:t>своего основного компонента.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3010" name="Picture 2" descr="http://cok.opredelim.com/tw_files2/urls_10/600/d-599488/599488_html_m5bcdab9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857364"/>
            <a:ext cx="4071966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u="sng" dirty="0" smtClean="0"/>
              <a:t>Четвертой предпосылкой учебной деятельности является</a:t>
            </a:r>
            <a:endParaRPr lang="ru-RU" sz="40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умение планировать деятельность, ориентируясь на её результат.</a:t>
            </a:r>
            <a:endParaRPr lang="ru-RU" dirty="0"/>
          </a:p>
        </p:txBody>
      </p:sp>
      <p:pic>
        <p:nvPicPr>
          <p:cNvPr id="1028" name="Picture 4" descr="http://mercatos.net/images/users_images/1/2/9/1296855/ads/imagecache/th5_128695332620407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714620"/>
            <a:ext cx="3197205" cy="376559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51128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u="sng" dirty="0" smtClean="0"/>
              <a:t>К показателям </a:t>
            </a:r>
            <a:r>
              <a:rPr lang="ru-RU" sz="3100" b="1" u="sng" dirty="0" err="1" smtClean="0"/>
              <a:t>сформированности</a:t>
            </a:r>
            <a:r>
              <a:rPr lang="ru-RU" sz="3100" u="sng" dirty="0" smtClean="0"/>
              <a:t> </a:t>
            </a:r>
            <a:br>
              <a:rPr lang="ru-RU" sz="3100" u="sng" dirty="0" smtClean="0"/>
            </a:br>
            <a:r>
              <a:rPr lang="ru-RU" sz="3100" u="sng" dirty="0" smtClean="0"/>
              <a:t>предпосылок учебной деятельности</a:t>
            </a:r>
            <a:br>
              <a:rPr lang="ru-RU" sz="3100" u="sng" dirty="0" smtClean="0"/>
            </a:br>
            <a:r>
              <a:rPr lang="ru-RU" sz="3100" u="sng" dirty="0" smtClean="0"/>
              <a:t>мы отнесём </a:t>
            </a:r>
            <a:r>
              <a:rPr lang="ru-RU" sz="3100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умение слушать и запоминать поставленную задачу, устное объяснение, образец;</a:t>
            </a:r>
          </a:p>
          <a:p>
            <a:r>
              <a:rPr lang="ru-RU" dirty="0" smtClean="0"/>
              <a:t>умение анализировать, вычленять способ действий, применять его для решения поставленной задачи;</a:t>
            </a:r>
          </a:p>
          <a:p>
            <a:r>
              <a:rPr lang="ru-RU" dirty="0" smtClean="0"/>
              <a:t> умение контролировать свои действия, оценивать задания и результаты деятельности 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over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8586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три основные линии, по которым должна вестись подготовка к школе: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285860"/>
          <a:ext cx="850112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215106"/>
          </a:xfrm>
        </p:spPr>
        <p:txBody>
          <a:bodyPr>
            <a:normAutofit fontScale="85000" lnSpcReduction="10000"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                     ОБЩЕЕ РАЗВИТИЕ.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Развитии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памяти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внимания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и, особенно,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интеллекта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Имеющийся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запас знаний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представлений,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умение действовать во внутреннем плане, или, иными словами, производить некоторые действия в уме.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Воспитание умения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ПРОИЗВОЛЬНО управлять собой.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 У ребёнка дошкольного возраста яркое восприятие, легко переключаемое внимание и хорошая память,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но произвольно управлять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ими он еще как следует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не умеет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. Умения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делать не только то, что тебе хочется, но и то, что </a:t>
            </a:r>
            <a:r>
              <a:rPr lang="ru-RU" sz="3300" b="1" u="sng" dirty="0" smtClean="0">
                <a:latin typeface="Times New Roman" pitchFamily="18" charset="0"/>
                <a:cs typeface="Times New Roman" pitchFamily="18" charset="0"/>
              </a:rPr>
              <a:t>надо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, хотя, может быть, и не совсем хочется или даже совсем не хочется.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Интеллектуальные игры для детей</a:t>
            </a:r>
            <a:endParaRPr lang="ru-RU" dirty="0"/>
          </a:p>
        </p:txBody>
      </p:sp>
      <p:pic>
        <p:nvPicPr>
          <p:cNvPr id="1026" name="Picture 2" descr="C:\Users\Пользователь\Desktop\PICT72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6082" name="Picture 2" descr="C:\Users\Dimko\Pictures\0142-142-Spasibo-za-vnim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357298"/>
            <a:ext cx="8229600" cy="128586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У дошкольников личностный компонент универсальных учебных действий определяется, прежде всего, личностной готовностью ребенка к школьному обучению -  </a:t>
            </a:r>
            <a:endParaRPr lang="ru-RU" sz="3200" b="1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357562"/>
            <a:ext cx="5143536" cy="3500438"/>
          </a:xfrm>
        </p:spPr>
        <p:txBody>
          <a:bodyPr/>
          <a:lstStyle/>
          <a:p>
            <a:pPr algn="just"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степенью </a:t>
            </a:r>
            <a:r>
              <a:rPr lang="ru-RU" b="1" dirty="0" err="1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сформированности</a:t>
            </a:r>
            <a:r>
              <a:rPr lang="ru-RU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внутренней позиции школьника.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69" name="Picture 1" descr="C:\Users\Dimko\Desktop\MH9003999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429000"/>
            <a:ext cx="3357586" cy="335597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71435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Критерий Я хочу учиться! (мотивация)</a:t>
            </a:r>
            <a:endParaRPr lang="ru-RU" sz="3200" dirty="0"/>
          </a:p>
        </p:txBody>
      </p:sp>
      <p:pic>
        <p:nvPicPr>
          <p:cNvPr id="23554" name="Picture 2" descr="http://st1.stranamam.ru/data/cache/2011sep/03/03/2505467_11360-700x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85794"/>
            <a:ext cx="5548318" cy="572586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857288" y="500042"/>
            <a:ext cx="1189287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Критерий Я готов к познанию!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(интерес к новой информации)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900igr.net/datai/muzyka/Dukhovnaja-muzyka/0010-021-Pochemu-eto-vazh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714488"/>
            <a:ext cx="4643470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Критерий Я – субъект детского сообщества!    (умение работать в коллективе)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2285992"/>
            <a:ext cx="7000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Пользователь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357298"/>
            <a:ext cx="5214974" cy="463742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0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Предпосылки регулятивных универсальных учебных действий:</a:t>
            </a:r>
            <a:endParaRPr lang="ru-RU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428736"/>
            <a:ext cx="80010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• умение осуществлять действие по образцу и заданному правилу;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• умение сохранять заданную цель;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• умение видеть указанную ошибку и исправлять ее по указанию взрослого;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• умение контролировать свою деятельность по результату;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• умение адекватно понимать оценку взрослого и сверстника.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hoto.allinform.by/files/3/7/1/1/3/deti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928802"/>
            <a:ext cx="4743450" cy="4762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10800000" flipV="1">
            <a:off x="0" y="1203480"/>
            <a:ext cx="42148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• </a:t>
            </a:r>
            <a:r>
              <a:rPr lang="ru-RU" sz="2000" dirty="0" smtClean="0"/>
              <a:t>потребность ребенка в общении со взрослыми и сверстниками;</a:t>
            </a:r>
          </a:p>
          <a:p>
            <a:endParaRPr lang="ru-RU" sz="2000" dirty="0" smtClean="0"/>
          </a:p>
          <a:p>
            <a:r>
              <a:rPr lang="ru-RU" sz="2000" dirty="0" smtClean="0"/>
              <a:t>• владение определенными вербальными и невербальными средствами общения; </a:t>
            </a:r>
          </a:p>
          <a:p>
            <a:endParaRPr lang="ru-RU" sz="2000" dirty="0" smtClean="0"/>
          </a:p>
          <a:p>
            <a:r>
              <a:rPr lang="ru-RU" sz="2000" dirty="0" smtClean="0"/>
              <a:t>• желательно эмоционально позитивное</a:t>
            </a:r>
          </a:p>
          <a:p>
            <a:r>
              <a:rPr lang="ru-RU" sz="2000" dirty="0" smtClean="0"/>
              <a:t> отношение к процессу сотрудничества; </a:t>
            </a:r>
          </a:p>
          <a:p>
            <a:endParaRPr lang="ru-RU" sz="2000" dirty="0" smtClean="0"/>
          </a:p>
          <a:p>
            <a:r>
              <a:rPr lang="ru-RU" sz="2000" dirty="0" smtClean="0"/>
              <a:t>• ориентация на партнера по общению;</a:t>
            </a:r>
          </a:p>
          <a:p>
            <a:endParaRPr lang="ru-RU" sz="2000" dirty="0" smtClean="0"/>
          </a:p>
          <a:p>
            <a:r>
              <a:rPr lang="ru-RU" sz="2000" dirty="0" smtClean="0"/>
              <a:t>• умение слушать собеседника. </a:t>
            </a:r>
            <a:endParaRPr lang="ru-RU" sz="2000" dirty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79295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FrankRuehl" pitchFamily="34" charset="-79"/>
              </a:rPr>
              <a:t>Компоненты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FrankRuehl" pitchFamily="34" charset="-79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FrankRuehl" pitchFamily="34" charset="-79"/>
              </a:rPr>
              <a:t> предпосылок,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FrankRuehl" pitchFamily="34" charset="-79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FrankRuehl" pitchFamily="34" charset="-79"/>
              </a:rPr>
              <a:t>необходимых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FrankRuehl" pitchFamily="34" charset="-79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FrankRuehl" pitchFamily="34" charset="-79"/>
              </a:rPr>
              <a:t>для начала обучения ребенка в школе: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FrankRuehl" pitchFamily="34" charset="-79"/>
            </a:endParaRPr>
          </a:p>
        </p:txBody>
      </p:sp>
    </p:spTree>
  </p:cSld>
  <p:clrMapOvr>
    <a:masterClrMapping/>
  </p:clrMapOvr>
  <p:transition>
    <p:cover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501122" cy="6429420"/>
          </a:xfrm>
        </p:spPr>
        <p:txBody>
          <a:bodyPr>
            <a:normAutofit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Воспитание действительной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глубокой мотивации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которая сможет стать побудительной причиной стремления дошкольников к приобретению знаний.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1505" name="Picture 1" descr="C:\Users\Dimko\Pictures\59c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3649517"/>
            <a:ext cx="2531802" cy="2994193"/>
          </a:xfrm>
          <a:prstGeom prst="rect">
            <a:avLst/>
          </a:prstGeom>
          <a:noFill/>
        </p:spPr>
      </p:pic>
      <p:pic>
        <p:nvPicPr>
          <p:cNvPr id="1026" name="Picture 2" descr="E:\ТАНЯ\ДЕТСАД\Открытки\образование\63136665_5f8350820dd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802" y="3429000"/>
            <a:ext cx="5176288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511288"/>
          </a:xfrm>
        </p:spPr>
        <p:txBody>
          <a:bodyPr>
            <a:noAutofit/>
          </a:bodyPr>
          <a:lstStyle/>
          <a:p>
            <a:r>
              <a:rPr lang="ru-RU" sz="2400" b="1" u="sng" dirty="0" smtClean="0"/>
              <a:t>Обобщение исследований педагогов и психологов позволяет выделить основные условия, при которых возникает и развивается интерес к учению.</a:t>
            </a:r>
            <a:br>
              <a:rPr lang="ru-RU" sz="2400" b="1" u="sng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Учебная деятельность должна быть организована так, чтобы ребенок решал вопросы проблемного характера.</a:t>
            </a:r>
          </a:p>
          <a:p>
            <a:r>
              <a:rPr lang="ru-RU" sz="2400" dirty="0" smtClean="0"/>
              <a:t>Учебная деятельность должна быть разнообразна.</a:t>
            </a:r>
          </a:p>
          <a:p>
            <a:r>
              <a:rPr lang="ru-RU" sz="2400" dirty="0" smtClean="0"/>
              <a:t>Необходимо понимание важности преподносимого материала.</a:t>
            </a:r>
          </a:p>
          <a:p>
            <a:r>
              <a:rPr lang="ru-RU" sz="2400" dirty="0" smtClean="0"/>
              <a:t>Новый материал должен быть хорошо связан с тем, что дети усвоили раньше.</a:t>
            </a:r>
          </a:p>
          <a:p>
            <a:r>
              <a:rPr lang="ru-RU" sz="2400" dirty="0" smtClean="0"/>
              <a:t>Учебные задания, предлагаемые детям, должны быть трудными, но посильными.</a:t>
            </a:r>
          </a:p>
          <a:p>
            <a:r>
              <a:rPr lang="ru-RU" sz="2400" dirty="0" smtClean="0"/>
              <a:t> Положительная оценка стимулирует познавательную активность.</a:t>
            </a:r>
          </a:p>
          <a:p>
            <a:r>
              <a:rPr lang="ru-RU" sz="2400" dirty="0" smtClean="0"/>
              <a:t>Учебный материал должен быть ярким и эмоционально окрашенным.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>
    <p:cover dir="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934</TotalTime>
  <Words>508</Words>
  <Application>Microsoft Office PowerPoint</Application>
  <PresentationFormat>Экран (4:3)</PresentationFormat>
  <Paragraphs>61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У дошкольников личностный компонент универсальных учебных действий определяется, прежде всего, личностной готовностью ребенка к школьному обучению -  </vt:lpstr>
      <vt:lpstr>Критерий Я хочу учиться! (мотивация)</vt:lpstr>
      <vt:lpstr>Слайд 4</vt:lpstr>
      <vt:lpstr>Слайд 5</vt:lpstr>
      <vt:lpstr>Слайд 6</vt:lpstr>
      <vt:lpstr>Слайд 7</vt:lpstr>
      <vt:lpstr>Слайд 8</vt:lpstr>
      <vt:lpstr>Обобщение исследований педагогов и психологов позволяет выделить основные условия, при которых возникает и развивается интерес к учению. </vt:lpstr>
      <vt:lpstr>Важной предпосылкой учебной деятельности является : овладение детьми общими способами действий</vt:lpstr>
      <vt:lpstr>Второй предпосылкой учебной деятельности детей является самостоятельное нахождение способов решения практических и познавательных задач. </vt:lpstr>
      <vt:lpstr>Третьей предпосылкой учебной деятельности, которая должна быть сформирована у детей, является обучение детей контролю за способом выполнения своих действий.</vt:lpstr>
      <vt:lpstr>Четвертой предпосылкой учебной деятельности является</vt:lpstr>
      <vt:lpstr> К показателям сформированности  предпосылок учебной деятельности мы отнесём : </vt:lpstr>
      <vt:lpstr>три основные линии, по которым должна вестись подготовка к школе:</vt:lpstr>
      <vt:lpstr>Слайд 16</vt:lpstr>
      <vt:lpstr>Интеллектуальные игры для детей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ГОТОВНОСТЬ детей к школьному обучению. СОДЕРЖАНИЕ ПОНЯТИЯ и основные ПОКАЗАТЕЛИ</dc:title>
  <dc:creator>Борис</dc:creator>
  <cp:lastModifiedBy>Пользователь</cp:lastModifiedBy>
  <cp:revision>85</cp:revision>
  <dcterms:created xsi:type="dcterms:W3CDTF">2013-11-12T14:47:13Z</dcterms:created>
  <dcterms:modified xsi:type="dcterms:W3CDTF">2014-02-20T02:53:28Z</dcterms:modified>
</cp:coreProperties>
</file>