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137"/>
    <a:srgbClr val="003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03" autoAdjust="0"/>
  </p:normalViewPr>
  <p:slideViewPr>
    <p:cSldViewPr>
      <p:cViewPr varScale="1">
        <p:scale>
          <a:sx n="72" d="100"/>
          <a:sy n="72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  <a:t/>
            </a:r>
            <a:br>
              <a:rPr lang="ru-RU" sz="7200" dirty="0" smtClean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</a:br>
            <a:r>
              <a:rPr lang="ru-RU" sz="7200" dirty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  <a:t/>
            </a:r>
            <a:br>
              <a:rPr lang="ru-RU" sz="7200" dirty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</a:br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  <a:t/>
            </a:r>
            <a:br>
              <a:rPr lang="ru-RU" sz="7200" dirty="0" smtClean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</a:br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  <a:t>Аттестация педагогических работников </a:t>
            </a:r>
            <a:r>
              <a:rPr lang="ru-RU" sz="6700" dirty="0">
                <a:solidFill>
                  <a:srgbClr val="7030A0"/>
                </a:solidFill>
                <a:latin typeface="Monotype Corsiva" pitchFamily="66" charset="0"/>
                <a:cs typeface="Miriam Fixed" pitchFamily="49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98086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498" y="476672"/>
            <a:ext cx="813690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ПЕРЕЧЕНЬ </a:t>
            </a:r>
            <a: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нормативных документов по аттестации педагогических работников государственных и муниципальных образовательных учреждений Краснодарского края</a:t>
            </a:r>
            <a:endParaRPr lang="ru-RU" sz="2400" dirty="0">
              <a:solidFill>
                <a:srgbClr val="7030A0"/>
              </a:solidFill>
              <a:latin typeface="Monotype Corsiva" pitchFamily="66" charset="0"/>
            </a:endParaRPr>
          </a:p>
          <a:p>
            <a:pPr lvl="0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24.03.2010  №  209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 Порядке аттестации  педагогических   работников государственных   и муниципальных   обра­зовательных  учреждений».  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Приказ   Министерства здравоохранения и социального развития   РФ от 26   августа 2010 г  № 761н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 Об утверждении единого квалификационного    справочника   должностей  руководителей, специалистов   и служащих, раздел  « Квалификационные характеристики   должностей   работников образования».</a:t>
            </a: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Письмо   департамента  общего  образования Министерства образования и   науки  РФ  и Профсоюза   работников   народного   образования  и  науки РФ   от 18.08.2010 г.  № 03-52/46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«Разъяснения  по   применению    Порядка аттестации    педагогических работников государственных и муниципальных образовательных учреждений</a:t>
            </a:r>
            <a:r>
              <a:rPr lang="ru-RU" sz="2000" dirty="0">
                <a:solidFill>
                  <a:srgbClr val="0070C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255367238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ПЕРЕЧЕНЬ </a:t>
            </a:r>
            <a: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нормативных документов по аттестации педагогических работников государственных и муниципальных образовательных учреждений Краснодарского края</a:t>
            </a:r>
            <a:endParaRPr lang="ru-RU" sz="2400" dirty="0">
              <a:solidFill>
                <a:srgbClr val="7030A0"/>
              </a:solidFill>
              <a:latin typeface="Monotype Corsiva" pitchFamily="66" charset="0"/>
            </a:endParaRPr>
          </a:p>
          <a:p>
            <a:pPr lvl="0"/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   департамента   образования   и   науки  Краснодарского   края от 31.01. 2011 г  № 220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«Об     утверждении    региональных    документов   по   аттестации   педагогических     работников государственных и муниципальных образовательных учреждений Краснодарского края»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департамента  образования и  науки   Краснодарского   края   от 23.05. 2011 г  № 2604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утверждении      контрольно-измерительных     материалов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    оценки уровня квалификации аттестуемых педагогических     работников     государственных и  муниципальных    образовательных учреждений Краснодарского края»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департамента   образования   и   науки   Краснодарского  края от 23.05. 2011 г  № 2605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 утверждении порядка проведения оценки уровня квалификации педагогических работников муниципальных и государственных образовательных учреждений Краснодарского края, аттестуемых для установления квалификационных категорий     (первой или высшей) и с целью    подтверждения соответствия занимаемой должности</a:t>
            </a:r>
            <a:r>
              <a:rPr lang="ru-RU" sz="2000" u="sng" dirty="0">
                <a:solidFill>
                  <a:srgbClr val="0070C0"/>
                </a:solidFill>
              </a:rPr>
              <a:t>»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76221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ПЕРЕЧЕНЬ </a:t>
            </a:r>
            <a: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 документов, представляемых в ГКУ КК ЦОКО на  аттестацию педагогических работников государственных и муниципальных образовательных учреждений Краснодарского края</a:t>
            </a:r>
            <a:r>
              <a:rPr lang="ru-RU" sz="2400" dirty="0">
                <a:solidFill>
                  <a:srgbClr val="7030A0"/>
                </a:solidFill>
                <a:latin typeface="Monotype Corsiva" pitchFamily="66" charset="0"/>
              </a:rPr>
              <a:t> </a:t>
            </a: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педагогических   работников образовательных учреждений,  аттестуемых     в учебном  году, по  установленной  форме.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педагогических  работников на  аттестацию  для  установления квалификационной категории ( первой или высшей).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Представления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руководителей образовательных учреждений на аттестацию педагогических работников с целью подтверждения  соответствия  занимаемой должности.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Заявления 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педагогических  работников,  аттестуемых с целью подтверждения    соответствия  занимаемой должности, о выборе формы квалификационного испытания.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Аттестационные листы.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0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 составу  экспертных групп  при аттестационной комиссии департамента образования и науки Краснодарского края, участвующих в аттестации  педагогических работников образовательных учреждений.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22660"/>
      </p:ext>
    </p:extLst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8958"/>
            <a:ext cx="88924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Требования</a:t>
            </a:r>
            <a:endParaRPr lang="ru-RU" sz="2400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к разработке конспекта организованного вида деятельности</a:t>
            </a:r>
            <a:endParaRPr lang="ru-RU" sz="2400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>
                <a:solidFill>
                  <a:srgbClr val="7030A0"/>
                </a:solidFill>
                <a:latin typeface="Monotype Corsiva" pitchFamily="66" charset="0"/>
              </a:rPr>
              <a:t>педагогическими работниками 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ДОУ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разработке конспекта организованного вида деятельности аттестуемый должен связать его с освоением новой темы, нового учебного материала.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проведении письменного квалификационного испытания педагогу предлагается тема организованного вида деятельности (одна из тем, на выбор экспертов, из перспективно-тематического плана образовательной программы педагога), по которой должен быть составлен конспект, критерии оценки. В случае необходимости, педагог имеет право исключить ряд тем, представленных в программе, и по субъективным причинам для него не желательных (не      более пяти).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ходе разработке конспекта педагогу предлагается раскрыть структуру и предметное содержание организованного вида деятельности, сформулировать его цели и задачи, отдельных его этапов, продемонстрировать владение методами и приемами мотивации и организации деятельности воспитанников, проиллюстрировав это примерами учета индивидуальных особенностей воспитанников и конкретных характеристик детского объединения, в котором будет осуществляться деятельность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16336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Спасибо за внимание!</a:t>
            </a:r>
            <a:endParaRPr lang="ru-RU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5157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5656" y="682607"/>
            <a:ext cx="6840760" cy="5834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АТТЕСТАЦИЯ  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РАБОТНИКОВ ГОСУДАРСТВЕННЫХ И МУНИЦИПАЛЬНЫХ ОБРАЗОВАТЕЛЬНЫХ УЧРЕЖДЕНИЙ ПРОВОДИТСЯ В ЦЕЛЯХ УСТАНОВЛЕНИЯ СООТВЕТСТВИЯ УРОВНЯ КВАЛИФИКАЦИИ ПЕДАГОГИЧЕСКИХ РАБОТНИКОВ ТРЕБОВАНИЯМ, ПРЕДЪЯВЛЕМЫМ К КВАЛИФИКАЦИОННЫМ КАТЕГОРИЯМ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 ПЕРВОЙ ИЛИ ВЫСШЕЙ) ИЛИ ПОДТВЕРЖДЕНИЯ СООТВЕТСТВИЯ ПЕДАГОГИЧЕСКИХ РАБОТНИКОВ ЗАНИМАЕМЫМ ИМИ ЛОЖНОСТЯМ НА ОСНОВЕ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ИХ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ПРОФЕССИОНАЛЬНОЙ ДЕЯТЕЛЬНОСТИ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5995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82341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Monotype Corsiva" pitchFamily="66" charset="0"/>
              </a:rPr>
              <a:t>АТТЕСТАЦИЯ  ОСУЩЕСТВЛЯЕТСЯ В СООТВЕТСТВИИ С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ФЕДЕРАЛЬНЫМИ И РЕГИОНАЛЬНЫМИ КОМПОНЕНТАМИ 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ПОДТВЕРЖДЕНИЕ СООТВЕТСТВИЯ  ПЕДАГОГИЧЕСКОГО РАБОТНИКА ЗАНИМАЕМОЙ ДОЛЖНОСТИ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УСТАНОВЛЕНИЕ СООТВЕТСТВИЯ УРОВНЯ КВАЛИФИКАЦИИ ТРЕБОВАНИЯМ, ПРЕДЪЯВЛЕМЫМ  К КВАЛИФИКАЦИОННЫМ КАТЕГОРИЯМ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83221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3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Monotype Corsiva" pitchFamily="66" charset="0"/>
              </a:rPr>
              <a:t>ОСНОВНЫЕ ПРИНЦИПЫ АТТЕСТАЦИИ, ОБЕСПЕЧИВАЮЩИЕ  ОТНОШЕНИЕ К ПЕДАГОГИЧЕСКИМ РАБОТНИКАМ</a:t>
            </a:r>
            <a:r>
              <a:rPr lang="ru-RU" sz="3200" b="1" i="1" dirty="0" smtClean="0">
                <a:solidFill>
                  <a:srgbClr val="7030A0"/>
                </a:solidFill>
                <a:latin typeface="Monotype Corsiva" pitchFamily="66" charset="0"/>
              </a:rPr>
              <a:t>:</a:t>
            </a:r>
          </a:p>
          <a:p>
            <a:pPr algn="ctr"/>
            <a:endParaRPr lang="ru-RU" sz="2800" i="1" dirty="0">
              <a:solidFill>
                <a:srgbClr val="7030A0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КОЛЛЕГИАЛЬНОСТЬ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ГЛАСНОСТЬ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ОТКРЫТОСТЬ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37507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5846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ПОРЯДОК АТТЕСТАЦИИ ПЕДАГОГИЧЕСКИХ РАБОТНИКОВ ГОСУДАРСТВЕННЫХ И МУНИЦИПАЛЬНЫХ ОБРАОВАТЕЛЬНЫХ УЧРЕЖДЕНИЙ</a:t>
            </a: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Первая квалификационная категория может быть установлена педагогическим работникам, которые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владеют современными образовательными технологиями и методиками и эффективно применяют их в практической профессиональной деятельности;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вносят личный вклад в повышение качества образования на основе совершенствования методов обучения и воспитания;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имеют стабильные результаты освоения обучающимися, воспитанниками образовательных программ и показатели динамики их достижений выше средних в субъекте Российской Федерации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12210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Высшая квалификационная категория может быть установлена педагогическим работникам, которые</a:t>
            </a:r>
            <a:r>
              <a:rPr lang="ru-RU" sz="2800" b="1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имеют установленную первую квалификационную категорию;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владеют современными образовательными технологиями и методиками и эффективно применяют их в практической профессиональной деятельности;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имеют стабильные результаты освоения обучающимися, воспитанниками образовательных программ и показатели динамики их достижений выше средних в субъекте Российской Федерации, в том числе с учетом результатов участия обучающихся и воспитанников во всероссийских, международных олимпиадах, конкурсах, соревнованиях;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вносят личный вклад в повышение качества образования на основе совершенствования методов обучения и воспитания, инновационной деятельности, в освоение новых образовательных технологий и активно распространяют собственный опыт в области повышения качества образования и воспитания.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5081"/>
      </p:ext>
    </p:extLst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Аттестация с целью подтверждения соответствия занимаемой должности</a:t>
            </a: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в ходе аттестации проходят квалификационные испытания в письменной форме по вопросам, связанные с осуществлением ими педагогической деятельности по занимаемой должности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Оценка уровня квалификации педагогических работников государственных и муниципальных образовательных учреждений Краснодарского края, аттестуемых с целью подтверждения соответствия занимаемой должности, проводится в следующих формах (по выбору):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разработка конспекта занятия (урока, мероприятия, методических разработок) (далее – конспект);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дистанционное тестирование (далее - тестирование).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результатам аттестации педагогического работника с подтверждения соответствия занимаемой должности аттестационная комиссия принимает решение: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Соответствует занимаемой должности (указывается должность)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Не соответствует занимаемой должности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88201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Monotype Corsiva" pitchFamily="66" charset="0"/>
              </a:rPr>
              <a:t>Для проведения квалификационного испытания в форме тестирования:</a:t>
            </a: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Оператор обеспечивает аттестуемого педагогического работника инструкцией по запуску программы тестирования и основных принципов работы с ней, логином (</a:t>
            </a:r>
            <a:r>
              <a:rPr 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login name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и паролем для входа в программу и (по необходимости) бланком ответов.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оператор оказывает аттестуемому педагогическому работнику техническую помощь по запуску программы.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Время, предоставляемое педагогическому работнику на тестирование, составляет 2 часа и контролируется компьютерной программой с учетом возможных технических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сбоев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751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43841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случае невозможности проведения тестирования по техническим причинам квалификационные испытания могут быть перенесены на резервный день.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 тестирования фиксируются программой в электронном виде, распечатываются в форме протокола, который подписывает аттестуемый.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Протокол и бланки ответов, передаются руководителю экспертной группы для оценки в соответствии с установленными критериями и оформления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70396"/>
      </p:ext>
    </p:extLst>
  </p:cSld>
  <p:clrMapOvr>
    <a:masterClrMapping/>
  </p:clrMapOvr>
  <p:transition spd="med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653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  Аттестация педагогических работников 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2012-03-26T16:28:09Z</dcterms:created>
  <dcterms:modified xsi:type="dcterms:W3CDTF">2012-10-14T13:44:02Z</dcterms:modified>
</cp:coreProperties>
</file>