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-900000">
            <a:off x="1269673" y="3995196"/>
            <a:ext cx="7383655" cy="160610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Из опыта работы </a:t>
            </a:r>
            <a:r>
              <a:rPr lang="ru-RU" sz="48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/>
            </a:r>
            <a:br>
              <a:rPr lang="ru-RU" sz="48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ru-RU" sz="48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«</a:t>
            </a:r>
            <a:r>
              <a:rPr lang="ru-RU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Чтение </a:t>
            </a:r>
            <a:r>
              <a:rPr lang="ru-RU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художественной литературы </a:t>
            </a:r>
            <a:r>
              <a:rPr lang="ru-RU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в подготовительной группе </a:t>
            </a:r>
            <a:r>
              <a:rPr lang="ru-RU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детского </a:t>
            </a:r>
            <a:r>
              <a:rPr lang="ru-RU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сада</a:t>
            </a:r>
            <a:endParaRPr lang="ru-RU" sz="4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-900000">
            <a:off x="2128763" y="5128158"/>
            <a:ext cx="3961063" cy="47776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581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79606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Arial Black" panose="020B0A04020102020204" pitchFamily="34" charset="0"/>
              </a:rPr>
              <a:t>Литература для </a:t>
            </a:r>
            <a:r>
              <a:rPr lang="ru-RU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чтения</a:t>
            </a:r>
            <a:endParaRPr lang="ru-RU" sz="4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793102"/>
            <a:ext cx="6656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Произведения для заучивания наизусть</a:t>
            </a:r>
            <a:endParaRPr lang="ru-RU" sz="36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442" y="3284984"/>
            <a:ext cx="7617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Литература согласно тематическому </a:t>
            </a:r>
            <a:r>
              <a:rPr lang="ru-RU" sz="3200" dirty="0">
                <a:solidFill>
                  <a:srgbClr val="FFFF00"/>
                </a:solidFill>
                <a:latin typeface="Arial Black" panose="020B0A04020102020204" pitchFamily="34" charset="0"/>
              </a:rPr>
              <a:t>п</a:t>
            </a:r>
            <a:r>
              <a:rPr lang="ru-RU" sz="32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ланированию</a:t>
            </a:r>
            <a:endParaRPr lang="ru-RU" sz="32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3785" y="4778708"/>
            <a:ext cx="6630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Чтение с продолжением</a:t>
            </a:r>
            <a:endParaRPr lang="ru-RU" sz="36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80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513546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Литература для чтения : </a:t>
            </a:r>
          </a:p>
          <a:p>
            <a:endParaRPr lang="ru-RU" sz="36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Русские народные сказки, </a:t>
            </a:r>
            <a:r>
              <a:rPr lang="ru-RU" sz="2800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песенки,небылицы</a:t>
            </a:r>
            <a:r>
              <a:rPr lang="ru-RU" sz="2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, прибаутки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Произведения природоведческого характера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Произведения поэтов и писателей России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(поэзия, проза, литературные сказки)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Произведения  поэтов и писателей разных стран.</a:t>
            </a:r>
            <a:endParaRPr lang="ru-RU" sz="28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54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628800"/>
            <a:ext cx="77503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Произведения для заучивания наизусть:</a:t>
            </a:r>
          </a:p>
          <a:p>
            <a:pPr algn="ctr"/>
            <a:endParaRPr lang="ru-RU" sz="36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/>
            <a:endParaRPr lang="ru-RU" sz="3600" b="1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Классики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36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Произведения поэтов </a:t>
            </a:r>
            <a:r>
              <a:rPr lang="ru-RU" sz="3600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хх</a:t>
            </a:r>
            <a:r>
              <a:rPr lang="ru-RU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в.</a:t>
            </a:r>
            <a:endParaRPr lang="ru-RU" sz="36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685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Литература согласно тематическому планированию:</a:t>
            </a:r>
          </a:p>
          <a:p>
            <a:endParaRPr lang="ru-RU" sz="48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r>
              <a:rPr lang="ru-RU" sz="4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Использована подборка книг ( см. приложение)</a:t>
            </a:r>
          </a:p>
          <a:p>
            <a:endParaRPr lang="ru-RU" sz="4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09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80447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Чтение с продолжением :</a:t>
            </a:r>
          </a:p>
          <a:p>
            <a:endParaRPr lang="ru-RU" sz="36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FFFF00"/>
                </a:solidFill>
              </a:rPr>
              <a:t>Азбука (Г. </a:t>
            </a:r>
            <a:r>
              <a:rPr lang="ru-RU" sz="2000" dirty="0" err="1" smtClean="0">
                <a:solidFill>
                  <a:srgbClr val="FFFF00"/>
                </a:solidFill>
              </a:rPr>
              <a:t>Виеру</a:t>
            </a:r>
            <a:r>
              <a:rPr lang="ru-RU" sz="2000" dirty="0" smtClean="0">
                <a:solidFill>
                  <a:srgbClr val="FFFF00"/>
                </a:solidFill>
              </a:rPr>
              <a:t>), Азбука </a:t>
            </a:r>
            <a:r>
              <a:rPr lang="ru-RU" sz="2000" dirty="0">
                <a:solidFill>
                  <a:srgbClr val="FFFF00"/>
                </a:solidFill>
              </a:rPr>
              <a:t>(С. </a:t>
            </a:r>
            <a:r>
              <a:rPr lang="ru-RU" sz="2000" dirty="0" smtClean="0">
                <a:solidFill>
                  <a:srgbClr val="FFFF00"/>
                </a:solidFill>
              </a:rPr>
              <a:t>Михалков), Азбука </a:t>
            </a:r>
            <a:r>
              <a:rPr lang="ru-RU" sz="2000" dirty="0">
                <a:solidFill>
                  <a:srgbClr val="FFFF00"/>
                </a:solidFill>
              </a:rPr>
              <a:t>в стихах (С. </a:t>
            </a:r>
            <a:r>
              <a:rPr lang="ru-RU" sz="2000" dirty="0" smtClean="0">
                <a:solidFill>
                  <a:srgbClr val="FFFF00"/>
                </a:solidFill>
              </a:rPr>
              <a:t>Маршак) Азбука фантазёров </a:t>
            </a:r>
            <a:r>
              <a:rPr lang="ru-RU" sz="2000" dirty="0">
                <a:solidFill>
                  <a:srgbClr val="FFFF00"/>
                </a:solidFill>
              </a:rPr>
              <a:t>(Б. </a:t>
            </a:r>
            <a:r>
              <a:rPr lang="ru-RU" sz="2000" dirty="0" err="1" smtClean="0">
                <a:solidFill>
                  <a:srgbClr val="FFFF00"/>
                </a:solidFill>
              </a:rPr>
              <a:t>Заходер</a:t>
            </a:r>
            <a:r>
              <a:rPr lang="ru-RU" sz="2000" dirty="0" smtClean="0">
                <a:solidFill>
                  <a:srgbClr val="FFFF00"/>
                </a:solidFill>
              </a:rPr>
              <a:t>), Большая </a:t>
            </a:r>
            <a:r>
              <a:rPr lang="ru-RU" sz="2000" dirty="0">
                <a:solidFill>
                  <a:srgbClr val="FFFF00"/>
                </a:solidFill>
              </a:rPr>
              <a:t>буква "А" (С. </a:t>
            </a:r>
            <a:r>
              <a:rPr lang="ru-RU" sz="2000" dirty="0" smtClean="0">
                <a:solidFill>
                  <a:srgbClr val="FFFF00"/>
                </a:solidFill>
              </a:rPr>
              <a:t>Козлов), Буква </a:t>
            </a:r>
            <a:r>
              <a:rPr lang="ru-RU" sz="2000" dirty="0">
                <a:solidFill>
                  <a:srgbClr val="FFFF00"/>
                </a:solidFill>
              </a:rPr>
              <a:t>"Я" (Б. </a:t>
            </a:r>
            <a:r>
              <a:rPr lang="ru-RU" sz="2000" dirty="0" err="1">
                <a:solidFill>
                  <a:srgbClr val="FFFF00"/>
                </a:solidFill>
              </a:rPr>
              <a:t>Заходер</a:t>
            </a:r>
            <a:r>
              <a:rPr lang="ru-RU" sz="2000" dirty="0" smtClean="0">
                <a:solidFill>
                  <a:srgbClr val="FFFF00"/>
                </a:solidFill>
              </a:rPr>
              <a:t>), </a:t>
            </a:r>
            <a:r>
              <a:rPr lang="ru-RU" sz="2000" dirty="0" err="1" smtClean="0">
                <a:solidFill>
                  <a:srgbClr val="FFFF00"/>
                </a:solidFill>
              </a:rPr>
              <a:t>Букварик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>
                <a:solidFill>
                  <a:srgbClr val="FFFF00"/>
                </a:solidFill>
              </a:rPr>
              <a:t>(Е. Благинина</a:t>
            </a:r>
            <a:r>
              <a:rPr lang="ru-RU" sz="2000" dirty="0" smtClean="0">
                <a:solidFill>
                  <a:srgbClr val="FFFF00"/>
                </a:solidFill>
              </a:rPr>
              <a:t>), </a:t>
            </a:r>
            <a:r>
              <a:rPr lang="ru-RU" sz="2000" dirty="0" err="1" smtClean="0">
                <a:solidFill>
                  <a:srgbClr val="FFFF00"/>
                </a:solidFill>
              </a:rPr>
              <a:t>Букваринск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>
                <a:solidFill>
                  <a:srgbClr val="FFFF00"/>
                </a:solidFill>
              </a:rPr>
              <a:t>(И. </a:t>
            </a:r>
            <a:r>
              <a:rPr lang="ru-RU" sz="2000" dirty="0" err="1">
                <a:solidFill>
                  <a:srgbClr val="FFFF00"/>
                </a:solidFill>
              </a:rPr>
              <a:t>Токмакова</a:t>
            </a:r>
            <a:r>
              <a:rPr lang="ru-RU" sz="2000" dirty="0" smtClean="0">
                <a:solidFill>
                  <a:srgbClr val="FFFF00"/>
                </a:solidFill>
              </a:rPr>
              <a:t>),Г.Х</a:t>
            </a:r>
            <a:r>
              <a:rPr lang="ru-RU" sz="2000" dirty="0">
                <a:solidFill>
                  <a:srgbClr val="FFFF00"/>
                </a:solidFill>
              </a:rPr>
              <a:t>. </a:t>
            </a:r>
            <a:r>
              <a:rPr lang="ru-RU" sz="2000" dirty="0" smtClean="0">
                <a:solidFill>
                  <a:srgbClr val="FFFF00"/>
                </a:solidFill>
              </a:rPr>
              <a:t>Андерсен Сказки, С</a:t>
            </a:r>
            <a:r>
              <a:rPr lang="ru-RU" sz="2000" dirty="0">
                <a:solidFill>
                  <a:srgbClr val="FFFF00"/>
                </a:solidFill>
              </a:rPr>
              <a:t>. </a:t>
            </a:r>
            <a:r>
              <a:rPr lang="ru-RU" sz="2000" dirty="0" smtClean="0">
                <a:solidFill>
                  <a:srgbClr val="FFFF00"/>
                </a:solidFill>
              </a:rPr>
              <a:t>Аксаков</a:t>
            </a:r>
            <a:r>
              <a:rPr lang="ru-RU" sz="2000" dirty="0">
                <a:solidFill>
                  <a:srgbClr val="FFFF00"/>
                </a:solidFill>
              </a:rPr>
              <a:t>	Аленький </a:t>
            </a:r>
            <a:r>
              <a:rPr lang="ru-RU" sz="2000" dirty="0" smtClean="0">
                <a:solidFill>
                  <a:srgbClr val="FFFF00"/>
                </a:solidFill>
              </a:rPr>
              <a:t>цветочек, О</a:t>
            </a:r>
            <a:r>
              <a:rPr lang="ru-RU" sz="2000" dirty="0">
                <a:solidFill>
                  <a:srgbClr val="FFFF00"/>
                </a:solidFill>
              </a:rPr>
              <a:t>. Перовская	Ребята и </a:t>
            </a:r>
            <a:r>
              <a:rPr lang="ru-RU" sz="2000" dirty="0" smtClean="0">
                <a:solidFill>
                  <a:srgbClr val="FFFF00"/>
                </a:solidFill>
              </a:rPr>
              <a:t>зверята, </a:t>
            </a:r>
            <a:endParaRPr lang="ru-RU" sz="2000" dirty="0">
              <a:solidFill>
                <a:srgbClr val="FFFF00"/>
              </a:solidFill>
            </a:endParaRPr>
          </a:p>
          <a:p>
            <a:r>
              <a:rPr lang="ru-RU" sz="2000" dirty="0" smtClean="0">
                <a:solidFill>
                  <a:srgbClr val="FFFF00"/>
                </a:solidFill>
              </a:rPr>
              <a:t>Братья </a:t>
            </a:r>
            <a:r>
              <a:rPr lang="ru-RU" sz="2000" dirty="0" err="1">
                <a:solidFill>
                  <a:srgbClr val="FFFF00"/>
                </a:solidFill>
              </a:rPr>
              <a:t>Ш.Перро</a:t>
            </a:r>
            <a:r>
              <a:rPr lang="ru-RU" sz="2000" dirty="0">
                <a:solidFill>
                  <a:srgbClr val="FFFF00"/>
                </a:solidFill>
              </a:rPr>
              <a:t>. «Спящая красавица», «Золушка, или хрустальная туфелька», «Красная Шапочка», «Кот в сапогах 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Братья Гримм. «Король </a:t>
            </a:r>
            <a:r>
              <a:rPr lang="ru-RU" sz="2000" dirty="0" err="1">
                <a:solidFill>
                  <a:srgbClr val="FFFF00"/>
                </a:solidFill>
              </a:rPr>
              <a:t>Дроздобород</a:t>
            </a:r>
            <a:r>
              <a:rPr lang="ru-RU" sz="2000" dirty="0">
                <a:solidFill>
                  <a:srgbClr val="FFFF00"/>
                </a:solidFill>
              </a:rPr>
              <a:t>», «Умная Эльза», «Золотой гусь», «Умная дочь крестьянская», «Сладкая каша», «</a:t>
            </a:r>
            <a:r>
              <a:rPr lang="ru-RU" sz="2000" dirty="0" err="1">
                <a:solidFill>
                  <a:srgbClr val="FFFF00"/>
                </a:solidFill>
              </a:rPr>
              <a:t>Шиповничек</a:t>
            </a:r>
            <a:r>
              <a:rPr lang="ru-RU" sz="2000" dirty="0">
                <a:solidFill>
                  <a:srgbClr val="FFFF00"/>
                </a:solidFill>
              </a:rPr>
              <a:t>», «Вор и его учитель», «</a:t>
            </a:r>
            <a:r>
              <a:rPr lang="ru-RU" sz="2000" dirty="0" err="1">
                <a:solidFill>
                  <a:srgbClr val="FFFF00"/>
                </a:solidFill>
              </a:rPr>
              <a:t>Беляночка</a:t>
            </a:r>
            <a:r>
              <a:rPr lang="ru-RU" sz="2000" dirty="0">
                <a:solidFill>
                  <a:srgbClr val="FFFF00"/>
                </a:solidFill>
              </a:rPr>
              <a:t> и розочка».</a:t>
            </a:r>
          </a:p>
          <a:p>
            <a:r>
              <a:rPr lang="ru-RU" sz="2000" dirty="0" err="1">
                <a:solidFill>
                  <a:srgbClr val="FFFF00"/>
                </a:solidFill>
              </a:rPr>
              <a:t>А.М.Волков</a:t>
            </a:r>
            <a:r>
              <a:rPr lang="ru-RU" sz="2000" dirty="0">
                <a:solidFill>
                  <a:srgbClr val="FFFF00"/>
                </a:solidFill>
              </a:rPr>
              <a:t>. «Волшебник изумрудного города».</a:t>
            </a:r>
          </a:p>
          <a:p>
            <a:r>
              <a:rPr lang="ru-RU" sz="2000" dirty="0" err="1">
                <a:solidFill>
                  <a:srgbClr val="FFFF00"/>
                </a:solidFill>
              </a:rPr>
              <a:t>Э.Н.Успенский</a:t>
            </a:r>
            <a:r>
              <a:rPr lang="ru-RU" sz="2000" dirty="0">
                <a:solidFill>
                  <a:srgbClr val="FFFF00"/>
                </a:solidFill>
              </a:rPr>
              <a:t>. «Крокодил Гена и его друзья».</a:t>
            </a:r>
          </a:p>
          <a:p>
            <a:r>
              <a:rPr lang="ru-RU" sz="2000" dirty="0">
                <a:solidFill>
                  <a:srgbClr val="FFFF00"/>
                </a:solidFill>
              </a:rPr>
              <a:t>Н. Носов « Приключения Незнайки и его друзей»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326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Порядок</Template>
  <TotalTime>57</TotalTime>
  <Words>145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Kilter</vt:lpstr>
      <vt:lpstr>Из опыта работы  «Чтение художественной литературы в подготовительной группе детского сада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Сообщение  «Чтение художественной литературы в подготовительной группе детского сада</dc:title>
  <dc:creator>Ксения</dc:creator>
  <cp:lastModifiedBy>Ксения</cp:lastModifiedBy>
  <cp:revision>6</cp:revision>
  <dcterms:created xsi:type="dcterms:W3CDTF">2014-01-15T07:18:46Z</dcterms:created>
  <dcterms:modified xsi:type="dcterms:W3CDTF">2014-02-24T18:54:04Z</dcterms:modified>
</cp:coreProperties>
</file>