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69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73" r:id="rId11"/>
    <p:sldId id="267" r:id="rId12"/>
    <p:sldId id="268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90420" autoAdjust="0"/>
  </p:normalViewPr>
  <p:slideViewPr>
    <p:cSldViewPr>
      <p:cViewPr varScale="1">
        <p:scale>
          <a:sx n="70" d="100"/>
          <a:sy n="70" d="100"/>
        </p:scale>
        <p:origin x="-10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Word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208119733932764"/>
          <c:y val="4.5876636602667095E-2"/>
          <c:w val="0.5048536273747366"/>
          <c:h val="0.90844640999484849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cat>
            <c:strRef>
              <c:f>'[Диаграмма в Microsoft Word]Лист1'!$A$16:$A$27</c:f>
              <c:strCache>
                <c:ptCount val="12"/>
                <c:pt idx="0">
                  <c:v>Играет ли Ваш ребёнок в компьютерные игры? </c:v>
                </c:pt>
                <c:pt idx="1">
                  <c:v>Часто ли Ваш ребёнок смотрит телевизор? </c:v>
                </c:pt>
                <c:pt idx="2">
                  <c:v>Часто ли Вы общаетесь со своим ребёнком, доверительно беседуете?</c:v>
                </c:pt>
                <c:pt idx="3">
                  <c:v>Если ребёнок совершил плохой поступок, какие меры воздействия Вы принимаете?</c:v>
                </c:pt>
                <c:pt idx="4">
                  <c:v>Воспитываете ли Вы у детей нравственные чувства?</c:v>
                </c:pt>
                <c:pt idx="5">
                  <c:v>Читаете ли Вы ребёнку русские народные сказки, пословицы, поговорки?</c:v>
                </c:pt>
                <c:pt idx="6">
                  <c:v>Умеет ли Ваш ребёнок вести себя воспитанно?</c:v>
                </c:pt>
                <c:pt idx="7">
                  <c:v>Как Вы отнесётесь к тому, что Ваш ребёнок будет посещать православный храм?</c:v>
                </c:pt>
                <c:pt idx="8">
                  <c:v>Посещаете ли Вы православный Храм?</c:v>
                </c:pt>
                <c:pt idx="9">
                  <c:v>Крестили ли Вы ребёнка в Церкви?</c:v>
                </c:pt>
                <c:pt idx="10">
                  <c:v>Отмечаете ли вы в семье православные праздники?</c:v>
                </c:pt>
                <c:pt idx="11">
                  <c:v>Считаете ли вы свою семью православной</c:v>
                </c:pt>
              </c:strCache>
            </c:strRef>
          </c:cat>
          <c:val>
            <c:numRef>
              <c:f>'[Диаграмма в Microsoft Word]Лист1'!$B$16:$B$27</c:f>
              <c:numCache>
                <c:formatCode>0%</c:formatCode>
                <c:ptCount val="12"/>
                <c:pt idx="0">
                  <c:v>6.0000000000000088E-3</c:v>
                </c:pt>
                <c:pt idx="1">
                  <c:v>9.0000000000000149E-3</c:v>
                </c:pt>
                <c:pt idx="2">
                  <c:v>6.5000000000000058E-3</c:v>
                </c:pt>
                <c:pt idx="3">
                  <c:v>8.5000000000000093E-3</c:v>
                </c:pt>
                <c:pt idx="4">
                  <c:v>1.0000000000000011E-2</c:v>
                </c:pt>
                <c:pt idx="5">
                  <c:v>9.9000000000000095E-3</c:v>
                </c:pt>
                <c:pt idx="6">
                  <c:v>7.0000000000000088E-3</c:v>
                </c:pt>
                <c:pt idx="7">
                  <c:v>9.8000000000000153E-3</c:v>
                </c:pt>
                <c:pt idx="8">
                  <c:v>9.9000000000000095E-3</c:v>
                </c:pt>
                <c:pt idx="9">
                  <c:v>9.9000000000000095E-3</c:v>
                </c:pt>
                <c:pt idx="10">
                  <c:v>9.8000000000000153E-3</c:v>
                </c:pt>
                <c:pt idx="11">
                  <c:v>9.9000000000000095E-3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'[Диаграмма в Microsoft Word]Лист1'!$A$16:$A$27</c:f>
              <c:strCache>
                <c:ptCount val="12"/>
                <c:pt idx="0">
                  <c:v>Играет ли Ваш ребёнок в компьютерные игры? </c:v>
                </c:pt>
                <c:pt idx="1">
                  <c:v>Часто ли Ваш ребёнок смотрит телевизор? </c:v>
                </c:pt>
                <c:pt idx="2">
                  <c:v>Часто ли Вы общаетесь со своим ребёнком, доверительно беседуете?</c:v>
                </c:pt>
                <c:pt idx="3">
                  <c:v>Если ребёнок совершил плохой поступок, какие меры воздействия Вы принимаете?</c:v>
                </c:pt>
                <c:pt idx="4">
                  <c:v>Воспитываете ли Вы у детей нравственные чувства?</c:v>
                </c:pt>
                <c:pt idx="5">
                  <c:v>Читаете ли Вы ребёнку русские народные сказки, пословицы, поговорки?</c:v>
                </c:pt>
                <c:pt idx="6">
                  <c:v>Умеет ли Ваш ребёнок вести себя воспитанно?</c:v>
                </c:pt>
                <c:pt idx="7">
                  <c:v>Как Вы отнесётесь к тому, что Ваш ребёнок будет посещать православный храм?</c:v>
                </c:pt>
                <c:pt idx="8">
                  <c:v>Посещаете ли Вы православный Храм?</c:v>
                </c:pt>
                <c:pt idx="9">
                  <c:v>Крестили ли Вы ребёнка в Церкви?</c:v>
                </c:pt>
                <c:pt idx="10">
                  <c:v>Отмечаете ли вы в семье православные праздники?</c:v>
                </c:pt>
                <c:pt idx="11">
                  <c:v>Считаете ли вы свою семью православной</c:v>
                </c:pt>
              </c:strCache>
            </c:strRef>
          </c:cat>
          <c:val>
            <c:numRef>
              <c:f>'[Диаграмма в Microsoft Word]Лист1'!$C$16:$C$27</c:f>
              <c:numCache>
                <c:formatCode>0%</c:formatCode>
                <c:ptCount val="12"/>
                <c:pt idx="0">
                  <c:v>4.0000000000000044E-3</c:v>
                </c:pt>
                <c:pt idx="1">
                  <c:v>1.0000000000000011E-3</c:v>
                </c:pt>
                <c:pt idx="2">
                  <c:v>3.5000000000000048E-3</c:v>
                </c:pt>
                <c:pt idx="3">
                  <c:v>1.5000000000000024E-3</c:v>
                </c:pt>
                <c:pt idx="4">
                  <c:v>0</c:v>
                </c:pt>
                <c:pt idx="5">
                  <c:v>1.0000000000000018E-4</c:v>
                </c:pt>
                <c:pt idx="6">
                  <c:v>3.0000000000000048E-3</c:v>
                </c:pt>
                <c:pt idx="7">
                  <c:v>2.0000000000000028E-4</c:v>
                </c:pt>
                <c:pt idx="8">
                  <c:v>1.0000000000000018E-4</c:v>
                </c:pt>
                <c:pt idx="9">
                  <c:v>1.0000000000000018E-4</c:v>
                </c:pt>
                <c:pt idx="10">
                  <c:v>2.0000000000000028E-4</c:v>
                </c:pt>
                <c:pt idx="11">
                  <c:v>1.0000000000000018E-4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shape val="box"/>
        <c:axId val="86011904"/>
        <c:axId val="86013440"/>
        <c:axId val="0"/>
      </c:bar3DChart>
      <c:catAx>
        <c:axId val="86011904"/>
        <c:scaling>
          <c:orientation val="minMax"/>
        </c:scaling>
        <c:delete val="1"/>
        <c:axPos val="l"/>
        <c:majorTickMark val="out"/>
        <c:minorTickMark val="none"/>
        <c:tickLblPos val="nextTo"/>
        <c:crossAx val="86013440"/>
        <c:crosses val="autoZero"/>
        <c:auto val="1"/>
        <c:lblAlgn val="ctr"/>
        <c:lblOffset val="100"/>
        <c:tickLblSkip val="1"/>
        <c:noMultiLvlLbl val="0"/>
      </c:catAx>
      <c:valAx>
        <c:axId val="86013440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860119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5AAB0-5955-45CB-A922-6295E846BDD5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1DF5-C7AB-4901-AFCA-902F7C71F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5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A1DF5-C7AB-4901-AFCA-902F7C71F1E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A1DF5-C7AB-4901-AFCA-902F7C71F1E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08.12.2012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08.12.2012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08.12.2012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08.12.2012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7DF1EE-7E97-4C37-93C6-99CEF141D38E}" type="datetimeFigureOut">
              <a:rPr lang="ru-RU" smtClean="0"/>
              <a:pPr/>
              <a:t>08.12.2012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7488832" cy="182809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Духовно-нравственное воспитание </a:t>
            </a:r>
            <a:br>
              <a:rPr lang="ru-RU" sz="5400" b="1" dirty="0" smtClean="0"/>
            </a:br>
            <a:r>
              <a:rPr lang="ru-RU" sz="5400" dirty="0" smtClean="0"/>
              <a:t>детей на основе православных традиций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797152"/>
            <a:ext cx="7358114" cy="12961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Calibri" pitchFamily="34" charset="0"/>
                <a:cs typeface="Calibri" pitchFamily="34" charset="0"/>
              </a:rPr>
              <a:t>Из опыта работы педагогов </a:t>
            </a:r>
          </a:p>
          <a:p>
            <a:pPr algn="ctr"/>
            <a:r>
              <a:rPr lang="ru-RU" sz="3200" dirty="0" smtClean="0">
                <a:latin typeface="Calibri" pitchFamily="34" charset="0"/>
                <a:cs typeface="Calibri" pitchFamily="34" charset="0"/>
              </a:rPr>
              <a:t>МБДОУ ЦРР детского сада № 59 «Ёлочка»</a:t>
            </a:r>
          </a:p>
          <a:p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0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40960" cy="64807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Праздник, посвященный Дню победы</a:t>
            </a:r>
            <a:endParaRPr lang="ru-RU" sz="4000" b="1" dirty="0"/>
          </a:p>
        </p:txBody>
      </p:sp>
      <p:pic>
        <p:nvPicPr>
          <p:cNvPr id="2050" name="Picture 2" descr="I:\ФОТО 2012\DSC029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915816" cy="194387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ФОТО 2012\DSC029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36" y="2683281"/>
            <a:ext cx="3167336" cy="211155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ФОТО 2012\DSC029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09" y="1232586"/>
            <a:ext cx="3024336" cy="20162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ФОТО 2012\DSC029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63239"/>
            <a:ext cx="2771800" cy="184786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ФОТО 2012\DSC0297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72" y="4163238"/>
            <a:ext cx="2771802" cy="184786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728"/>
            <a:ext cx="8581806" cy="64294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Православные праздники в детском саду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 descr="I:\фото по духовно-нравственному\DSCN71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714488"/>
            <a:ext cx="2762269" cy="207170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:\фото по духовно-нравственному\DSCN71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196752"/>
            <a:ext cx="3048023" cy="228601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I:\фото по духовно-нравственному\DSCN72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929066"/>
            <a:ext cx="2857520" cy="214314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:\фото по духовно-нравственному\DSCN72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714488"/>
            <a:ext cx="2786082" cy="208956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:\фото по духовно-нравственному\DSCN73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3" y="4357694"/>
            <a:ext cx="2762269" cy="207170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I:\фото по духовно-нравственному\DSCN729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357694"/>
            <a:ext cx="2762268" cy="207170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27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44900" y="-2844698"/>
            <a:ext cx="1854202" cy="835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I:\фото по духовно-нравственному\DSCN73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52" y="2268804"/>
            <a:ext cx="1869725" cy="24929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I:\фото по духовно-нравственному\DSCN71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1" y="4841491"/>
            <a:ext cx="2563787" cy="192284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I:\фото по духовно-нравственному\DSCN729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23" y="4841491"/>
            <a:ext cx="2621054" cy="19657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I:\фото по духовно-нравственному\DSCN718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81021"/>
            <a:ext cx="1888768" cy="25183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05" y="2293717"/>
            <a:ext cx="1828991" cy="244314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0101" y="73160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Наш </a:t>
            </a:r>
            <a:r>
              <a:rPr lang="ru-RU" dirty="0"/>
              <a:t>опыт показал, что Православный праздник в детском саду положительно влияет на всех детей. Ребята еще долго сохраняют в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душе </a:t>
            </a:r>
            <a:r>
              <a:rPr lang="ru-RU" dirty="0"/>
              <a:t>радость от праздничного события,  рассказывают в семье </a:t>
            </a:r>
            <a:r>
              <a:rPr lang="ru-RU" dirty="0" smtClean="0"/>
              <a:t>о </a:t>
            </a:r>
          </a:p>
          <a:p>
            <a:r>
              <a:rPr lang="ru-RU" dirty="0"/>
              <a:t> </a:t>
            </a:r>
            <a:r>
              <a:rPr lang="ru-RU" dirty="0" smtClean="0"/>
              <a:t>  своих </a:t>
            </a:r>
            <a:r>
              <a:rPr lang="ru-RU" dirty="0"/>
              <a:t>впечатлениях</a:t>
            </a:r>
            <a:r>
              <a:rPr lang="ru-RU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317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mtClean="0"/>
              <a:t>             </a:t>
            </a:r>
            <a:r>
              <a:rPr lang="ru-RU" sz="4400" b="1" dirty="0" smtClean="0"/>
              <a:t>Работа с родителями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Работа </a:t>
            </a:r>
            <a:r>
              <a:rPr lang="ru-RU" sz="1800" dirty="0"/>
              <a:t>по развитию нравственного начала в детях сложна, многогранна и никогда не кончается. Мы надеемся, что добрые семена взрастут в детских душах и наши дети вырастут добрыми и умными, хорошими гражданами родной страны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                                               Благодарю за внимание!</a:t>
            </a:r>
            <a:endParaRPr lang="ru-RU" sz="1800" dirty="0"/>
          </a:p>
        </p:txBody>
      </p:sp>
      <p:pic>
        <p:nvPicPr>
          <p:cNvPr id="1028" name="Picture 4" descr="C:\Users\Светлана\Desktop\IMG_00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13570"/>
            <a:ext cx="2160240" cy="16201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32" name="Picture 8" descr="C:\Users\Светлана\Desktop\IMG_00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67628"/>
            <a:ext cx="2166953" cy="162521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1" name="Picture 3" descr="C:\Users\Светлана\Documents\Фотографии\пасха\DSCN70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67628"/>
            <a:ext cx="2190765" cy="16430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2" descr="C:\Users\Светлана\Documents\Фотографии\пасха\DSCN73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3570"/>
            <a:ext cx="2214578" cy="16609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7" name="Picture 3" descr="C:\Users\Светлана\Documents\Фотографии\пасха\DSCN734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74372"/>
            <a:ext cx="1500198" cy="200026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13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6975" y="3717032"/>
            <a:ext cx="4680520" cy="2370863"/>
          </a:xfrm>
          <a:solidFill>
            <a:schemeClr val="bg1">
              <a:alpha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« …Духовно-нравственное воспитание, утверждение идеалов добра, милосердия и справедливости, - являются важнейшей миссией не только религиозной организации, но и общества в целом . Такие ценности во все времена скрепляли наше Отечество, формировали национальные традиции и моральные  устои . Сегодня они позволяют России сохранить свои исторические корни и культурно-духовную </a:t>
            </a:r>
            <a:r>
              <a:rPr lang="ru-RU" sz="1600" dirty="0" smtClean="0"/>
              <a:t>самостоятельность.</a:t>
            </a:r>
            <a:endParaRPr lang="ru-RU" sz="800" dirty="0" smtClean="0"/>
          </a:p>
          <a:p>
            <a:pPr marL="0" indent="0">
              <a:buNone/>
            </a:pPr>
            <a:r>
              <a:rPr lang="ru-RU" sz="1600" i="1" dirty="0"/>
              <a:t>	</a:t>
            </a:r>
            <a:r>
              <a:rPr lang="ru-RU" sz="1600" i="1" dirty="0" smtClean="0"/>
              <a:t>                                               Д.А</a:t>
            </a:r>
            <a:r>
              <a:rPr lang="ru-RU" sz="1600" i="1" dirty="0"/>
              <a:t>. Медведев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13174" y="1135117"/>
            <a:ext cx="4105596" cy="230832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« …</a:t>
            </a:r>
            <a:r>
              <a:rPr lang="ru-RU" sz="1600" dirty="0"/>
              <a:t>Т</a:t>
            </a:r>
            <a:r>
              <a:rPr lang="ru-RU" sz="1600" dirty="0" smtClean="0"/>
              <a:t>рудно </a:t>
            </a:r>
            <a:r>
              <a:rPr lang="ru-RU" sz="1600" dirty="0"/>
              <a:t>не согласиться с теми, кто утверждает, что без христианства, православной веры, без возникшей на их базе культуры вряд ли состоялась бы Россия. Поэтому важно вернуться к этим первоисточникам, когда мы вновь обретаем себя, ищем нравственные основы  </a:t>
            </a:r>
            <a:r>
              <a:rPr lang="ru-RU" sz="1600" dirty="0" smtClean="0"/>
              <a:t>жизни. »</a:t>
            </a:r>
            <a:r>
              <a:rPr lang="ru-RU" sz="1600" i="1" dirty="0" smtClean="0"/>
              <a:t>     </a:t>
            </a:r>
          </a:p>
          <a:p>
            <a:r>
              <a:rPr lang="ru-RU" sz="1600" i="1" dirty="0"/>
              <a:t> </a:t>
            </a:r>
            <a:r>
              <a:rPr lang="ru-RU" sz="1600" i="1" dirty="0" smtClean="0"/>
              <a:t>                                       В.В</a:t>
            </a:r>
            <a:r>
              <a:rPr lang="ru-RU" sz="1600" i="1" dirty="0"/>
              <a:t>. </a:t>
            </a:r>
            <a:r>
              <a:rPr lang="ru-RU" sz="1600" i="1" dirty="0" smtClean="0"/>
              <a:t>Путин</a:t>
            </a:r>
            <a:endParaRPr lang="ru-RU" sz="1600" i="1" dirty="0"/>
          </a:p>
        </p:txBody>
      </p:sp>
      <p:pic>
        <p:nvPicPr>
          <p:cNvPr id="4100" name="Picture 4" descr="C:\Program Files\Microsoft Office\MEDIA\OFFICE14\Lines\BD21309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6781800"/>
            <a:ext cx="48863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Program Files\Microsoft Office\MEDIA\OFFICE14\Lines\BD21309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65" y="6781800"/>
            <a:ext cx="48863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www.nravstvennost.info/gazeta/gazeta14/images/6Z7V002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0" y="908720"/>
            <a:ext cx="3113089" cy="239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 descr="« …Духовно-нравственное воспитание, утверждение идеалов добра, милосердия и справедливости, - являются важнейшей миссией не только религиозной организации ,но и общества в целом . Такие ценности во все времена скрепляли наше Отечество, формировали национальные традиции и моральные устои . Сегодня они позволяют России сохранить свои исторические корни и культурно-духовную самостоятельность. Президет РФ Д.А. Медведев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36" y="3861048"/>
            <a:ext cx="2038176" cy="248847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226">
            <a:off x="7380312" y="212161"/>
            <a:ext cx="1565453" cy="11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3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32241" y="5949288"/>
            <a:ext cx="4609039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3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2719" y="5949288"/>
            <a:ext cx="4572000" cy="57607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075" name="Picture 3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3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61" y="5373216"/>
            <a:ext cx="4609039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3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73216"/>
            <a:ext cx="4572000" cy="57607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704856" cy="60188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Результаты анкетирования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Calibri" pitchFamily="34" charset="0"/>
                <a:cs typeface="Calibri" pitchFamily="34" charset="0"/>
              </a:rPr>
              <a:t>Несмотря на различные мнения, всем родителям хотелось бы, чтобы их дети были знакомы с традициями, религией и выросли с четкими представлениями о морали и нравственности. В среднем 95% семей называют себя православными и положительно относятся к тому, чтобы их ребёнок стал участником встреч с православным священником, вместе с воспитателем ходил на экскурсию в Храм.</a:t>
            </a:r>
          </a:p>
          <a:p>
            <a:endParaRPr lang="ru-RU" sz="19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204475"/>
              </p:ext>
            </p:extLst>
          </p:nvPr>
        </p:nvGraphicFramePr>
        <p:xfrm>
          <a:off x="251520" y="764704"/>
          <a:ext cx="87484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512" y="1146309"/>
            <a:ext cx="4013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Считаете ли вы свою семью Православной?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50164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Отмечаете ли вы </a:t>
            </a:r>
            <a:r>
              <a:rPr lang="ru-RU" sz="1400" dirty="0" smtClean="0"/>
              <a:t>православные  праздники</a:t>
            </a:r>
            <a:r>
              <a:rPr lang="ru-RU" sz="1400" dirty="0"/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76509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Крестили ли Вы ребёнка в Церкви?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090673"/>
            <a:ext cx="3646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Посещаете ли Вы православный Храм</a:t>
            </a:r>
            <a:r>
              <a:rPr lang="ru-RU" sz="1400" dirty="0" smtClean="0"/>
              <a:t>?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342564"/>
            <a:ext cx="3848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Ваше отношение к посещению ребенком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православного Храма </a:t>
            </a:r>
            <a:r>
              <a:rPr lang="ru-RU" sz="1400" dirty="0"/>
              <a:t>с воспитателями?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83171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Умеет ли Ваш ребёнок вести себя </a:t>
            </a:r>
            <a:r>
              <a:rPr lang="ru-RU" sz="1400" dirty="0" smtClean="0"/>
              <a:t>воспитанно?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0689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Читаете ли Вы ребёнку русские </a:t>
            </a:r>
            <a:r>
              <a:rPr lang="ru-RU" sz="1400" dirty="0" smtClean="0"/>
              <a:t>нар. сказки</a:t>
            </a:r>
            <a:r>
              <a:rPr lang="ru-RU" sz="1400" dirty="0"/>
              <a:t>, пословицы, поговорки?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50100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Воспитываете ли Вы у детей </a:t>
            </a:r>
            <a:r>
              <a:rPr lang="ru-RU" sz="1400" dirty="0" smtClean="0"/>
              <a:t>нравств. </a:t>
            </a:r>
            <a:r>
              <a:rPr lang="ru-RU" sz="1400" dirty="0"/>
              <a:t>ч</a:t>
            </a:r>
            <a:r>
              <a:rPr lang="ru-RU" sz="1400" dirty="0" smtClean="0"/>
              <a:t>увства?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79207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Что вы предпримете, если ребенок совершит плохой поступок?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422108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Часто ли </a:t>
            </a:r>
            <a:r>
              <a:rPr lang="ru-RU" sz="1400" dirty="0"/>
              <a:t>Вы общаетесь со своим </a:t>
            </a:r>
            <a:r>
              <a:rPr lang="ru-RU" sz="1400" dirty="0" smtClean="0"/>
              <a:t>ребёнком?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452886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Часто ли Ваш ребёнок смотрит телевизор?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4704" y="486953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Играет ли Ваш ребёнок в компьютерные игры?</a:t>
            </a:r>
          </a:p>
        </p:txBody>
      </p:sp>
    </p:spTree>
    <p:extLst>
      <p:ext uri="{BB962C8B-B14F-4D97-AF65-F5344CB8AC3E}">
        <p14:creationId xmlns:p14="http://schemas.microsoft.com/office/powerpoint/2010/main" val="7035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3528"/>
            <a:ext cx="9324528" cy="1152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496944" cy="5749248"/>
          </a:xfrm>
          <a:solidFill>
            <a:sysClr val="window" lastClr="FFFFFF">
              <a:alpha val="69000"/>
            </a:sys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Условия для работы по 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  духовно-нравственному 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  воспитанию детей в дошкольном учреждении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3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Наличие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предметно-развивающей среды для воспитательно-образовательного процесса; </a:t>
            </a:r>
          </a:p>
          <a:p>
            <a:pPr lvl="0"/>
            <a:r>
              <a:rPr lang="ru-RU" sz="2400" dirty="0">
                <a:latin typeface="Calibri" pitchFamily="34" charset="0"/>
                <a:cs typeface="Calibri" pitchFamily="34" charset="0"/>
              </a:rPr>
              <a:t>Обеспечение программно-методической и художественной литературой; </a:t>
            </a:r>
          </a:p>
          <a:p>
            <a:pPr lvl="0"/>
            <a:r>
              <a:rPr lang="ru-RU" sz="2400" dirty="0">
                <a:latin typeface="Calibri" pitchFamily="34" charset="0"/>
                <a:cs typeface="Calibri" pitchFamily="34" charset="0"/>
              </a:rPr>
              <a:t>Профессиональная подготовка воспитателей по данному вопросу. </a:t>
            </a:r>
          </a:p>
          <a:p>
            <a:endParaRPr lang="ru-RU" sz="23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364">
            <a:off x="6769819" y="234704"/>
            <a:ext cx="2469785" cy="190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1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фото по духовно-нравственному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6223">
            <a:off x="321587" y="4118408"/>
            <a:ext cx="2223848" cy="14160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фото по духовно-нравственному\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654">
            <a:off x="6592208" y="4079561"/>
            <a:ext cx="2256686" cy="147511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704088"/>
            <a:ext cx="8572560" cy="51033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</a:t>
            </a:r>
            <a:r>
              <a:rPr lang="ru-RU" sz="3900" b="1" dirty="0" smtClean="0"/>
              <a:t>Создание предметно-развивающей среды </a:t>
            </a:r>
            <a:endParaRPr lang="ru-RU" sz="3900" b="1" dirty="0"/>
          </a:p>
        </p:txBody>
      </p:sp>
      <p:pic>
        <p:nvPicPr>
          <p:cNvPr id="6146" name="Picture 2" descr="I:\ФОТО ПРЕЗЕНТАЦИЯ\DSC031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18" y="1309018"/>
            <a:ext cx="1864923" cy="248656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ФОТО ПРЕЗЕНТАЦИЯ\DSC031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4" y="1329147"/>
            <a:ext cx="1834730" cy="244630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:\ФОТО ПРЕЗЕНТАЦИЯ\DSC0318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9" y="1273015"/>
            <a:ext cx="1891925" cy="252256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I:\ФОТО ПРЕЗЕНТАЦИЯ\DSC0318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89" y="1357024"/>
            <a:ext cx="1798725" cy="23983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:\ФОТО ПРЕЗЕНТАЦИЯ\DSC0318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35" y="5273788"/>
            <a:ext cx="1804107" cy="13530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:\ФОТО ПРЕЗЕНТАЦИЯ\DSC0318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57" y="4162750"/>
            <a:ext cx="1712727" cy="228363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1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Новая папка\DSC_02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83488"/>
            <a:ext cx="38701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531" y="332656"/>
            <a:ext cx="6965245" cy="864096"/>
          </a:xfrm>
        </p:spPr>
        <p:txBody>
          <a:bodyPr/>
          <a:lstStyle/>
          <a:p>
            <a:r>
              <a:rPr lang="ru-RU" b="1" dirty="0" smtClean="0"/>
              <a:t>         Музей старины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55726"/>
            <a:ext cx="2752979" cy="184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40052" y="1546143"/>
            <a:ext cx="3654152" cy="4801314"/>
          </a:xfrm>
          <a:prstGeom prst="rect">
            <a:avLst/>
          </a:prstGeom>
          <a:solidFill>
            <a:sysClr val="window" lastClr="FFFFFF">
              <a:alpha val="63000"/>
            </a:sys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Чудом </a:t>
            </a:r>
            <a:r>
              <a:rPr lang="ru-RU" dirty="0"/>
              <a:t>сохранившиеся старинные бытовые предметы отыскивали и в городских квартирах, и на дачах, и в деревенских домах у родственников.  В свободном помещении детского сада поставили печь, сделали деревянные лавки и столы, постелили самотканые половики. В «избе» появились: божница,  расшитые полотенца, прялка, самовар, кухонная посуда.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I:\Новая папка\DSC_02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272" y="4019794"/>
            <a:ext cx="1795904" cy="26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Новая папка\DSC_02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0" y="2996952"/>
            <a:ext cx="2513141" cy="16825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ФОТО Жулябина\DSC031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0" y="4817428"/>
            <a:ext cx="2513142" cy="188485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I:\Новая папка\DSC_023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272" y="1260790"/>
            <a:ext cx="1795904" cy="268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Экскурсии в Храм</a:t>
            </a:r>
            <a:endParaRPr lang="ru-RU" b="1" dirty="0"/>
          </a:p>
        </p:txBody>
      </p:sp>
      <p:pic>
        <p:nvPicPr>
          <p:cNvPr id="5122" name="Picture 2" descr="I:\фото по духовно-нравственному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8481"/>
            <a:ext cx="2520280" cy="170071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:\фото по духовно-нравственному\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50" y="1584947"/>
            <a:ext cx="2483768" cy="16645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:\фото по духовно-нравственному\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91" y="1584947"/>
            <a:ext cx="2629849" cy="167425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етлана\Desktop\Фото Жиркова\DSC_02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95" y="3427384"/>
            <a:ext cx="2122045" cy="31699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293234" y="3861048"/>
            <a:ext cx="4572000" cy="2585323"/>
          </a:xfrm>
          <a:prstGeom prst="rect">
            <a:avLst/>
          </a:prstGeom>
          <a:noFill/>
          <a:ln w="15875" cmpd="thinThick">
            <a:solidFill>
              <a:schemeClr val="bg1"/>
            </a:solidFill>
            <a:prstDash val="sysDot"/>
          </a:ln>
        </p:spPr>
        <p:txBody>
          <a:bodyPr>
            <a:spAutoFit/>
          </a:bodyPr>
          <a:lstStyle/>
          <a:p>
            <a:r>
              <a:rPr lang="ru-RU" dirty="0"/>
              <a:t> В то время в нашем поселке строился Храм, а в помещении детского сада находилась домовая Церковь. Наши дети, вместе с воспитателями, посещали её, беседовали со священником,  получали в подарок именные иконки. Также Отец Андрей посещал наш детский сад, присутствовал на праздничных утренниках.</a:t>
            </a:r>
          </a:p>
        </p:txBody>
      </p:sp>
      <p:pic>
        <p:nvPicPr>
          <p:cNvPr id="3074" name="Picture 2" descr="C:\Users\Anthony\Desktop\930926252f2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5598668" cy="326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19" y="476673"/>
            <a:ext cx="8856983" cy="79208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         Занятия с детьми в музее старины</a:t>
            </a:r>
            <a:endParaRPr lang="ru-RU" sz="36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0" y="1223481"/>
            <a:ext cx="3101589" cy="208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58" y="1223481"/>
            <a:ext cx="2945845" cy="210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6624"/>
            <a:ext cx="3645478" cy="276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I:\ФОТО Жулябина\DSC030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11046"/>
            <a:ext cx="2719601" cy="187768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ФОТО Жулябина\DSC0307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05" y="3804686"/>
            <a:ext cx="3243501" cy="24326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ФОТО Жулябина\DSC0308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922" y="3836649"/>
            <a:ext cx="1962515" cy="261668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0079" y="3296854"/>
            <a:ext cx="1875810" cy="276999"/>
          </a:xfrm>
          <a:prstGeom prst="rect">
            <a:avLst/>
          </a:prstGeom>
          <a:solidFill>
            <a:sysClr val="window" lastClr="FFFFFF">
              <a:alpha val="59000"/>
            </a:sys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/>
              <a:t>«Вот так чудо - самовар»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3113" y="3354916"/>
            <a:ext cx="2592288" cy="276999"/>
          </a:xfrm>
          <a:prstGeom prst="rect">
            <a:avLst/>
          </a:prstGeom>
          <a:solidFill>
            <a:sysClr val="window" lastClr="FFFFFF">
              <a:alpha val="59000"/>
            </a:sys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/>
              <a:t>«Милости просим, гости дорогие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32366" y="3296854"/>
            <a:ext cx="2592288" cy="461665"/>
          </a:xfrm>
          <a:prstGeom prst="rect">
            <a:avLst/>
          </a:prstGeom>
          <a:solidFill>
            <a:sysClr val="window" lastClr="FFFFFF">
              <a:alpha val="59000"/>
            </a:sys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«Стоит изба из кирпича, то холодна, то горяча»</a:t>
            </a:r>
          </a:p>
        </p:txBody>
      </p:sp>
    </p:spTree>
    <p:extLst>
      <p:ext uri="{BB962C8B-B14F-4D97-AF65-F5344CB8AC3E}">
        <p14:creationId xmlns:p14="http://schemas.microsoft.com/office/powerpoint/2010/main" val="355065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nthony\Desktop\93c79d851ad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6231" y="652440"/>
            <a:ext cx="3672410" cy="422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640960" cy="7200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Знакомство с праздничной народной культурой</a:t>
            </a:r>
            <a:endParaRPr lang="ru-RU" sz="3200" b="1" dirty="0"/>
          </a:p>
        </p:txBody>
      </p:sp>
      <p:pic>
        <p:nvPicPr>
          <p:cNvPr id="8194" name="Picture 2" descr="I:\фото по духовно-нравственному\DSCN72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2928934"/>
            <a:ext cx="2221319" cy="166598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:\ФОТО 2012\DSC029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49" y="1064040"/>
            <a:ext cx="2508219" cy="167214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ФОТО 2012\DSC0303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11" y="4725144"/>
            <a:ext cx="2555523" cy="170368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34" y="1500174"/>
            <a:ext cx="334927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      На </a:t>
            </a:r>
            <a:r>
              <a:rPr lang="ru-RU" sz="1700" dirty="0"/>
              <a:t>музыкальных занятиях </a:t>
            </a:r>
            <a:endParaRPr lang="ru-RU" sz="1700" dirty="0" smtClean="0"/>
          </a:p>
          <a:p>
            <a:r>
              <a:rPr lang="ru-RU" sz="1700" dirty="0"/>
              <a:t> </a:t>
            </a:r>
            <a:r>
              <a:rPr lang="ru-RU" sz="1700" dirty="0" smtClean="0"/>
              <a:t>дети разучивают </a:t>
            </a:r>
            <a:r>
              <a:rPr lang="ru-RU" sz="1700" dirty="0"/>
              <a:t>народные песни и танцы. С помощью народных праздников «Пришла Коляда накануне Рождества», «Ой, ты, Масленица»,  «Красная горка</a:t>
            </a:r>
            <a:r>
              <a:rPr lang="ru-RU" sz="1700" dirty="0" smtClean="0"/>
              <a:t>», </a:t>
            </a:r>
            <a:r>
              <a:rPr lang="ru-RU" sz="1700" dirty="0"/>
              <a:t>знакомятся с праздничной культурой русского народа. </a:t>
            </a:r>
          </a:p>
        </p:txBody>
      </p:sp>
      <p:pic>
        <p:nvPicPr>
          <p:cNvPr id="2051" name="Picture 3" descr="I:\фото по духовно-нравственному\DSCN718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59" y="4908923"/>
            <a:ext cx="2571768" cy="171451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етлана\Documents\Фотографии\фото новый год\DSC0271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53" y="2928934"/>
            <a:ext cx="2464612" cy="16430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94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2274</TotalTime>
  <Words>605</Words>
  <Application>Microsoft Office PowerPoint</Application>
  <PresentationFormat>Экран (4:3)</PresentationFormat>
  <Paragraphs>85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Духовно-нравственное воспитание  детей на основе православных традиций</vt:lpstr>
      <vt:lpstr>Презентация PowerPoint</vt:lpstr>
      <vt:lpstr>Презентация PowerPoint</vt:lpstr>
      <vt:lpstr>                       Условия для работы по    духовно-нравственному    воспитанию детей в дошкольном учреждении            </vt:lpstr>
      <vt:lpstr>  Создание предметно-развивающей среды </vt:lpstr>
      <vt:lpstr>         Музей старины</vt:lpstr>
      <vt:lpstr>         Экскурсии в Храм</vt:lpstr>
      <vt:lpstr>         Занятия с детьми в музее старины</vt:lpstr>
      <vt:lpstr>Знакомство с праздничной народной культурой</vt:lpstr>
      <vt:lpstr>Праздник, посвященный Дню победы</vt:lpstr>
      <vt:lpstr> Православные праздники в детском саду</vt:lpstr>
      <vt:lpstr>Презентация PowerPoint</vt:lpstr>
      <vt:lpstr>             Работа с родителями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Духовно-нравственное воспитание в детском саду</dc:title>
  <dc:creator>Anthony</dc:creator>
  <cp:lastModifiedBy>Anthony</cp:lastModifiedBy>
  <cp:revision>135</cp:revision>
  <dcterms:created xsi:type="dcterms:W3CDTF">2012-11-03T15:54:50Z</dcterms:created>
  <dcterms:modified xsi:type="dcterms:W3CDTF">2012-12-07T20:47:54Z</dcterms:modified>
</cp:coreProperties>
</file>