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8" r:id="rId3"/>
    <p:sldId id="259" r:id="rId4"/>
    <p:sldId id="269" r:id="rId5"/>
    <p:sldId id="260" r:id="rId6"/>
    <p:sldId id="268" r:id="rId7"/>
    <p:sldId id="277" r:id="rId8"/>
    <p:sldId id="261" r:id="rId9"/>
    <p:sldId id="270" r:id="rId10"/>
    <p:sldId id="271" r:id="rId11"/>
    <p:sldId id="273" r:id="rId12"/>
    <p:sldId id="264" r:id="rId13"/>
    <p:sldId id="265" r:id="rId14"/>
    <p:sldId id="272" r:id="rId15"/>
    <p:sldId id="274" r:id="rId16"/>
    <p:sldId id="262" r:id="rId17"/>
    <p:sldId id="275" r:id="rId18"/>
    <p:sldId id="263" r:id="rId19"/>
    <p:sldId id="27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8670A-7E0E-4EDF-B7C7-DB433F0B7CDE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47993-FA65-4ECE-8945-88AAC49D4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47993-FA65-4ECE-8945-88AAC49D454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988FE63-D1B9-43E1-8880-4B787CE9ED25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DF5F7B-4F19-4D4C-B1A9-3C6A5C809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FE63-D1B9-43E1-8880-4B787CE9ED25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5F7B-4F19-4D4C-B1A9-3C6A5C809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FE63-D1B9-43E1-8880-4B787CE9ED25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5F7B-4F19-4D4C-B1A9-3C6A5C809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88FE63-D1B9-43E1-8880-4B787CE9ED25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DF5F7B-4F19-4D4C-B1A9-3C6A5C809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988FE63-D1B9-43E1-8880-4B787CE9ED25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DF5F7B-4F19-4D4C-B1A9-3C6A5C809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FE63-D1B9-43E1-8880-4B787CE9ED25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5F7B-4F19-4D4C-B1A9-3C6A5C809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FE63-D1B9-43E1-8880-4B787CE9ED25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5F7B-4F19-4D4C-B1A9-3C6A5C809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88FE63-D1B9-43E1-8880-4B787CE9ED25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DF5F7B-4F19-4D4C-B1A9-3C6A5C809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FE63-D1B9-43E1-8880-4B787CE9ED25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5F7B-4F19-4D4C-B1A9-3C6A5C809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88FE63-D1B9-43E1-8880-4B787CE9ED25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DF5F7B-4F19-4D4C-B1A9-3C6A5C809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88FE63-D1B9-43E1-8880-4B787CE9ED25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DF5F7B-4F19-4D4C-B1A9-3C6A5C809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88FE63-D1B9-43E1-8880-4B787CE9ED25}" type="datetimeFigureOut">
              <a:rPr lang="ru-RU" smtClean="0"/>
              <a:pPr/>
              <a:t>13.11.2010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DF5F7B-4F19-4D4C-B1A9-3C6A5C809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strips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8215370" cy="257174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 </a:t>
            </a:r>
            <a:r>
              <a:rPr lang="ru-RU" sz="36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Кызыклы</a:t>
            </a:r>
            <a:r>
              <a:rPr lang="ru-RU" sz="36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математика </a:t>
            </a:r>
            <a:r>
              <a:rPr lang="ru-RU" sz="3600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бездә кунакта</a:t>
            </a:r>
            <a:r>
              <a:rPr lang="ru-RU" sz="36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400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Уен</a:t>
            </a:r>
            <a:r>
              <a:rPr lang="ru-RU" sz="44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tt-RU" sz="44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әрес</a:t>
            </a:r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Ренат\AppData\Local\Microsoft\Windows\Temporary Internet Files\Content.IE5\P72SQTW3\MC90023396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5" y="3929066"/>
            <a:ext cx="4342535" cy="2928934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/>
          <a:srcRect l="7407" t="7246" r="14816"/>
          <a:stretch>
            <a:fillRect/>
          </a:stretch>
        </p:blipFill>
        <p:spPr bwMode="auto">
          <a:xfrm>
            <a:off x="0" y="1857364"/>
            <a:ext cx="350043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Ренат\AppData\Local\Microsoft\Windows\Temporary Internet Files\Content.IE5\CSUVOQRC\MC900426436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86116" y="1500173"/>
            <a:ext cx="1000132" cy="707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dirty="0" smtClean="0"/>
              <a:t>“</a:t>
            </a:r>
            <a:r>
              <a:rPr lang="tt-RU" sz="3600" dirty="0" smtClean="0"/>
              <a:t> 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500174"/>
            <a:ext cx="785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5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5" y="1714488"/>
            <a:ext cx="857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dirty="0" smtClean="0"/>
              <a:t>,,,</a:t>
            </a:r>
            <a:endParaRPr lang="ru-RU" sz="4000" b="1" dirty="0"/>
          </a:p>
        </p:txBody>
      </p:sp>
      <p:pic>
        <p:nvPicPr>
          <p:cNvPr id="11" name="Рисунок 10" descr="C:\Users\Ренат\AppData\Local\Microsoft\Windows\Temporary Internet Files\Content.IE5\CSUVOQRC\MC900411053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071546"/>
            <a:ext cx="257176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Ренат\AppData\Local\Microsoft\Windows\Temporary Internet Files\Content.IE5\NVK8RSB8\MC900434870[1]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429132"/>
            <a:ext cx="15001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857224" y="4263386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dirty="0" smtClean="0"/>
              <a:t>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5040450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/>
              <a:t>Ы</a:t>
            </a:r>
            <a:r>
              <a:rPr lang="tt-RU" dirty="0" smtClean="0"/>
              <a:t> </a:t>
            </a:r>
            <a:endParaRPr lang="ru-RU" dirty="0"/>
          </a:p>
        </p:txBody>
      </p:sp>
      <p:sp>
        <p:nvSpPr>
          <p:cNvPr id="5136" name="PubHalfFrame"/>
          <p:cNvSpPr>
            <a:spLocks noEditPoints="1" noChangeArrowheads="1"/>
          </p:cNvSpPr>
          <p:nvPr/>
        </p:nvSpPr>
        <p:spPr bwMode="auto">
          <a:xfrm rot="10800000">
            <a:off x="3714744" y="4572008"/>
            <a:ext cx="1643073" cy="1428757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143636" y="4273268"/>
            <a:ext cx="785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dirty="0" smtClean="0"/>
              <a:t>,,</a:t>
            </a:r>
            <a:endParaRPr lang="ru-RU" sz="4000" b="1" dirty="0"/>
          </a:p>
        </p:txBody>
      </p:sp>
      <p:pic>
        <p:nvPicPr>
          <p:cNvPr id="30" name="Содержимое 29" descr="C:\Users\Ренат\AppData\Local\Microsoft\Windows\Temporary Internet Files\Content.IE5\P72SQTW3\MC900233594[1].wmf"/>
          <p:cNvPicPr>
            <a:picLocks noGrp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214818"/>
            <a:ext cx="2000264" cy="188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71604" y="442913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П=Р</a:t>
            </a:r>
            <a:endParaRPr lang="ru-RU" sz="2800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Ренат\AppData\Local\Microsoft\Windows\Temporary Internet Files\Content.IE5\CSUVOQRC\MC900432592[1].pn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28575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14678" y="1500174"/>
            <a:ext cx="12858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400" b="1" dirty="0" smtClean="0"/>
              <a:t>,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071546"/>
            <a:ext cx="150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800" b="1" dirty="0" smtClean="0">
                <a:latin typeface="Times New Roman" pitchFamily="18" charset="0"/>
                <a:cs typeface="Times New Roman" pitchFamily="18" charset="0"/>
              </a:rPr>
              <a:t>е”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Ренат\AppData\Local\Microsoft\Windows\Temporary Internet Files\Content.IE5\P72SQTW3\MC900295039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142984"/>
            <a:ext cx="270511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Ренат\AppData\Local\Microsoft\Windows\Temporary Internet Files\Content.IE5\NVK8RSB8\MP900399806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00438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928926" y="3357563"/>
            <a:ext cx="785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400" b="1" dirty="0" smtClean="0"/>
              <a:t>“</a:t>
            </a:r>
            <a:endParaRPr lang="ru-RU" sz="4400" b="1" dirty="0"/>
          </a:p>
        </p:txBody>
      </p:sp>
      <p:pic>
        <p:nvPicPr>
          <p:cNvPr id="10" name="Рисунок 9" descr="C:\Users\Ренат\AppData\Local\Microsoft\Windows\Temporary Internet Files\Content.IE5\CSUVOQRC\MC900426436[1].wm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429000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572264" y="3714752"/>
            <a:ext cx="1357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5400" b="1" dirty="0" smtClean="0"/>
              <a:t>К</a:t>
            </a:r>
            <a:endParaRPr lang="ru-RU" sz="5400" b="1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8" y="2857497"/>
            <a:ext cx="1357322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</a:t>
            </a:r>
            <a:r>
              <a:rPr kumimoji="0" lang="tt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Т=М</a:t>
            </a:r>
            <a:endParaRPr kumimoji="0" lang="tt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286256"/>
            <a:ext cx="3068961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071810"/>
            <a:ext cx="27146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571480"/>
            <a:ext cx="7838660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Физкультминутка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62" y="1643050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29652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542926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hlinkClick r:id="rId3" action="ppaction://hlinksldjump"/>
              </a:rPr>
              <a:t>4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214290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“Геометрик фигуралар”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186766" cy="5072098"/>
          </a:xfrm>
        </p:spPr>
        <p:txBody>
          <a:bodyPr/>
          <a:lstStyle/>
          <a:p>
            <a:pPr>
              <a:buNone/>
            </a:pPr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   Биш таякчыктан ничек итеп өч турыпочмаклык </a:t>
            </a:r>
          </a:p>
          <a:p>
            <a:pPr>
              <a:buNone/>
            </a:pPr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  ясап була?    </a:t>
            </a:r>
            <a:r>
              <a:rPr lang="tt-RU" dirty="0" smtClean="0"/>
              <a:t/>
            </a:r>
            <a:br>
              <a:rPr lang="tt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3929066"/>
            <a:ext cx="3143272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143512"/>
            <a:ext cx="157163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4500570"/>
            <a:ext cx="221457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58204" cy="6116786"/>
          </a:xfrm>
        </p:spPr>
        <p:txBody>
          <a:bodyPr/>
          <a:lstStyle/>
          <a:p>
            <a:pPr>
              <a:buNone/>
            </a:pPr>
            <a:r>
              <a:rPr lang="tt-RU" b="1" dirty="0" smtClean="0">
                <a:solidFill>
                  <a:schemeClr val="accent1">
                    <a:lumMod val="75000"/>
                  </a:schemeClr>
                </a:solidFill>
              </a:rPr>
              <a:t>Игътибар белән күзәтеп, дүртенче  квадратның     </a:t>
            </a:r>
          </a:p>
          <a:p>
            <a:pPr>
              <a:buNone/>
            </a:pPr>
            <a:r>
              <a:rPr lang="tt-RU" b="1" dirty="0" smtClean="0">
                <a:solidFill>
                  <a:schemeClr val="accent1">
                    <a:lumMod val="75000"/>
                  </a:schemeClr>
                </a:solidFill>
              </a:rPr>
              <a:t>              буш шакмакларын тутырырга.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5" y="2643182"/>
          <a:ext cx="1643074" cy="1785950"/>
        </p:xfrm>
        <a:graphic>
          <a:graphicData uri="http://schemas.openxmlformats.org/drawingml/2006/table">
            <a:tbl>
              <a:tblPr/>
              <a:tblGrid>
                <a:gridCol w="814405"/>
                <a:gridCol w="828669"/>
              </a:tblGrid>
              <a:tr h="871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spc="-150" dirty="0">
                          <a:latin typeface="Times New Roman"/>
                          <a:ea typeface="Bookman Old Style"/>
                          <a:cs typeface="Bookman Old Style"/>
                        </a:rPr>
                        <a:t>O</a:t>
                      </a:r>
                      <a:endParaRPr lang="ru-RU" sz="3600" spc="-150" dirty="0">
                        <a:latin typeface="Bookman Old Style"/>
                        <a:ea typeface="Bookman Old Style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spcAft>
                          <a:spcPts val="0"/>
                        </a:spcAft>
                      </a:pPr>
                      <a:endParaRPr lang="tt-RU" sz="1400" spc="-150" dirty="0">
                        <a:latin typeface="Times New Roman"/>
                        <a:ea typeface="Bookman Old Style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t-RU" sz="3600" dirty="0">
                          <a:latin typeface="Times New Roman"/>
                          <a:ea typeface="Times New Roman"/>
                        </a:rPr>
                        <a:t>□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spc="-150" dirty="0">
                          <a:latin typeface="Times New Roman"/>
                          <a:ea typeface="Bookman Old Style"/>
                          <a:cs typeface="Bookman Old Style"/>
                        </a:rPr>
                        <a:t> </a:t>
                      </a:r>
                      <a:r>
                        <a:rPr lang="ru-RU" sz="3600" spc="-150" dirty="0">
                          <a:latin typeface="Times New Roman"/>
                          <a:ea typeface="Bookman Old Style"/>
                          <a:cs typeface="Bookman Old Style"/>
                        </a:rPr>
                        <a:t>&gt;</a:t>
                      </a:r>
                      <a:endParaRPr lang="ru-RU" sz="3600" spc="-150" dirty="0">
                        <a:latin typeface="Bookman Old Style"/>
                        <a:ea typeface="Bookman Old Style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429124" y="2643182"/>
          <a:ext cx="2000264" cy="1817376"/>
        </p:xfrm>
        <a:graphic>
          <a:graphicData uri="http://schemas.openxmlformats.org/drawingml/2006/table">
            <a:tbl>
              <a:tblPr/>
              <a:tblGrid>
                <a:gridCol w="1040136"/>
                <a:gridCol w="960128"/>
              </a:tblGrid>
              <a:tr h="785818">
                <a:tc>
                  <a:txBody>
                    <a:bodyPr/>
                    <a:lstStyle/>
                    <a:p>
                      <a:pPr marL="12700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spc="-150" dirty="0" smtClean="0">
                        <a:latin typeface="Times New Roman"/>
                        <a:ea typeface="Bookman Old Style"/>
                        <a:cs typeface="Bookman Old Style"/>
                      </a:endParaRPr>
                    </a:p>
                    <a:p>
                      <a:pPr marL="12700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50" dirty="0" smtClean="0">
                          <a:latin typeface="Times New Roman"/>
                          <a:ea typeface="Bookman Old Style"/>
                          <a:cs typeface="Bookman Old Style"/>
                        </a:rPr>
                        <a:t> </a:t>
                      </a:r>
                      <a:r>
                        <a:rPr lang="tt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endParaRPr lang="ru-RU" sz="2400" spc="-150" dirty="0">
                        <a:latin typeface="Bookman Old Style"/>
                        <a:ea typeface="Bookman Old Style"/>
                        <a:cs typeface="Bookman Old Style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3600" dirty="0" smtClean="0">
                          <a:latin typeface="Times New Roman"/>
                          <a:ea typeface="Times New Roman"/>
                          <a:cs typeface="Times New Roman"/>
                        </a:rPr>
                        <a:t>□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3600" spc="-150" dirty="0">
                        <a:latin typeface="Bookman Old Style"/>
                        <a:ea typeface="Bookman Old Style"/>
                        <a:cs typeface="Bookman Old Style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spc="-150" dirty="0" smtClean="0">
                          <a:latin typeface="Times New Roman"/>
                          <a:ea typeface="Bookman Old Style"/>
                          <a:cs typeface="Bookman Old Style"/>
                        </a:rPr>
                        <a:t>O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000892" y="2643182"/>
          <a:ext cx="1714512" cy="1785950"/>
        </p:xfrm>
        <a:graphic>
          <a:graphicData uri="http://schemas.openxmlformats.org/drawingml/2006/table">
            <a:tbl>
              <a:tblPr/>
              <a:tblGrid>
                <a:gridCol w="857256"/>
                <a:gridCol w="857256"/>
              </a:tblGrid>
              <a:tr h="892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t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t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AutoShape 2"/>
          <p:cNvSpPr>
            <a:spLocks noChangeArrowheads="1"/>
          </p:cNvSpPr>
          <p:nvPr/>
        </p:nvSpPr>
        <p:spPr bwMode="auto">
          <a:xfrm rot="10637034" flipH="1" flipV="1">
            <a:off x="1571604" y="2928933"/>
            <a:ext cx="428628" cy="428628"/>
          </a:xfrm>
          <a:prstGeom prst="triangle">
            <a:avLst>
              <a:gd name="adj" fmla="val 6723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 flipH="1">
            <a:off x="4714876" y="3714752"/>
            <a:ext cx="500066" cy="500066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357422" y="2643181"/>
          <a:ext cx="1714512" cy="1752887"/>
        </p:xfrm>
        <a:graphic>
          <a:graphicData uri="http://schemas.openxmlformats.org/drawingml/2006/table">
            <a:tbl>
              <a:tblPr/>
              <a:tblGrid>
                <a:gridCol w="857256"/>
                <a:gridCol w="857256"/>
              </a:tblGrid>
              <a:tr h="814742">
                <a:tc>
                  <a:txBody>
                    <a:bodyPr/>
                    <a:lstStyle/>
                    <a:p>
                      <a:pPr marL="127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0" dirty="0">
                          <a:latin typeface="Times New Roman"/>
                          <a:ea typeface="Bookman Old Style"/>
                          <a:cs typeface="Bookman Old Style"/>
                        </a:rPr>
                        <a:t> </a:t>
                      </a:r>
                      <a:endParaRPr lang="ru-RU" sz="1700" spc="-150" dirty="0">
                        <a:latin typeface="Bookman Old Style"/>
                        <a:ea typeface="Bookman Old Style"/>
                        <a:cs typeface="Bookman Old Style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2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9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spc="-150" dirty="0">
                          <a:latin typeface="Times New Roman"/>
                          <a:ea typeface="Bookman Old Style"/>
                          <a:cs typeface="Bookman Old Style"/>
                        </a:rPr>
                        <a:t>O</a:t>
                      </a:r>
                      <a:endParaRPr lang="ru-RU" sz="3600" spc="-150" dirty="0">
                        <a:latin typeface="Bookman Old Style"/>
                        <a:ea typeface="Bookman Old Style"/>
                        <a:cs typeface="Bookman Old Style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3600" dirty="0">
                          <a:latin typeface="Times New Roman"/>
                          <a:ea typeface="Times New Roman"/>
                          <a:cs typeface="Times New Roman"/>
                        </a:rPr>
                        <a:t>□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AutoShape 2"/>
          <p:cNvSpPr>
            <a:spLocks noChangeArrowheads="1"/>
          </p:cNvSpPr>
          <p:nvPr/>
        </p:nvSpPr>
        <p:spPr bwMode="auto">
          <a:xfrm rot="10637034" flipH="1" flipV="1">
            <a:off x="2581650" y="2795973"/>
            <a:ext cx="428628" cy="428628"/>
          </a:xfrm>
          <a:prstGeom prst="triangle">
            <a:avLst>
              <a:gd name="adj" fmla="val 6723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43306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hlinkClick r:id="rId3" action="ppaction://hlinksldjump"/>
              </a:rPr>
              <a:t>6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142852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“Онытылган “+”, ”-”билгеләре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  <a:buNone/>
            </a:pPr>
            <a:r>
              <a:rPr lang="tt-RU" sz="3600" dirty="0" smtClean="0"/>
              <a:t>                </a:t>
            </a:r>
            <a:r>
              <a:rPr lang="tt-RU" sz="3600" dirty="0" smtClean="0">
                <a:solidFill>
                  <a:schemeClr val="accent2">
                    <a:lumMod val="75000"/>
                  </a:schemeClr>
                </a:solidFill>
              </a:rPr>
              <a:t>20* 30*5=45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  <a:buNone/>
            </a:pPr>
            <a:r>
              <a:rPr lang="tt-RU" sz="3600" dirty="0" smtClean="0"/>
              <a:t>                </a:t>
            </a:r>
            <a:r>
              <a:rPr lang="tt-RU" sz="3600" dirty="0" smtClean="0">
                <a:solidFill>
                  <a:schemeClr val="accent3">
                    <a:lumMod val="75000"/>
                  </a:schemeClr>
                </a:solidFill>
              </a:rPr>
              <a:t>17*5*10=22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tt-RU" sz="3600" dirty="0" smtClean="0"/>
              <a:t>                 </a:t>
            </a:r>
          </a:p>
          <a:p>
            <a:pPr lvl="0">
              <a:buNone/>
            </a:pPr>
            <a:r>
              <a:rPr lang="tt-RU" sz="3600" dirty="0" smtClean="0"/>
              <a:t>                </a:t>
            </a:r>
            <a:r>
              <a:rPr lang="tt-RU" sz="3600" dirty="0" smtClean="0">
                <a:solidFill>
                  <a:srgbClr val="00B050"/>
                </a:solidFill>
              </a:rPr>
              <a:t>50*40*8=18</a:t>
            </a:r>
            <a:endParaRPr lang="ru-RU" sz="36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tt-RU" sz="3600" dirty="0" smtClean="0"/>
              <a:t> </a:t>
            </a:r>
            <a:endParaRPr lang="ru-RU" sz="3600" dirty="0" smtClean="0"/>
          </a:p>
          <a:p>
            <a:pPr lvl="0">
              <a:buNone/>
            </a:pPr>
            <a:r>
              <a:rPr lang="tt-RU" sz="3600" dirty="0" smtClean="0"/>
              <a:t>                </a:t>
            </a:r>
            <a:r>
              <a:rPr lang="tt-RU" sz="3600" dirty="0" smtClean="0">
                <a:solidFill>
                  <a:srgbClr val="7030A0"/>
                </a:solidFill>
              </a:rPr>
              <a:t>30*30*30=30</a:t>
            </a:r>
          </a:p>
          <a:p>
            <a:pPr lvl="0">
              <a:buNone/>
            </a:pPr>
            <a:r>
              <a:rPr lang="tt-RU" sz="3600" dirty="0" smtClean="0"/>
              <a:t> </a:t>
            </a:r>
            <a:endParaRPr lang="ru-RU" sz="3600" dirty="0" smtClean="0"/>
          </a:p>
          <a:p>
            <a:pPr lvl="0">
              <a:buNone/>
            </a:pPr>
            <a:r>
              <a:rPr lang="tt-RU" sz="3600" dirty="0" smtClean="0"/>
              <a:t>                </a:t>
            </a:r>
            <a:r>
              <a:rPr lang="tt-RU" sz="3600" dirty="0" smtClean="0">
                <a:solidFill>
                  <a:srgbClr val="FF0000"/>
                </a:solidFill>
              </a:rPr>
              <a:t>18*8*8=18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t-RU" sz="3600" dirty="0" smtClean="0"/>
              <a:t> </a:t>
            </a:r>
            <a:endParaRPr lang="ru-RU" sz="3600" dirty="0" smtClean="0"/>
          </a:p>
          <a:p>
            <a:pPr lvl="0">
              <a:buNone/>
            </a:pPr>
            <a:r>
              <a:rPr lang="tt-RU" sz="3600" dirty="0" smtClean="0"/>
              <a:t>                  </a:t>
            </a:r>
            <a:r>
              <a:rPr lang="tt-RU" sz="3600" dirty="0" smtClean="0">
                <a:solidFill>
                  <a:schemeClr val="accent4">
                    <a:lumMod val="75000"/>
                  </a:schemeClr>
                </a:solidFill>
              </a:rPr>
              <a:t>55*5*5=55</a:t>
            </a:r>
            <a:endParaRPr lang="ru-RU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42968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8992" y="4000504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>
                <a:solidFill>
                  <a:schemeClr val="accent2">
                    <a:lumMod val="75000"/>
                  </a:schemeClr>
                </a:solidFill>
                <a:hlinkClick r:id="rId3" action="ppaction://hlinksldjump"/>
              </a:rPr>
              <a:t>7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4285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“Серле” бүлмә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467600" cy="2000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t-RU" sz="3600" dirty="0" smtClean="0">
                <a:solidFill>
                  <a:srgbClr val="7030A0"/>
                </a:solidFill>
              </a:rPr>
              <a:t>Өй эше:</a:t>
            </a:r>
          </a:p>
          <a:p>
            <a:pPr algn="ctr">
              <a:buNone/>
            </a:pPr>
            <a:r>
              <a:rPr lang="tt-RU" sz="3600" i="1" dirty="0" smtClean="0">
                <a:solidFill>
                  <a:srgbClr val="FF0000"/>
                </a:solidFill>
              </a:rPr>
              <a:t>Математик ребус төзергә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8786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46" y="3071811"/>
            <a:ext cx="364333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Кызыклы математика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4546" y="3071811"/>
            <a:ext cx="364333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Кызыклы математика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71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86644" y="3857628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3" action="ppaction://hlinksldjump"/>
              </a:rPr>
              <a:t>1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642918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“Мисаллар бүлмәсе”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68680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4400" dirty="0" smtClean="0"/>
              <a:t>  80-20 -10     23-3	  18 + 5    14+7	           50-30      20 + 2	   30+4	           14-3-3	   22-2-2	</a:t>
            </a:r>
          </a:p>
          <a:p>
            <a:pPr>
              <a:buNone/>
            </a:pPr>
            <a:r>
              <a:rPr lang="tt-RU" sz="4400" dirty="0" smtClean="0"/>
              <a:t>  33+3            19+4        17-5</a:t>
            </a: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-285776"/>
            <a:ext cx="857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72396" y="5286388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hlinkClick r:id="rId3" action="ppaction://hlinksldjump"/>
              </a:rPr>
              <a:t>2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28572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“Кызыклы мәсьәлә” бүлмәсе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tt-RU" i="1" u="sng" dirty="0" smtClean="0"/>
              <a:t> 1нче мәсьәлә</a:t>
            </a:r>
            <a:r>
              <a:rPr lang="tt-RU" i="1" dirty="0" smtClean="0"/>
              <a:t>.</a:t>
            </a:r>
          </a:p>
          <a:p>
            <a:pPr>
              <a:buNone/>
            </a:pPr>
            <a:r>
              <a:rPr lang="tt-RU" i="1" dirty="0" smtClean="0"/>
              <a:t>                  </a:t>
            </a:r>
            <a:r>
              <a:rPr lang="ru-RU" dirty="0" smtClean="0"/>
              <a:t>   </a:t>
            </a:r>
            <a:r>
              <a:rPr lang="ru-RU" dirty="0" err="1" smtClean="0"/>
              <a:t>Быел</a:t>
            </a:r>
            <a:r>
              <a:rPr lang="ru-RU" dirty="0" smtClean="0"/>
              <a:t> </a:t>
            </a:r>
            <a:r>
              <a:rPr lang="ru-RU" dirty="0" err="1" smtClean="0"/>
              <a:t>инде</a:t>
            </a:r>
            <a:r>
              <a:rPr lang="ru-RU" dirty="0" smtClean="0"/>
              <a:t> </a:t>
            </a:r>
            <a:r>
              <a:rPr lang="ru-RU" dirty="0" err="1" smtClean="0"/>
              <a:t>алма</a:t>
            </a:r>
            <a:r>
              <a:rPr lang="ru-RU" dirty="0" smtClean="0"/>
              <a:t> </a:t>
            </a:r>
            <a:r>
              <a:rPr lang="ru-RU" dirty="0" err="1" smtClean="0"/>
              <a:t>бирде</a:t>
            </a: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dirty="0" err="1" smtClean="0"/>
              <a:t>Безнең ике</a:t>
            </a:r>
            <a:r>
              <a:rPr lang="ru-RU" dirty="0" smtClean="0"/>
              <a:t> </a:t>
            </a:r>
            <a:r>
              <a:rPr lang="ru-RU" dirty="0" err="1" smtClean="0"/>
              <a:t>алмагач</a:t>
            </a:r>
            <a:r>
              <a:rPr lang="ru-RU" dirty="0" smtClean="0"/>
              <a:t>.	</a:t>
            </a:r>
          </a:p>
          <a:p>
            <a:pPr algn="ctr">
              <a:buNone/>
            </a:pPr>
            <a:r>
              <a:rPr lang="ru-RU" dirty="0" err="1" smtClean="0"/>
              <a:t>Икесендә кырык</a:t>
            </a:r>
            <a:r>
              <a:rPr lang="ru-RU" dirty="0" smtClean="0"/>
              <a:t> </a:t>
            </a:r>
            <a:r>
              <a:rPr lang="ru-RU" dirty="0" err="1" smtClean="0"/>
              <a:t>алма</a:t>
            </a:r>
            <a:r>
              <a:rPr lang="ru-RU" dirty="0" smtClean="0"/>
              <a:t>!	</a:t>
            </a:r>
          </a:p>
          <a:p>
            <a:pPr algn="ctr">
              <a:buNone/>
            </a:pPr>
            <a:r>
              <a:rPr lang="ru-RU" dirty="0" err="1" smtClean="0"/>
              <a:t>Исем</a:t>
            </a:r>
            <a:r>
              <a:rPr lang="ru-RU" dirty="0" smtClean="0"/>
              <a:t> </a:t>
            </a:r>
            <a:r>
              <a:rPr lang="ru-RU" dirty="0" err="1" smtClean="0"/>
              <a:t>китте</a:t>
            </a:r>
            <a:r>
              <a:rPr lang="ru-RU" dirty="0" smtClean="0"/>
              <a:t>, </a:t>
            </a:r>
            <a:r>
              <a:rPr lang="ru-RU" dirty="0" err="1" smtClean="0"/>
              <a:t>санагач</a:t>
            </a:r>
            <a:r>
              <a:rPr lang="ru-RU" dirty="0" smtClean="0"/>
              <a:t>.	</a:t>
            </a:r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Берсеннән биш</a:t>
            </a:r>
            <a:r>
              <a:rPr lang="ru-RU" dirty="0" smtClean="0"/>
              <a:t> </a:t>
            </a:r>
            <a:r>
              <a:rPr lang="ru-RU" dirty="0" err="1" smtClean="0"/>
              <a:t>алма</a:t>
            </a:r>
            <a:r>
              <a:rPr lang="ru-RU" dirty="0" smtClean="0"/>
              <a:t> </a:t>
            </a:r>
            <a:r>
              <a:rPr lang="ru-RU" dirty="0" err="1" smtClean="0"/>
              <a:t>алып</a:t>
            </a:r>
            <a:r>
              <a:rPr lang="tt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dirty="0" err="1" smtClean="0"/>
              <a:t>Элсәк икенчесенә,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dirty="0" err="1" smtClean="0"/>
              <a:t>Алмалары</a:t>
            </a:r>
            <a:r>
              <a:rPr lang="ru-RU" dirty="0" smtClean="0"/>
              <a:t> </a:t>
            </a:r>
            <a:r>
              <a:rPr lang="ru-RU" dirty="0" err="1" smtClean="0"/>
              <a:t>тигезләшә»,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dirty="0" err="1" smtClean="0"/>
              <a:t>Диде</a:t>
            </a:r>
            <a:r>
              <a:rPr lang="ru-RU" dirty="0" smtClean="0"/>
              <a:t> </a:t>
            </a:r>
            <a:r>
              <a:rPr lang="ru-RU" dirty="0" err="1" smtClean="0"/>
              <a:t>шулчак</a:t>
            </a:r>
            <a:r>
              <a:rPr lang="ru-RU" dirty="0" smtClean="0"/>
              <a:t> </a:t>
            </a:r>
            <a:r>
              <a:rPr lang="ru-RU" dirty="0" err="1" smtClean="0"/>
              <a:t>Гөлсинә.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dirty="0" err="1" smtClean="0"/>
              <a:t>Һәр агачта</a:t>
            </a:r>
            <a:r>
              <a:rPr lang="ru-RU" dirty="0" smtClean="0"/>
              <a:t> </a:t>
            </a:r>
            <a:r>
              <a:rPr lang="ru-RU" dirty="0" err="1" smtClean="0"/>
              <a:t>ничә алма</a:t>
            </a:r>
            <a:endParaRPr lang="ru-RU" dirty="0" smtClean="0"/>
          </a:p>
          <a:p>
            <a:pPr algn="ctr">
              <a:buNone/>
            </a:pPr>
            <a:r>
              <a:rPr lang="tt-RU" dirty="0" smtClean="0"/>
              <a:t>Барын шуннан белегез;</a:t>
            </a:r>
            <a:endParaRPr lang="ru-RU" dirty="0" smtClean="0"/>
          </a:p>
          <a:p>
            <a:pPr algn="ctr">
              <a:buNone/>
            </a:pPr>
            <a:r>
              <a:rPr lang="tt-RU" dirty="0" smtClean="0"/>
              <a:t>   Белмәсәгез, сеңелем өйдә,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                       Ул аңлатыр, килегез.</a:t>
            </a:r>
            <a:endParaRPr lang="ru-RU" dirty="0" smtClean="0"/>
          </a:p>
          <a:p>
            <a:pPr>
              <a:buNone/>
            </a:pPr>
            <a:endParaRPr lang="ru-RU" sz="2200" dirty="0" smtClean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58204" cy="5902472"/>
          </a:xfrm>
        </p:spPr>
        <p:txBody>
          <a:bodyPr>
            <a:normAutofit fontScale="92500" lnSpcReduction="20000"/>
          </a:bodyPr>
          <a:lstStyle/>
          <a:p>
            <a:r>
              <a:rPr lang="tt-RU" i="1" u="sng" dirty="0" smtClean="0"/>
              <a:t>2 нче мәсьәлә</a:t>
            </a:r>
            <a:r>
              <a:rPr lang="tt-RU" i="1" dirty="0" smtClean="0"/>
              <a:t>.</a:t>
            </a:r>
            <a:r>
              <a:rPr lang="tt-RU" dirty="0" smtClean="0"/>
              <a:t> </a:t>
            </a:r>
          </a:p>
          <a:p>
            <a:pPr>
              <a:buNone/>
            </a:pPr>
            <a:r>
              <a:rPr lang="tt-RU" dirty="0" smtClean="0">
                <a:solidFill>
                  <a:srgbClr val="0070C0"/>
                </a:solidFill>
              </a:rPr>
              <a:t>    </a:t>
            </a:r>
            <a:r>
              <a:rPr lang="tt-RU" b="1" dirty="0" smtClean="0">
                <a:solidFill>
                  <a:srgbClr val="0070C0"/>
                </a:solidFill>
              </a:rPr>
              <a:t>Өч йомырка 6 минутта пешеп чыкса, бер йомырка ничә минутта пешәр?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tt-RU" i="1" u="sng" dirty="0" smtClean="0"/>
              <a:t>3 нче мәсьәлә</a:t>
            </a:r>
            <a:r>
              <a:rPr lang="tt-RU" i="1" dirty="0" smtClean="0"/>
              <a:t>. </a:t>
            </a:r>
          </a:p>
          <a:p>
            <a:pPr>
              <a:buNone/>
            </a:pPr>
            <a:r>
              <a:rPr lang="tt-RU" b="1" dirty="0" smtClean="0">
                <a:solidFill>
                  <a:srgbClr val="00B050"/>
                </a:solidFill>
              </a:rPr>
              <a:t>    Иң зур берурынлы санга берне кушкач ничә була? 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tt-RU" i="1" dirty="0" smtClean="0"/>
              <a:t> </a:t>
            </a:r>
            <a:r>
              <a:rPr lang="tt-RU" i="1" u="sng" dirty="0" smtClean="0"/>
              <a:t>4 нче мәсьәлә</a:t>
            </a:r>
            <a:r>
              <a:rPr lang="tt-RU" i="1" dirty="0" smtClean="0"/>
              <a:t>.</a:t>
            </a:r>
            <a:r>
              <a:rPr lang="tt-RU" dirty="0" smtClean="0"/>
              <a:t> </a:t>
            </a:r>
          </a:p>
          <a:p>
            <a:pPr>
              <a:buNone/>
            </a:pPr>
            <a:r>
              <a:rPr lang="tt-RU" b="1" dirty="0" smtClean="0">
                <a:solidFill>
                  <a:schemeClr val="accent2">
                    <a:lumMod val="75000"/>
                  </a:schemeClr>
                </a:solidFill>
              </a:rPr>
              <a:t>    Үрдәк ике аягында басып торганда 3 кг була. Бер аягында гына басың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торса,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ул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ничә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килограмм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булыр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tt-RU" i="1" u="sng" dirty="0" smtClean="0"/>
              <a:t>5 нче мәсьәлә</a:t>
            </a:r>
            <a:r>
              <a:rPr lang="tt-RU" dirty="0" smtClean="0"/>
              <a:t>. </a:t>
            </a:r>
          </a:p>
          <a:p>
            <a:pPr>
              <a:buNone/>
            </a:pPr>
            <a:r>
              <a:rPr lang="tt-RU" b="1" dirty="0" smtClean="0">
                <a:solidFill>
                  <a:srgbClr val="00B050"/>
                </a:solidFill>
              </a:rPr>
              <a:t>   Син дә мин һәм без икәү. Без ничә кеше? </a:t>
            </a:r>
          </a:p>
          <a:p>
            <a:r>
              <a:rPr lang="tt-RU" i="1" u="sng" dirty="0" smtClean="0"/>
              <a:t>6 нчы мәсьәлә. </a:t>
            </a:r>
          </a:p>
          <a:p>
            <a:pPr>
              <a:buNone/>
            </a:pPr>
            <a:r>
              <a:rPr lang="tt-RU" b="1" dirty="0" smtClean="0">
                <a:solidFill>
                  <a:schemeClr val="accent2">
                    <a:lumMod val="75000"/>
                  </a:schemeClr>
                </a:solidFill>
              </a:rPr>
              <a:t>     Бер каенда 4 зур ботак бар. Һәр зур ботакта 2 кечкенә ботак, ә һәр  кечкенә ботакта бер алма үсә. Барысы ничә алма?</a:t>
            </a:r>
          </a:p>
          <a:p>
            <a:r>
              <a:rPr lang="tt-RU" i="1" u="sng" dirty="0" smtClean="0"/>
              <a:t>7 нче мәсьәлә</a:t>
            </a:r>
            <a:r>
              <a:rPr lang="tt-RU" dirty="0" smtClean="0"/>
              <a:t>. </a:t>
            </a:r>
          </a:p>
          <a:p>
            <a:pPr>
              <a:buNone/>
            </a:pPr>
            <a:r>
              <a:rPr lang="tt-RU" dirty="0" smtClean="0">
                <a:solidFill>
                  <a:srgbClr val="00B050"/>
                </a:solidFill>
              </a:rPr>
              <a:t>    </a:t>
            </a:r>
            <a:r>
              <a:rPr lang="tt-RU" b="1" dirty="0" smtClean="0">
                <a:solidFill>
                  <a:srgbClr val="00B050"/>
                </a:solidFill>
              </a:rPr>
              <a:t>Булатка сатучы өч төрле тимер акча белән 8 сум кайтарып бирде. Сатучы нинди акчалар  кайтарып биргән?</a:t>
            </a:r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29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29190" y="5429264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hlinkClick r:id="rId3" action="ppaction://hlinksldjump"/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0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“Ребуслар” бүлмәсе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972452" cy="5902472"/>
          </a:xfrm>
        </p:spPr>
        <p:txBody>
          <a:bodyPr/>
          <a:lstStyle/>
          <a:p>
            <a:pPr lvl="0">
              <a:buNone/>
            </a:pPr>
            <a:endParaRPr lang="ru-RU" sz="4400" dirty="0" smtClean="0"/>
          </a:p>
          <a:p>
            <a:pPr lvl="0">
              <a:buNone/>
            </a:pPr>
            <a:r>
              <a:rPr lang="ru-RU" sz="4400" dirty="0" smtClean="0"/>
              <a:t> 1 нче ребус.        </a:t>
            </a:r>
            <a:r>
              <a:rPr lang="ru-RU" sz="4400" dirty="0" smtClean="0">
                <a:solidFill>
                  <a:srgbClr val="FF0000"/>
                </a:solidFill>
              </a:rPr>
              <a:t>6 Н</a:t>
            </a:r>
            <a:r>
              <a:rPr lang="ru-RU" sz="4400" i="1" dirty="0" smtClean="0"/>
              <a:t>	    </a:t>
            </a:r>
            <a:endParaRPr lang="ru-RU" sz="4400" dirty="0" smtClean="0"/>
          </a:p>
          <a:p>
            <a:pPr lvl="0">
              <a:buNone/>
            </a:pPr>
            <a:r>
              <a:rPr lang="ru-RU" sz="4400" dirty="0" smtClean="0"/>
              <a:t> 2 нче ребус.        </a:t>
            </a:r>
            <a:r>
              <a:rPr lang="ru-RU" sz="4400" dirty="0" smtClean="0">
                <a:solidFill>
                  <a:srgbClr val="7030A0"/>
                </a:solidFill>
              </a:rPr>
              <a:t>Б 50  т 10</a:t>
            </a:r>
            <a:r>
              <a:rPr lang="ru-RU" sz="4400" i="1" dirty="0" smtClean="0">
                <a:solidFill>
                  <a:srgbClr val="7030A0"/>
                </a:solidFill>
              </a:rPr>
              <a:t>	</a:t>
            </a:r>
            <a:r>
              <a:rPr lang="ru-RU" sz="4400" i="1" dirty="0" smtClean="0"/>
              <a:t> </a:t>
            </a:r>
            <a:endParaRPr lang="ru-RU" sz="4400" dirty="0" smtClean="0"/>
          </a:p>
          <a:p>
            <a:pPr lvl="0">
              <a:buNone/>
            </a:pPr>
            <a:r>
              <a:rPr lang="ru-RU" sz="4400" dirty="0" smtClean="0"/>
              <a:t> 3 нче ребус.       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7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</a:rPr>
              <a:t>гән</a:t>
            </a:r>
            <a:r>
              <a:rPr lang="ru-RU" sz="4400" i="1" dirty="0" err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  <a:sym typeface="Wingdings 2"/>
              </a:rPr>
              <a:t></a:t>
            </a:r>
            <a:r>
              <a:rPr lang="ru-RU" i="1" dirty="0" smtClean="0"/>
              <a:t>	 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  </a:t>
            </a:r>
            <a:r>
              <a:rPr lang="ru-RU" sz="4400" dirty="0" smtClean="0"/>
              <a:t>4 нче ребус.        </a:t>
            </a:r>
            <a:r>
              <a:rPr lang="tt-RU" sz="4400" b="1" dirty="0" smtClean="0">
                <a:solidFill>
                  <a:srgbClr val="00B050"/>
                </a:solidFill>
              </a:rPr>
              <a:t>Т 10</a:t>
            </a:r>
            <a:endParaRPr lang="ru-RU" sz="44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352</TotalTime>
  <Words>251</Words>
  <Application>Microsoft Office PowerPoint</Application>
  <PresentationFormat>Экран (4:3)</PresentationFormat>
  <Paragraphs>88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      Тема:   Кызыклы математика бездә кунакта          Уен- дәрес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Кызыклы математика                Уен- дәрес</dc:title>
  <dc:creator>Ренат</dc:creator>
  <cp:lastModifiedBy>Ренат</cp:lastModifiedBy>
  <cp:revision>46</cp:revision>
  <dcterms:created xsi:type="dcterms:W3CDTF">2010-11-07T18:51:07Z</dcterms:created>
  <dcterms:modified xsi:type="dcterms:W3CDTF">2010-11-13T17:13:31Z</dcterms:modified>
</cp:coreProperties>
</file>