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7"/>
  </p:notesMasterIdLst>
  <p:sldIdLst>
    <p:sldId id="256" r:id="rId2"/>
    <p:sldId id="265" r:id="rId3"/>
    <p:sldId id="260" r:id="rId4"/>
    <p:sldId id="257" r:id="rId5"/>
    <p:sldId id="258" r:id="rId6"/>
    <p:sldId id="259" r:id="rId7"/>
    <p:sldId id="261" r:id="rId8"/>
    <p:sldId id="270" r:id="rId9"/>
    <p:sldId id="263" r:id="rId10"/>
    <p:sldId id="262" r:id="rId11"/>
    <p:sldId id="266" r:id="rId12"/>
    <p:sldId id="264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80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065195-F2AD-496C-AB73-D901BC6501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4B342-7AE0-4677-9E9F-07B1DCB85313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8BD61-F28E-4CC5-95A6-1CCFB42BAFB0}" type="slidenum">
              <a:rPr lang="ru-RU"/>
              <a:pPr/>
              <a:t>10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8BD61-F28E-4CC5-95A6-1CCFB42BAFB0}" type="slidenum">
              <a:rPr lang="ru-RU"/>
              <a:pPr/>
              <a:t>11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B84E4-6A20-40C6-BC14-113DA8B57F5C}" type="slidenum">
              <a:rPr lang="ru-RU"/>
              <a:pPr/>
              <a:t>12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B84E4-6A20-40C6-BC14-113DA8B57F5C}" type="slidenum">
              <a:rPr lang="ru-RU"/>
              <a:pPr/>
              <a:t>13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B84E4-6A20-40C6-BC14-113DA8B57F5C}" type="slidenum">
              <a:rPr lang="ru-RU"/>
              <a:pPr/>
              <a:t>14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B84E4-6A20-40C6-BC14-113DA8B57F5C}" type="slidenum">
              <a:rPr lang="ru-RU"/>
              <a:pPr/>
              <a:t>15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4B342-7AE0-4677-9E9F-07B1DCB85313}" type="slidenum">
              <a:rPr lang="ru-RU"/>
              <a:pPr/>
              <a:t>2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F3C0C-ECE1-402F-8D53-93B9B5950AAF}" type="slidenum">
              <a:rPr lang="ru-RU"/>
              <a:pPr/>
              <a:t>3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FB32C-FDC1-45D3-A35D-8451BD2EB760}" type="slidenum">
              <a:rPr lang="ru-RU"/>
              <a:pPr/>
              <a:t>4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A4DC9-EA53-4FAF-806B-D1768456C3FB}" type="slidenum">
              <a:rPr lang="ru-RU"/>
              <a:pPr/>
              <a:t>5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EC1C1-BF0D-4164-85DA-8AE399F96DC7}" type="slidenum">
              <a:rPr lang="ru-RU"/>
              <a:pPr/>
              <a:t>6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59466-50BC-4470-A9B6-24E7F017FC78}" type="slidenum">
              <a:rPr lang="ru-RU"/>
              <a:pPr/>
              <a:t>7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59466-50BC-4470-A9B6-24E7F017FC78}" type="slidenum">
              <a:rPr lang="ru-RU"/>
              <a:pPr/>
              <a:t>8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B3F2C-DAF1-4AD9-A15B-D5FBCE75AD3F}" type="slidenum">
              <a:rPr lang="ru-RU"/>
              <a:pPr/>
              <a:t>9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4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994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994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994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994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994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994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4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995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995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5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996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996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6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7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8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98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998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8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999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99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99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99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999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9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9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91CD8D-3C20-4490-ACE4-A5009E9F30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28B0A-003E-45F5-948B-967EB8FA7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1FED1-0C7C-44F1-8109-DD3E0F3265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F594-F92C-4991-B9C1-BCCCF7DF0B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E50AD-B26F-46BC-9CA7-7A0529AE4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246BB-768E-4964-8C42-391D56B5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25C3D-1025-4345-A89B-F60098CFDA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EBF35-DFD7-492E-B469-3A59B96B7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8A6E-6FDE-4D5B-A684-944BAE552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92843-2899-4311-A6C3-B1A578776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A365D-1F53-4F17-BB56-24156B4CE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89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892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892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3892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2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89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3893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3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893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893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4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95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3895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5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3896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6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3896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7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7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3897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0448881-432D-4119-8291-B9BF8844469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1214422"/>
            <a:ext cx="6143625" cy="3571875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«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Ознакомление дошкольников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     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с художественной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 Eraser2" pitchFamily="66" charset="-52"/>
              </a:rPr>
              <a:t>литературой»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500298" y="4214818"/>
            <a:ext cx="350046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(деловая игра для воспитателей)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Рисунок 4" descr="knigi-106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43636" y="1357298"/>
            <a:ext cx="1114425" cy="857250"/>
          </a:xfrm>
          <a:prstGeom prst="rect">
            <a:avLst/>
          </a:prstGeom>
        </p:spPr>
      </p:pic>
      <p:pic>
        <p:nvPicPr>
          <p:cNvPr id="7" name="Рисунок 6" descr="infom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4557710"/>
            <a:ext cx="1785950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285728"/>
            <a:ext cx="59293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Муниципальное бюджетное дошкольное учреждение </a:t>
            </a:r>
          </a:p>
          <a:p>
            <a:pPr algn="ctr"/>
            <a:r>
              <a:rPr lang="ru-RU" sz="1400" b="1" dirty="0" smtClean="0"/>
              <a:t>детский сад комбинированного вида № 8 «Теремок» </a:t>
            </a:r>
          </a:p>
          <a:p>
            <a:pPr algn="ctr"/>
            <a:r>
              <a:rPr lang="ru-RU" sz="1400" b="1" dirty="0" smtClean="0"/>
              <a:t>МО Староминский район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6072206"/>
            <a:ext cx="3786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/>
              <a:t>Работу выполнила: </a:t>
            </a:r>
          </a:p>
          <a:p>
            <a:pPr algn="r"/>
            <a:r>
              <a:rPr lang="ru-RU" sz="1400" b="1" dirty="0" smtClean="0"/>
              <a:t>старший воспитатель </a:t>
            </a:r>
          </a:p>
          <a:p>
            <a:pPr algn="r"/>
            <a:r>
              <a:rPr lang="ru-RU" sz="1400" b="1" dirty="0" smtClean="0"/>
              <a:t>Дворник Ольга Петровна</a:t>
            </a: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357166"/>
            <a:ext cx="4784725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6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357438"/>
            <a:ext cx="6392891" cy="2519362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Капитаны команд из конвертов достают по 2 пейзажные картинки. </a:t>
            </a:r>
            <a:endParaRPr lang="ru-RU" sz="2400" b="1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ru-RU" sz="2400" b="1" dirty="0" smtClean="0">
                <a:latin typeface="Calibri" pitchFamily="34" charset="0"/>
              </a:rPr>
              <a:t>       На </a:t>
            </a:r>
            <a:r>
              <a:rPr lang="ru-RU" sz="2400" b="1" dirty="0">
                <a:latin typeface="Calibri" pitchFamily="34" charset="0"/>
              </a:rPr>
              <a:t>них изображены </a:t>
            </a:r>
            <a:r>
              <a:rPr lang="ru-RU" sz="2400" b="1" dirty="0" smtClean="0">
                <a:latin typeface="Calibri" pitchFamily="34" charset="0"/>
              </a:rPr>
              <a:t>времена года.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ru-RU" sz="2400" b="1" dirty="0" smtClean="0">
                <a:latin typeface="Calibri" pitchFamily="34" charset="0"/>
              </a:rPr>
              <a:t>2.    Команда вспоминает стихи о каждом времени года, и члены команды читают их вслух  </a:t>
            </a:r>
            <a:r>
              <a:rPr lang="ru-RU" sz="2400" i="1" dirty="0" smtClean="0">
                <a:latin typeface="Calibri" pitchFamily="34" charset="0"/>
              </a:rPr>
              <a:t>(кто больше?)</a:t>
            </a:r>
            <a:endParaRPr lang="ru-RU" sz="2400" i="1" dirty="0">
              <a:latin typeface="Calibri" pitchFamily="34" charset="0"/>
            </a:endParaRPr>
          </a:p>
        </p:txBody>
      </p:sp>
      <p:pic>
        <p:nvPicPr>
          <p:cNvPr id="4" name="Рисунок 3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85786" y="214290"/>
            <a:ext cx="4784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7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85720" y="2143116"/>
            <a:ext cx="75644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Calibri" pitchFamily="34" charset="0"/>
              </a:rPr>
              <a:t>УЗНАТЬ ОТ ИМЕНИ КОГО И О КОМ ВЕДЕТСЯ РАССКАЗ: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Calibri" pitchFamily="34" charset="0"/>
              </a:rPr>
              <a:t>«</a:t>
            </a:r>
            <a:r>
              <a:rPr lang="ru-RU" sz="2400" b="1" dirty="0">
                <a:latin typeface="Calibri" pitchFamily="34" charset="0"/>
              </a:rPr>
              <a:t>Какая же она сердитая. Я ведь так много для нее сделала. А ей все мало. Да и старика все время обижает. Придется ее </a:t>
            </a:r>
            <a:r>
              <a:rPr lang="ru-RU" sz="2400" b="1" dirty="0" smtClean="0">
                <a:latin typeface="Calibri" pitchFamily="34" charset="0"/>
              </a:rPr>
              <a:t>наказать»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2400" b="1" dirty="0" smtClean="0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3714752"/>
            <a:ext cx="3659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Calibri" pitchFamily="34" charset="0"/>
              </a:rPr>
              <a:t>(Золотая рыбка о старухе)</a:t>
            </a:r>
            <a:endParaRPr lang="ru-RU" sz="2400" b="1" dirty="0">
              <a:latin typeface="Calibri" pitchFamily="34" charset="0"/>
            </a:endParaRPr>
          </a:p>
        </p:txBody>
      </p:sp>
      <p:pic>
        <p:nvPicPr>
          <p:cNvPr id="5" name="Рисунок 4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  <p:pic>
        <p:nvPicPr>
          <p:cNvPr id="6" name="Рисунок 5" descr="63370509_1283115187_50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1643042" y="4214818"/>
            <a:ext cx="1951384" cy="2357430"/>
          </a:xfrm>
          <a:prstGeom prst="rect">
            <a:avLst/>
          </a:prstGeom>
        </p:spPr>
      </p:pic>
      <p:pic>
        <p:nvPicPr>
          <p:cNvPr id="9" name="Рисунок 8" descr="104946920_4709286_0_8750d_c06cf0e2_L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72132" y="428604"/>
            <a:ext cx="1418276" cy="1795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571480"/>
            <a:ext cx="3632200" cy="75406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8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928802"/>
            <a:ext cx="7100886" cy="123507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Calibri" pitchFamily="34" charset="0"/>
              </a:rPr>
              <a:t>АУКЦИОН ПОСЛОВИЦ: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 smtClean="0">
                <a:latin typeface="Calibri" pitchFamily="34" charset="0"/>
              </a:rPr>
              <a:t>Кто </a:t>
            </a:r>
            <a:r>
              <a:rPr lang="ru-RU" sz="2400" b="1" dirty="0">
                <a:latin typeface="Calibri" pitchFamily="34" charset="0"/>
              </a:rPr>
              <a:t>больше знает пословиц о книге и чтении.</a:t>
            </a:r>
          </a:p>
        </p:txBody>
      </p:sp>
      <p:pic>
        <p:nvPicPr>
          <p:cNvPr id="4" name="Рисунок 3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14348" y="357166"/>
            <a:ext cx="3632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9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5720" y="1785926"/>
            <a:ext cx="7029448" cy="150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357188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 dirty="0">
                <a:latin typeface="Calibri" pitchFamily="34" charset="0"/>
              </a:rPr>
              <a:t>Каждой команде предлагаются иллюстрации художников – иллюстраторов. </a:t>
            </a:r>
            <a:endParaRPr lang="ru-RU" sz="2400" b="1" dirty="0" smtClean="0">
              <a:latin typeface="Calibri" pitchFamily="34" charset="0"/>
            </a:endParaRPr>
          </a:p>
          <a:p>
            <a:pPr indent="357188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 dirty="0" smtClean="0">
                <a:latin typeface="Calibri" pitchFamily="34" charset="0"/>
              </a:rPr>
              <a:t>Необходимо </a:t>
            </a:r>
            <a:r>
              <a:rPr lang="ru-RU" sz="2400" b="1" dirty="0">
                <a:latin typeface="Calibri" pitchFamily="34" charset="0"/>
              </a:rPr>
              <a:t>назвать художника и несколько произведений, которые он иллюстрировал.</a:t>
            </a:r>
          </a:p>
        </p:txBody>
      </p:sp>
      <p:pic>
        <p:nvPicPr>
          <p:cNvPr id="4" name="Рисунок 3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85786" y="357166"/>
            <a:ext cx="3632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10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pic>
        <p:nvPicPr>
          <p:cNvPr id="5" name="Рисунок 4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58" y="1214422"/>
            <a:ext cx="685804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smtClean="0">
                <a:latin typeface="Calibri" pitchFamily="34" charset="0"/>
              </a:rPr>
              <a:t>НАЗВАТЬ ОДНИМ СЛОВОМ:</a:t>
            </a: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Calibri" pitchFamily="34" charset="0"/>
              </a:rPr>
              <a:t>Краткое </a:t>
            </a:r>
            <a:r>
              <a:rPr lang="ru-RU" sz="2000" b="1" dirty="0" smtClean="0">
                <a:latin typeface="Calibri" pitchFamily="34" charset="0"/>
              </a:rPr>
              <a:t>выразительное изречение, имеющее поучительный смысл</a:t>
            </a:r>
            <a:r>
              <a:rPr lang="ru-RU" sz="2000" b="1" dirty="0" smtClean="0">
                <a:latin typeface="Calibri" pitchFamily="34" charset="0"/>
              </a:rPr>
              <a:t>?</a:t>
            </a: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 b="1" dirty="0" smtClean="0">
              <a:latin typeface="Calibri" pitchFamily="34" charset="0"/>
            </a:endParaRP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Calibri" pitchFamily="34" charset="0"/>
              </a:rPr>
              <a:t>Краткое, устойчивое в речевом обиходе изречение, нередко назидательного характера</a:t>
            </a:r>
            <a:r>
              <a:rPr lang="ru-RU" sz="2000" b="1" dirty="0" smtClean="0">
                <a:latin typeface="Calibri" pitchFamily="34" charset="0"/>
              </a:rPr>
              <a:t>?</a:t>
            </a: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 b="1" dirty="0" smtClean="0">
              <a:latin typeface="Calibri" pitchFamily="34" charset="0"/>
            </a:endParaRP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Calibri" pitchFamily="34" charset="0"/>
              </a:rPr>
              <a:t>Иносказательное</a:t>
            </a:r>
            <a:r>
              <a:rPr lang="ru-RU" sz="2000" b="1" dirty="0" smtClean="0">
                <a:latin typeface="Calibri" pitchFamily="34" charset="0"/>
              </a:rPr>
              <a:t> описание какого-либо пред мета или явления, данное обычно в форме </a:t>
            </a:r>
            <a:r>
              <a:rPr lang="ru-RU" sz="2000" b="1" dirty="0" smtClean="0">
                <a:latin typeface="Calibri" pitchFamily="34" charset="0"/>
              </a:rPr>
              <a:t>вопроса?</a:t>
            </a: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 b="1" dirty="0" smtClean="0">
              <a:latin typeface="Calibri" pitchFamily="34" charset="0"/>
            </a:endParaRPr>
          </a:p>
          <a:p>
            <a:pPr indent="3587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1785926"/>
            <a:ext cx="1539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(пословица)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786058"/>
            <a:ext cx="1498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(</a:t>
            </a:r>
            <a:r>
              <a:rPr lang="ru-RU" sz="2000" b="1" dirty="0" smtClean="0">
                <a:latin typeface="Calibri" pitchFamily="34" charset="0"/>
              </a:rPr>
              <a:t>поговорка)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4071942"/>
            <a:ext cx="1116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(загадка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928662" y="1000108"/>
            <a:ext cx="648972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ПОДВЕДЕНИЕ ИТОГОВ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pic>
        <p:nvPicPr>
          <p:cNvPr id="4" name="Рисунок 3" descr="Biancaneve_25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7356" y="2071678"/>
            <a:ext cx="4214842" cy="2972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12134450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9058" y="4214818"/>
            <a:ext cx="3562360" cy="2433219"/>
          </a:xfrm>
          <a:prstGeom prst="rect">
            <a:avLst/>
          </a:prstGeom>
        </p:spPr>
      </p:pic>
      <p:sp>
        <p:nvSpPr>
          <p:cNvPr id="205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10" y="500063"/>
            <a:ext cx="6399240" cy="4214821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ЦЕЛЬ: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Повысить </a:t>
            </a:r>
            <a:r>
              <a:rPr lang="ru-RU" sz="2800" b="1" dirty="0">
                <a:solidFill>
                  <a:srgbClr val="778038"/>
                </a:solidFill>
                <a:latin typeface="Calibri" pitchFamily="34" charset="0"/>
              </a:rPr>
              <a:t>профессиональный уровень </a:t>
            </a: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педагогов;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Активизировать </a:t>
            </a:r>
            <a:r>
              <a:rPr lang="ru-RU" sz="2800" b="1" dirty="0">
                <a:solidFill>
                  <a:srgbClr val="778038"/>
                </a:solidFill>
                <a:latin typeface="Calibri" pitchFamily="34" charset="0"/>
              </a:rPr>
              <a:t>применение устного народного творчества в работе с детьми;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>
                <a:solidFill>
                  <a:srgbClr val="778038"/>
                </a:solidFill>
                <a:latin typeface="Calibri" pitchFamily="34" charset="0"/>
              </a:rPr>
              <a:t>Развивать коммуникативные качества педагогов, умение работать в </a:t>
            </a: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коллективе;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78038"/>
                </a:solidFill>
                <a:latin typeface="Calibri" pitchFamily="34" charset="0"/>
              </a:rPr>
              <a:t>Раскрыть </a:t>
            </a:r>
            <a:r>
              <a:rPr lang="ru-RU" sz="2800" b="1" dirty="0">
                <a:solidFill>
                  <a:srgbClr val="778038"/>
                </a:solidFill>
                <a:latin typeface="Calibri" pitchFamily="34" charset="0"/>
              </a:rPr>
              <a:t>творческий потенциал каждого педагога.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357166"/>
            <a:ext cx="8001056" cy="13811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000" b="1" dirty="0">
                <a:latin typeface="Calibri" pitchFamily="34" charset="0"/>
              </a:rPr>
              <a:t>Чтение связано не только с грамотностью и </a:t>
            </a:r>
            <a:r>
              <a:rPr lang="ru-RU" sz="2000" b="1" dirty="0" smtClean="0">
                <a:latin typeface="Calibri" pitchFamily="34" charset="0"/>
              </a:rPr>
              <a:t>образованностью</a:t>
            </a:r>
            <a:r>
              <a:rPr lang="ru-RU" sz="2200" b="1" dirty="0" smtClean="0">
                <a:latin typeface="Calibri" pitchFamily="34" charset="0"/>
              </a:rPr>
              <a:t>: </a:t>
            </a:r>
          </a:p>
          <a:p>
            <a:pPr marL="400050" lvl="1" indent="3587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dirty="0" smtClean="0">
                <a:latin typeface="Calibri" pitchFamily="34" charset="0"/>
              </a:rPr>
              <a:t>оно </a:t>
            </a:r>
            <a:r>
              <a:rPr lang="ru-RU" sz="1800" b="1" dirty="0">
                <a:latin typeface="Calibri" pitchFamily="34" charset="0"/>
              </a:rPr>
              <a:t>формирует идеалы, </a:t>
            </a:r>
            <a:endParaRPr lang="ru-RU" sz="1800" b="1" dirty="0" smtClean="0">
              <a:latin typeface="Calibri" pitchFamily="34" charset="0"/>
            </a:endParaRPr>
          </a:p>
          <a:p>
            <a:pPr marL="400050" lvl="1" indent="3587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dirty="0" smtClean="0">
                <a:latin typeface="Calibri" pitchFamily="34" charset="0"/>
              </a:rPr>
              <a:t>расширяет </a:t>
            </a:r>
            <a:r>
              <a:rPr lang="ru-RU" sz="1800" b="1" dirty="0">
                <a:latin typeface="Calibri" pitchFamily="34" charset="0"/>
              </a:rPr>
              <a:t>кругозор, </a:t>
            </a:r>
            <a:endParaRPr lang="ru-RU" sz="1800" b="1" dirty="0" smtClean="0">
              <a:latin typeface="Calibri" pitchFamily="34" charset="0"/>
            </a:endParaRPr>
          </a:p>
          <a:p>
            <a:pPr marL="400050" lvl="1" indent="3587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800" b="1" dirty="0" smtClean="0">
                <a:latin typeface="Calibri" pitchFamily="34" charset="0"/>
              </a:rPr>
              <a:t>обогащает </a:t>
            </a:r>
            <a:r>
              <a:rPr lang="ru-RU" sz="1800" b="1" dirty="0">
                <a:latin typeface="Calibri" pitchFamily="34" charset="0"/>
              </a:rPr>
              <a:t>внутренний мир человека.  </a:t>
            </a:r>
          </a:p>
        </p:txBody>
      </p:sp>
      <p:pic>
        <p:nvPicPr>
          <p:cNvPr id="7" name="Рисунок 6" descr="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762507">
            <a:off x="1603542" y="1892711"/>
            <a:ext cx="2428892" cy="293142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1538" y="5357826"/>
            <a:ext cx="614366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778038"/>
                </a:solidFill>
                <a:latin typeface="Calibri" pitchFamily="34" charset="0"/>
              </a:rPr>
              <a:t>Одна из задач педагогов –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778038"/>
                </a:solidFill>
                <a:latin typeface="Calibri" pitchFamily="34" charset="0"/>
              </a:rPr>
              <a:t>находить интересные формы работы по приобщению детей к чтению, увлекая этим дошкольников </a:t>
            </a:r>
            <a:endParaRPr lang="ru-RU" b="1" kern="0" dirty="0" smtClean="0">
              <a:solidFill>
                <a:srgbClr val="778038"/>
              </a:solidFill>
              <a:latin typeface="Calibri" pitchFamily="34" charset="0"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b="1" kern="0" dirty="0" smtClean="0">
                <a:solidFill>
                  <a:srgbClr val="778038"/>
                </a:solidFill>
                <a:latin typeface="Calibri" pitchFamily="34" charset="0"/>
              </a:rPr>
              <a:t>и </a:t>
            </a:r>
            <a:r>
              <a:rPr lang="ru-RU" b="1" kern="0" dirty="0" smtClean="0">
                <a:solidFill>
                  <a:srgbClr val="778038"/>
                </a:solidFill>
                <a:latin typeface="Calibri" pitchFamily="34" charset="0"/>
              </a:rPr>
              <a:t>их родителей.</a:t>
            </a:r>
            <a:endParaRPr lang="ru-RU" b="1" kern="0" dirty="0">
              <a:solidFill>
                <a:srgbClr val="77803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2214554"/>
            <a:ext cx="71438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700" b="1" dirty="0" smtClean="0">
                <a:latin typeface="Calibri" pitchFamily="34" charset="0"/>
              </a:rPr>
              <a:t>1. Вспомнить </a:t>
            </a:r>
            <a:r>
              <a:rPr lang="ru-RU" sz="1700" b="1" dirty="0" smtClean="0">
                <a:latin typeface="Calibri" pitchFamily="34" charset="0"/>
              </a:rPr>
              <a:t>кто говорил такие волшебные слова: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«Как мне не печалиться, Серый волк, остался я без доброго коня»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 «Спи, глазок, спи, другой</a:t>
            </a:r>
            <a:r>
              <a:rPr lang="ru-RU" sz="1700" b="1" dirty="0" smtClean="0">
                <a:latin typeface="Calibri" pitchFamily="34" charset="0"/>
              </a:rPr>
              <a:t>!»</a:t>
            </a:r>
            <a:endParaRPr lang="ru-RU" sz="1700" b="1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700" b="1" dirty="0" smtClean="0">
                <a:latin typeface="Calibri" pitchFamily="34" charset="0"/>
              </a:rPr>
              <a:t>2. Закончите пословицу: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Не имей сто рублей….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Что написано пером</a:t>
            </a:r>
            <a:r>
              <a:rPr lang="ru-RU" sz="1700" b="1" dirty="0" smtClean="0">
                <a:latin typeface="Calibri" pitchFamily="34" charset="0"/>
              </a:rPr>
              <a:t>…</a:t>
            </a:r>
            <a:endParaRPr lang="ru-RU" sz="1700" b="1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1700" b="1" dirty="0" smtClean="0">
                <a:latin typeface="Calibri" pitchFamily="34" charset="0"/>
              </a:rPr>
              <a:t>3. К какому виду устного народного творчества это относится: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Хочешь есть калачи – не лежи на печи. </a:t>
            </a:r>
          </a:p>
          <a:p>
            <a:pPr indent="185738">
              <a:spcBef>
                <a:spcPct val="20000"/>
              </a:spcBef>
              <a:buFont typeface="Wingdings" pitchFamily="2" charset="2"/>
              <a:buChar char="§"/>
            </a:pPr>
            <a:r>
              <a:rPr lang="ru-RU" sz="1700" b="1" dirty="0" smtClean="0">
                <a:latin typeface="Calibri" pitchFamily="34" charset="0"/>
              </a:rPr>
              <a:t>Вырастил Толя тополь за полем. По полю, по полю, шел к тополю Толя.</a:t>
            </a:r>
          </a:p>
          <a:p>
            <a:pPr>
              <a:spcBef>
                <a:spcPct val="20000"/>
              </a:spcBef>
            </a:pPr>
            <a:endParaRPr lang="ru-RU" sz="1700" b="1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ru-RU" sz="1700" b="1" dirty="0" smtClean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14290"/>
            <a:ext cx="4137025" cy="96996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РАЗМИНКА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DS Eraser2" pitchFamily="66" charset="-5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357313"/>
            <a:ext cx="7035829" cy="6572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18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Игроки делятся на 2 команды, </a:t>
            </a:r>
            <a:endParaRPr lang="ru-RU" sz="1800" b="1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ru-RU" sz="1800" b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вопросы </a:t>
            </a:r>
            <a:r>
              <a:rPr lang="ru-RU" sz="1800" b="1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rPr>
              <a:t>задаются поочередно каждой команде.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4357694"/>
            <a:ext cx="13356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(пословица)</a:t>
            </a:r>
            <a:endParaRPr lang="ru-RU" sz="17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5000636"/>
            <a:ext cx="161095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(скороговорка)</a:t>
            </a:r>
            <a:endParaRPr lang="ru-RU" sz="17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 descr="D:\Рисунки все\Коллекция Microsoft\Сказки\0_a4ff7_e1c1411_XL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643570" y="357166"/>
            <a:ext cx="1689268" cy="18573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285728"/>
            <a:ext cx="3495675" cy="96996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1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285875"/>
            <a:ext cx="7178704" cy="8016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Выбрать из предложенных вариантов задачи по ознакомлению дошкольников с художественной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литературой, соответствующие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конкретному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возрасту: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34" y="2357430"/>
            <a:ext cx="7286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НАПРИМЕР: 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Приучать детей слушать сказки, рассказы, стихотворения. 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Следить за развитием действия в сказке. </a:t>
            </a:r>
            <a:endParaRPr kumimoji="0" lang="ru-RU" sz="2000" b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2000" b="1" dirty="0" smtClean="0">
                <a:latin typeface="Calibri" pitchFamily="34" charset="0"/>
              </a:rPr>
              <a:t>Придумывание </a:t>
            </a:r>
            <a:r>
              <a:rPr lang="ru-RU" sz="2000" b="1" dirty="0" smtClean="0">
                <a:latin typeface="Calibri" pitchFamily="34" charset="0"/>
              </a:rPr>
              <a:t>рассказов и сказок, загадок, рифмованных </a:t>
            </a:r>
            <a:r>
              <a:rPr lang="ru-RU" sz="2000" b="1" dirty="0" smtClean="0">
                <a:latin typeface="Calibri" pitchFamily="34" charset="0"/>
              </a:rPr>
              <a:t>строк</a:t>
            </a:r>
          </a:p>
          <a:p>
            <a:pPr marL="457200" lvl="0" indent="-45720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2000" b="1" dirty="0" smtClean="0">
                <a:latin typeface="Calibri" pitchFamily="34" charset="0"/>
              </a:rPr>
              <a:t>Дать </a:t>
            </a:r>
            <a:r>
              <a:rPr lang="ru-RU" sz="2000" b="1" dirty="0" smtClean="0">
                <a:latin typeface="Calibri" pitchFamily="34" charset="0"/>
              </a:rPr>
              <a:t>сознательную, мотивированную оценку персонажам. </a:t>
            </a:r>
            <a:endParaRPr kumimoji="0" lang="ru-RU" sz="20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6" name="Рисунок 5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929322" y="4500570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14290"/>
            <a:ext cx="3709988" cy="11430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285875"/>
            <a:ext cx="6678640" cy="51752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Выбрать из предложенных произведений художественной литературы, соответствующие конкретному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возрасту: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ru-RU" sz="1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57158" y="2357430"/>
            <a:ext cx="65532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>
                <a:latin typeface="Calibri" pitchFamily="34" charset="0"/>
              </a:rPr>
              <a:t>НАПРИМЕР: 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400" b="1" dirty="0" smtClean="0">
                <a:latin typeface="Calibri" pitchFamily="34" charset="0"/>
              </a:rPr>
              <a:t>Л.Воронкова </a:t>
            </a:r>
            <a:r>
              <a:rPr lang="ru-RU" sz="2400" b="1" dirty="0">
                <a:latin typeface="Calibri" pitchFamily="34" charset="0"/>
              </a:rPr>
              <a:t>«Маша растеряша»,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Н. Носов «Живая шляпа»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Л.Толстой «Косточка», «Прыжок»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П.Ершов «Конек –</a:t>
            </a:r>
            <a:r>
              <a:rPr lang="ru-RU" sz="2400" b="1" dirty="0" smtClean="0">
                <a:latin typeface="Calibri" pitchFamily="34" charset="0"/>
              </a:rPr>
              <a:t>Горбунок</a:t>
            </a:r>
            <a:r>
              <a:rPr lang="ru-RU" sz="2400" b="1" dirty="0" smtClean="0">
                <a:latin typeface="Calibri" pitchFamily="34" charset="0"/>
              </a:rPr>
              <a:t>»</a:t>
            </a:r>
            <a:endParaRPr lang="ru-RU" sz="2400" b="1" dirty="0">
              <a:latin typeface="Calibri" pitchFamily="34" charset="0"/>
            </a:endParaRPr>
          </a:p>
        </p:txBody>
      </p:sp>
      <p:pic>
        <p:nvPicPr>
          <p:cNvPr id="5" name="Рисунок 4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85728"/>
            <a:ext cx="6138863" cy="91598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3 </a:t>
            </a:r>
            <a:endParaRPr lang="ru-RU" sz="1600" b="1" i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285860"/>
            <a:ext cx="6815166" cy="514353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Calibri" pitchFamily="34" charset="0"/>
              </a:rPr>
              <a:t>НАЗВАТЬ АВТОРОВ ПРОИЗВЕДЕНИЙ: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Приключения  </a:t>
            </a:r>
            <a:r>
              <a:rPr lang="ru-RU" sz="2800" b="1" dirty="0" err="1" smtClean="0">
                <a:latin typeface="Calibri" pitchFamily="34" charset="0"/>
              </a:rPr>
              <a:t>Чипполино</a:t>
            </a:r>
            <a:endParaRPr lang="ru-RU" sz="2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ru-RU" sz="2800" b="1" dirty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ru-RU" sz="2800" b="1" dirty="0" smtClean="0">
                <a:latin typeface="Calibri" pitchFamily="34" charset="0"/>
              </a:rPr>
              <a:t>2.   Приключения Незнайки и его друзей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ru-RU" sz="2800" b="1" dirty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ru-RU" sz="2800" b="1" dirty="0" smtClean="0">
                <a:latin typeface="Calibri" pitchFamily="34" charset="0"/>
              </a:rPr>
              <a:t>3.   Малыш </a:t>
            </a:r>
            <a:r>
              <a:rPr lang="ru-RU" sz="2800" b="1" dirty="0">
                <a:latin typeface="Calibri" pitchFamily="34" charset="0"/>
              </a:rPr>
              <a:t>и </a:t>
            </a:r>
            <a:r>
              <a:rPr lang="ru-RU" sz="2800" b="1" dirty="0" err="1">
                <a:latin typeface="Calibri" pitchFamily="34" charset="0"/>
              </a:rPr>
              <a:t>Карлсон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0" y="571480"/>
            <a:ext cx="1785950" cy="42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(на карточках)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Рисунок 4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  <p:pic>
        <p:nvPicPr>
          <p:cNvPr id="6" name="Рисунок 5" descr="chipollino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6215074" y="857232"/>
            <a:ext cx="1265966" cy="1851276"/>
          </a:xfrm>
          <a:prstGeom prst="rect">
            <a:avLst/>
          </a:prstGeom>
        </p:spPr>
      </p:pic>
      <p:pic>
        <p:nvPicPr>
          <p:cNvPr id="8" name="Рисунок 7" descr="xkrUp7f32l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86050" y="3786190"/>
            <a:ext cx="1857388" cy="1857388"/>
          </a:xfrm>
          <a:prstGeom prst="rect">
            <a:avLst/>
          </a:prstGeom>
        </p:spPr>
      </p:pic>
      <p:pic>
        <p:nvPicPr>
          <p:cNvPr id="9" name="Рисунок 8" descr="77864293_7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28596" y="3286124"/>
            <a:ext cx="1088688" cy="1776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14283" y="285728"/>
            <a:ext cx="350046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4</a:t>
            </a:r>
            <a:endParaRPr lang="ru-RU" sz="1600" b="1" i="1" dirty="0">
              <a:solidFill>
                <a:schemeClr val="tx2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85720" y="2143116"/>
            <a:ext cx="73866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>
                <a:latin typeface="Calibri" pitchFamily="34" charset="0"/>
              </a:rPr>
              <a:t>Назвать детские художественные произведения, написанные: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800" b="1" dirty="0">
                <a:latin typeface="Calibri" pitchFamily="34" charset="0"/>
              </a:rPr>
              <a:t>В.Бианки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Н.Носов  и </a:t>
            </a:r>
            <a:r>
              <a:rPr lang="ru-RU" sz="2800" b="1" dirty="0">
                <a:latin typeface="Calibri" pitchFamily="34" charset="0"/>
              </a:rPr>
              <a:t>другие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29058" y="714356"/>
            <a:ext cx="1857388" cy="35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1600" b="1" i="1" dirty="0" smtClean="0">
                <a:solidFill>
                  <a:schemeClr val="tx2"/>
                </a:solidFill>
              </a:rPr>
              <a:t>(</a:t>
            </a:r>
            <a:r>
              <a:rPr lang="ru-RU" sz="1600" b="1" i="1" dirty="0">
                <a:solidFill>
                  <a:schemeClr val="tx2"/>
                </a:solidFill>
              </a:rPr>
              <a:t>на карточках)</a:t>
            </a:r>
          </a:p>
        </p:txBody>
      </p:sp>
      <p:pic>
        <p:nvPicPr>
          <p:cNvPr id="5" name="Рисунок 4" descr="4174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5500694" y="4214818"/>
            <a:ext cx="1629925" cy="206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85728"/>
            <a:ext cx="3281363" cy="91598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DS Eraser2" pitchFamily="66" charset="-52"/>
              </a:rPr>
              <a:t>ЗАДАНИЕ 5</a:t>
            </a:r>
            <a:endParaRPr lang="ru-RU" sz="1600" b="1" i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43000"/>
            <a:ext cx="6958042" cy="51847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1800" b="1" dirty="0" smtClean="0">
                <a:latin typeface="Calibri" pitchFamily="34" charset="0"/>
              </a:rPr>
              <a:t>ОПРЕДЕЛИТЬ НАЗВАНИЕ ХУДОЖЕСТВЕННОГО ПРОИЗВЕДЕНИЯ ПО ПРЕДЛОЖЕННОМУ ОТРЫВКУ: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1800" b="1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ru-RU" sz="1800" b="1" dirty="0">
                <a:latin typeface="Calibri" pitchFamily="34" charset="0"/>
              </a:rPr>
              <a:t>…Посидела опять </a:t>
            </a:r>
            <a:r>
              <a:rPr lang="ru-RU" sz="1800" b="1" dirty="0" err="1">
                <a:latin typeface="Calibri" pitchFamily="34" charset="0"/>
              </a:rPr>
              <a:t>Даренушка</a:t>
            </a:r>
            <a:r>
              <a:rPr lang="ru-RU" sz="1800" b="1" dirty="0">
                <a:latin typeface="Calibri" pitchFamily="34" charset="0"/>
              </a:rPr>
              <a:t> у окошка, полюбовалась на звезды. Хотела спать ложиться – вдруг по стенке </a:t>
            </a:r>
            <a:r>
              <a:rPr lang="ru-RU" sz="1800" b="1" dirty="0" err="1">
                <a:latin typeface="Calibri" pitchFamily="34" charset="0"/>
              </a:rPr>
              <a:t>топоток</a:t>
            </a:r>
            <a:r>
              <a:rPr lang="ru-RU" sz="1800" b="1" dirty="0">
                <a:latin typeface="Calibri" pitchFamily="34" charset="0"/>
              </a:rPr>
              <a:t> прошел. Испугалась </a:t>
            </a:r>
            <a:r>
              <a:rPr lang="ru-RU" sz="1800" b="1" dirty="0" err="1">
                <a:latin typeface="Calibri" pitchFamily="34" charset="0"/>
              </a:rPr>
              <a:t>Даренка</a:t>
            </a:r>
            <a:r>
              <a:rPr lang="ru-RU" sz="1800" b="1" dirty="0">
                <a:latin typeface="Calibri" pitchFamily="34" charset="0"/>
              </a:rPr>
              <a:t>, а </a:t>
            </a:r>
            <a:r>
              <a:rPr lang="ru-RU" sz="1800" b="1" dirty="0" err="1">
                <a:latin typeface="Calibri" pitchFamily="34" charset="0"/>
              </a:rPr>
              <a:t>топоток</a:t>
            </a:r>
            <a:r>
              <a:rPr lang="ru-RU" sz="1800" b="1" dirty="0">
                <a:latin typeface="Calibri" pitchFamily="34" charset="0"/>
              </a:rPr>
              <a:t> по другой стене, потом по той, где окошечко, потом, где дверка, а там и сверху </a:t>
            </a:r>
            <a:r>
              <a:rPr lang="ru-RU" sz="1800" b="1" dirty="0" err="1">
                <a:latin typeface="Calibri" pitchFamily="34" charset="0"/>
              </a:rPr>
              <a:t>запостукивало</a:t>
            </a:r>
            <a:r>
              <a:rPr lang="ru-RU" sz="1800" b="1" dirty="0">
                <a:latin typeface="Calibri" pitchFamily="34" charset="0"/>
              </a:rPr>
              <a:t>. Не громко, а будто кто легонький, да быстрый ходит. </a:t>
            </a:r>
            <a:r>
              <a:rPr lang="ru-RU" sz="1800" b="1" dirty="0" err="1">
                <a:latin typeface="Calibri" pitchFamily="34" charset="0"/>
              </a:rPr>
              <a:t>Даренка</a:t>
            </a:r>
            <a:r>
              <a:rPr lang="ru-RU" sz="1800" b="1" dirty="0">
                <a:latin typeface="Calibri" pitchFamily="34" charset="0"/>
              </a:rPr>
              <a:t> и думает: «Не козел ли тот, вчерашний, прибежал?... </a:t>
            </a:r>
          </a:p>
          <a:p>
            <a:pPr marL="0" indent="0">
              <a:lnSpc>
                <a:spcPct val="80000"/>
              </a:lnSpc>
              <a:buFontTx/>
              <a:buAutoNum type="arabicPeriod" startAt="2"/>
            </a:pPr>
            <a:endParaRPr lang="ru-RU" sz="1800" b="1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sz="1800" b="1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AutoNum type="arabicPeriod" startAt="2"/>
            </a:pPr>
            <a:r>
              <a:rPr lang="ru-RU" sz="1800" b="1" dirty="0" smtClean="0">
                <a:latin typeface="Calibri" pitchFamily="34" charset="0"/>
              </a:rPr>
              <a:t>… </a:t>
            </a:r>
            <a:r>
              <a:rPr lang="ru-RU" sz="1800" b="1" dirty="0">
                <a:latin typeface="Calibri" pitchFamily="34" charset="0"/>
              </a:rPr>
              <a:t>И тут мой приятель даже испугался. Видит: охотничий сапог, что лежал в углу, шевельнулся, поднялся, свалился набок. И вдруг поскакал по полу. Так и скачет, перевертывается, подпрыгивает.  Что за чудо такое? Подскочит сапог поближе. Глядит охотник – из сапога хвост высовывается…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ru-RU" sz="1800" b="1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3429000"/>
            <a:ext cx="3594830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Calibri" pitchFamily="34" charset="0"/>
              </a:rPr>
              <a:t>(П.Бажов «Серебряное копытце»)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5143512"/>
            <a:ext cx="2453749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b="1" dirty="0" smtClean="0">
                <a:latin typeface="Calibri" pitchFamily="34" charset="0"/>
              </a:rPr>
              <a:t>(</a:t>
            </a:r>
            <a:r>
              <a:rPr lang="ru-RU" b="1" dirty="0" err="1" smtClean="0">
                <a:latin typeface="Calibri" pitchFamily="34" charset="0"/>
              </a:rPr>
              <a:t>Е.Чарушин</a:t>
            </a:r>
            <a:r>
              <a:rPr lang="ru-RU" b="1" dirty="0" smtClean="0">
                <a:latin typeface="Calibri" pitchFamily="34" charset="0"/>
              </a:rPr>
              <a:t> «Лисята») 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Деловая игра">
  <a:themeElements>
    <a:clrScheme name="Kimono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игра</Template>
  <TotalTime>208</TotalTime>
  <Words>667</Words>
  <Application>Microsoft Office PowerPoint</Application>
  <PresentationFormat>Экран (4:3)</PresentationFormat>
  <Paragraphs>114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Деловая игра</vt:lpstr>
      <vt:lpstr>«Ознакомление дошкольников        с художественной литературой»</vt:lpstr>
      <vt:lpstr>Слайд 2</vt:lpstr>
      <vt:lpstr>Слайд 3</vt:lpstr>
      <vt:lpstr>РАЗМИНКА</vt:lpstr>
      <vt:lpstr>Задание 1</vt:lpstr>
      <vt:lpstr>Задание 2</vt:lpstr>
      <vt:lpstr>ЗАДАНИЕ 3 </vt:lpstr>
      <vt:lpstr>Слайд 8</vt:lpstr>
      <vt:lpstr>ЗАДАНИЕ 5</vt:lpstr>
      <vt:lpstr>ЗАДАНИЕ 6</vt:lpstr>
      <vt:lpstr>Слайд 11</vt:lpstr>
      <vt:lpstr>Задание 8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для воспитателей</dc:title>
  <dc:subject>«Ознакомление дошкольников с художественной литературой»</dc:subject>
  <dc:creator>Дворник О.П.</dc:creator>
  <cp:lastModifiedBy>User</cp:lastModifiedBy>
  <cp:revision>30</cp:revision>
  <dcterms:created xsi:type="dcterms:W3CDTF">2012-05-29T16:31:17Z</dcterms:created>
  <dcterms:modified xsi:type="dcterms:W3CDTF">2014-02-22T15:51:25Z</dcterms:modified>
</cp:coreProperties>
</file>