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7" r:id="rId5"/>
    <p:sldId id="265" r:id="rId6"/>
    <p:sldId id="257" r:id="rId7"/>
    <p:sldId id="258" r:id="rId8"/>
    <p:sldId id="259" r:id="rId9"/>
    <p:sldId id="261" r:id="rId10"/>
    <p:sldId id="260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5AD2-FC4D-4A18-B802-EAC3403170D1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F4F5-EF2A-458E-88B4-ADEC6D275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8973A-195E-49D0-9B1C-40DE7AD96CE9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324F-AF85-492E-9A25-A7D762C2B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2FCB-C5C0-4D73-BE67-A40519F05488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F30B-DB2A-4779-AC30-36425A8FF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EF9A-10F4-4471-8154-C1EF232ECC50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A56FE-AA35-425F-B148-A1A0A1897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F59E-5B06-4343-8A56-187640FDC061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EC9E-F81D-4F5F-B027-4AEFAA411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13C77-8A01-42AB-BA2C-C37A9F986412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48DFC-D509-4212-8E38-F7BAABA7E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B1A9A-ECE3-4314-990F-94EA9A5055E9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DAECD-C032-44D3-A3E0-BE991974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C19A-3543-4A3C-BDB8-D81B6115B3A6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BF97-95BE-4ABA-A5F9-CD40C76B0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710BE-8F79-46A5-8ADC-DC28A8752A42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02A6-F231-4125-BC30-478F534D7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EB56-4C37-4CFA-A2ED-7A451A685B03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72C9-245D-4585-9611-6C7D292DF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636F-0DCE-47B3-9B6D-C2E0D5288186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C62C2-75A3-41CB-884D-D7BB5B60B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D99E946-5545-40DA-99BA-FFF9F3AE653C}" type="datetimeFigureOut">
              <a:rPr lang="ru-RU"/>
              <a:pPr>
                <a:defRPr/>
              </a:pPr>
              <a:t>06.02.2002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66BBB8C-795D-44DD-8162-DA00FBA64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49" r:id="rId4"/>
    <p:sldLayoutId id="2147483755" r:id="rId5"/>
    <p:sldLayoutId id="2147483750" r:id="rId6"/>
    <p:sldLayoutId id="2147483756" r:id="rId7"/>
    <p:sldLayoutId id="2147483757" r:id="rId8"/>
    <p:sldLayoutId id="2147483758" r:id="rId9"/>
    <p:sldLayoutId id="2147483751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4" name="Picture 2" descr="C:\Users\Public\Pictures\Sample Pictures\Природа\Леса, Поля и Деревья\000403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28625"/>
            <a:ext cx="87153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71500" y="714375"/>
            <a:ext cx="7858125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dirty="0"/>
              <a:t>РОССИЙСКАЯ ФЕДЕРАЦИЯ</a:t>
            </a:r>
          </a:p>
          <a:p>
            <a:pPr algn="ctr"/>
            <a:r>
              <a:rPr lang="ru-RU" sz="1400"/>
              <a:t>Ханты-Мансийский автономный округ – Югра, Сургутский район</a:t>
            </a:r>
          </a:p>
          <a:p>
            <a:pPr algn="ctr"/>
            <a:r>
              <a:rPr lang="ru-RU" sz="1400"/>
              <a:t> МБУОШ-И «Угутская СОШ-И»</a:t>
            </a:r>
          </a:p>
          <a:p>
            <a:pPr algn="ctr"/>
            <a:r>
              <a:rPr lang="ru-RU" sz="2800" dirty="0"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Интегрированный урок математики и экологии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2 класс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40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Тема. «Письменные приемы сложения и  вычитания </a:t>
            </a:r>
          </a:p>
          <a:p>
            <a:pPr algn="ctr" eaLnBrk="0" hangingPunct="0"/>
            <a:r>
              <a:rPr lang="ru-RU" sz="40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(повторение пройденного)»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40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</a:p>
          <a:p>
            <a:pPr algn="ctr" eaLnBrk="0" hangingPunct="0"/>
            <a:r>
              <a:rPr lang="ru-RU" sz="40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Учитель: Чуркина Н.В.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6574193" y="2714621"/>
            <a:ext cx="1328801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2430463" algn="l"/>
                <a:tab pos="2609850" algn="l"/>
              </a:tabLst>
              <a:defRPr/>
            </a:pPr>
            <a:r>
              <a:rPr lang="ru-RU" sz="6000" dirty="0">
                <a:latin typeface="Calibri" pitchFamily="34" charset="0"/>
                <a:ea typeface="Times New Roman" pitchFamily="18" charset="0"/>
              </a:rPr>
              <a:t> Урок математики</a:t>
            </a:r>
            <a:endParaRPr lang="ru-RU" sz="5400" dirty="0">
              <a:latin typeface="Calibri" pitchFamily="34" charset="0"/>
            </a:endParaRPr>
          </a:p>
          <a:p>
            <a:pPr algn="just" eaLnBrk="0" hangingPunct="0">
              <a:tabLst>
                <a:tab pos="2430463" algn="l"/>
                <a:tab pos="2609850" algn="l"/>
              </a:tabLst>
              <a:defRPr/>
            </a:pPr>
            <a:r>
              <a:rPr lang="ru-RU" sz="6000" dirty="0">
                <a:latin typeface="Calibri" pitchFamily="34" charset="0"/>
                <a:ea typeface="Times New Roman" pitchFamily="18" charset="0"/>
              </a:rPr>
              <a:t>			       2 класс</a:t>
            </a:r>
            <a:endParaRPr lang="ru-RU" sz="5400" dirty="0">
              <a:latin typeface="Calibri" pitchFamily="34" charset="0"/>
            </a:endParaRPr>
          </a:p>
          <a:p>
            <a:pPr algn="just" eaLnBrk="0" hangingPunct="0">
              <a:tabLst>
                <a:tab pos="2430463" algn="l"/>
                <a:tab pos="2609850" algn="l"/>
              </a:tabLst>
              <a:defRPr/>
            </a:pPr>
            <a:r>
              <a:rPr lang="ru-RU" sz="4800" b="1" dirty="0">
                <a:latin typeface="Calibri" pitchFamily="34" charset="0"/>
                <a:ea typeface="Times New Roman" pitchFamily="18" charset="0"/>
              </a:rPr>
              <a:t>           </a:t>
            </a:r>
            <a:r>
              <a:rPr lang="ru-RU" sz="5400" b="1" dirty="0">
                <a:latin typeface="Calibri" pitchFamily="34" charset="0"/>
                <a:ea typeface="Times New Roman" pitchFamily="18" charset="0"/>
              </a:rPr>
              <a:t>Тема. </a:t>
            </a:r>
            <a:r>
              <a:rPr lang="ru-RU" sz="5400" dirty="0">
                <a:latin typeface="Calibri" pitchFamily="34" charset="0"/>
                <a:ea typeface="Times New Roman" pitchFamily="18" charset="0"/>
              </a:rPr>
              <a:t>«Письменные </a:t>
            </a:r>
            <a:r>
              <a:rPr lang="ru-RU" sz="1600" dirty="0">
                <a:latin typeface="Calibri" pitchFamily="34" charset="0"/>
                <a:ea typeface="Times New Roman" pitchFamily="18" charset="0"/>
              </a:rPr>
              <a:t>приемы сложения и  вычитания </a:t>
            </a:r>
            <a:r>
              <a:rPr lang="ru-RU" sz="5400" dirty="0">
                <a:latin typeface="Calibri" pitchFamily="34" charset="0"/>
                <a:ea typeface="Times New Roman" pitchFamily="18" charset="0"/>
              </a:rPr>
              <a:t>(повторение пройденного)»</a:t>
            </a:r>
            <a:endParaRPr lang="ru-RU" sz="5400" dirty="0">
              <a:latin typeface="Calibri" pitchFamily="34" charset="0"/>
            </a:endParaRPr>
          </a:p>
          <a:p>
            <a:pPr algn="just" eaLnBrk="0" hangingPunct="0">
              <a:tabLst>
                <a:tab pos="2430463" algn="l"/>
                <a:tab pos="2609850" algn="l"/>
              </a:tabLst>
              <a:defRPr/>
            </a:pPr>
            <a:r>
              <a:rPr lang="ru-RU" sz="6000" dirty="0">
                <a:latin typeface="Calibri" pitchFamily="34" charset="0"/>
                <a:ea typeface="Times New Roman" pitchFamily="18" charset="0"/>
              </a:rPr>
              <a:t>               </a:t>
            </a:r>
            <a:r>
              <a:rPr lang="ru-RU" sz="4400" dirty="0">
                <a:latin typeface="Calibri" pitchFamily="34" charset="0"/>
                <a:ea typeface="Times New Roman" pitchFamily="18" charset="0"/>
              </a:rPr>
              <a:t>Учитель: Чуркина Н.В.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</a:p>
        </p:txBody>
      </p:sp>
      <p:pic>
        <p:nvPicPr>
          <p:cNvPr id="1026" name="Picture 2" descr="C:\Users\Пользователь\Desktop\клест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85750"/>
            <a:ext cx="6929438" cy="5840413"/>
          </a:xfrm>
        </p:spPr>
      </p:pic>
      <p:pic>
        <p:nvPicPr>
          <p:cNvPr id="1028" name="Picture 4" descr="C:\Users\Пользователь\Desktop\клест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00063"/>
            <a:ext cx="7620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928688" y="4500563"/>
            <a:ext cx="3119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chemeClr val="bg1"/>
                </a:solidFill>
                <a:latin typeface="Monotype Corsiva" pitchFamily="66" charset="0"/>
              </a:rPr>
              <a:t>Клёст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500063" y="1785938"/>
            <a:ext cx="82153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	В заповедник для посадки привезли молодые ели. В одной машине было 32 елочки, а в другой – 40. Школьникам для посадки  выдали 20 елок. Сколько елок осталось в этих машинах?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06363"/>
            <a:ext cx="4310063" cy="646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66688"/>
            <a:ext cx="4214812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88" y="571500"/>
            <a:ext cx="72866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Спасибо за работу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785938" y="3929063"/>
            <a:ext cx="5792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Домашнее задание: №2, 7, с. 66.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8" name="Picture 2" descr="C:\Users\Пользователь\Desktop\ena_0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06363"/>
            <a:ext cx="5191125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ользователь\Desktop\ena_1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06363"/>
            <a:ext cx="5214938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Public\Pictures\Sample Pictures\Природа\Леса, Поля и Деревья\000396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0"/>
            <a:ext cx="5286375" cy="66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2428875" y="5000625"/>
            <a:ext cx="1968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chemeClr val="bg1"/>
                </a:solidFill>
                <a:latin typeface="Monotype Corsiva" pitchFamily="66" charset="0"/>
              </a:rPr>
              <a:t>Ель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0" y="714375"/>
            <a:ext cx="90360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>
                <a:latin typeface="Times New Roman" pitchFamily="18" charset="0"/>
                <a:cs typeface="Times New Roman" pitchFamily="18" charset="0"/>
              </a:rPr>
              <a:t>искусственный шелк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 медикаменты целлюлоза</a:t>
            </a:r>
          </a:p>
          <a:p>
            <a:r>
              <a:rPr lang="ru-RU" sz="2800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u="sng">
                <a:latin typeface="Times New Roman" pitchFamily="18" charset="0"/>
                <a:cs typeface="Times New Roman" pitchFamily="18" charset="0"/>
              </a:rPr>
              <a:t>скипидар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каучук</a:t>
            </a:r>
            <a:r>
              <a:rPr lang="ru-RU" sz="280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ru-RU" sz="4000" b="1" u="sng">
                <a:latin typeface="Monotype Corsiva" pitchFamily="66" charset="0"/>
                <a:cs typeface="Times New Roman" pitchFamily="18" charset="0"/>
              </a:rPr>
              <a:t>Древесина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спирт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бумага  </a:t>
            </a:r>
          </a:p>
          <a:p>
            <a:endParaRPr lang="ru-RU" sz="2800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канифоль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музыкальные инструменты</a:t>
            </a:r>
          </a:p>
          <a:p>
            <a:endParaRPr lang="ru-RU" sz="2800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>
                <a:latin typeface="Times New Roman" pitchFamily="18" charset="0"/>
                <a:cs typeface="Times New Roman" pitchFamily="18" charset="0"/>
              </a:rPr>
              <a:t>      строительные материалы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800" u="sng"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7188"/>
            <a:ext cx="52006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3286125"/>
            <a:ext cx="48196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357438" y="2214563"/>
            <a:ext cx="4572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Санквылтап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мансийский музыкальный инструмент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286000" y="5286375"/>
            <a:ext cx="457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Нарсъюх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хантыйский музыкальный инструмент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28688" y="11430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1. Пишем десятки под десятками, а единицы под единицами.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00125" y="52863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6. Читаем ответ.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28688" y="19288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2.Складываем единицы.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8688" y="2786063"/>
            <a:ext cx="391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3.Записываем под единицами.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8688" y="3643313"/>
            <a:ext cx="4979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4. Складываем (или вычитаем) десятки.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28688" y="4357688"/>
            <a:ext cx="3919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5. Записываем под десятками. </a:t>
            </a:r>
          </a:p>
        </p:txBody>
      </p:sp>
      <p:sp>
        <p:nvSpPr>
          <p:cNvPr id="14344" name="Прямоугольник 7"/>
          <p:cNvSpPr>
            <a:spLocks noChangeArrowheads="1"/>
          </p:cNvSpPr>
          <p:nvPr/>
        </p:nvSpPr>
        <p:spPr bwMode="auto">
          <a:xfrm>
            <a:off x="785813" y="285750"/>
            <a:ext cx="817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Алгоритм сложения и вычитания.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</a:t>
            </a:r>
          </a:p>
        </p:txBody>
      </p:sp>
      <p:pic>
        <p:nvPicPr>
          <p:cNvPr id="2050" name="Picture 2" descr="C:\Users\Public\Pictures\Sample Pictures\Животный мир\Медведи\00015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82600"/>
            <a:ext cx="7834312" cy="58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Public\Pictures\Sample Pictures\Животный мир\Медведи\000157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85750"/>
            <a:ext cx="78581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1000125" y="5000625"/>
            <a:ext cx="36734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>
                <a:solidFill>
                  <a:schemeClr val="bg1"/>
                </a:solidFill>
                <a:latin typeface="Monotype Corsiva" pitchFamily="66" charset="0"/>
              </a:rPr>
              <a:t>Медведь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</a:p>
        </p:txBody>
      </p:sp>
      <p:pic>
        <p:nvPicPr>
          <p:cNvPr id="3074" name="Picture 2" descr="C:\Users\Public\Pictures\Sample Pictures\Животный мир\Кролики, Белки, Грызуны\00014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357188"/>
            <a:ext cx="83232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Public\Pictures\Sample Pictures\Животный мир\Кролики, Белки, Грызуны\00015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44488"/>
            <a:ext cx="8358188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571500" y="4572000"/>
            <a:ext cx="24828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latin typeface="Monotype Corsiva" pitchFamily="66" charset="0"/>
              </a:rPr>
              <a:t>Заяц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>
              <a:buFont typeface="Arial" charset="0"/>
              <a:buNone/>
            </a:pPr>
            <a:r>
              <a:rPr lang="ru-RU" smtClean="0"/>
              <a:t>     </a:t>
            </a:r>
          </a:p>
        </p:txBody>
      </p:sp>
      <p:pic>
        <p:nvPicPr>
          <p:cNvPr id="4099" name="Picture 3" descr="C:\Users\Public\Pictures\Sample Pictures\Животный мир\Кролики, Белки, Грызуны\00015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39725"/>
            <a:ext cx="7694613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Public\Pictures\Sample Pictures\Животный мир\Кролики, Белки, Грызуны\00014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8"/>
            <a:ext cx="771525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1143000" y="4572000"/>
            <a:ext cx="28559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chemeClr val="bg1"/>
                </a:solidFill>
                <a:latin typeface="Monotype Corsiva" pitchFamily="66" charset="0"/>
              </a:rPr>
              <a:t>Белка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 </a:t>
            </a:r>
          </a:p>
        </p:txBody>
      </p:sp>
      <p:pic>
        <p:nvPicPr>
          <p:cNvPr id="1026" name="Picture 2" descr="C:\Users\Пользователь\Desktop\000171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341313"/>
            <a:ext cx="4786312" cy="5873750"/>
          </a:xfrm>
        </p:spPr>
      </p:pic>
      <p:pic>
        <p:nvPicPr>
          <p:cNvPr id="1027" name="Picture 3" descr="C:\Users\Пользователь\Desktop\00017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58750"/>
            <a:ext cx="5997575" cy="64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1785938" y="4929188"/>
            <a:ext cx="332581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>
                <a:solidFill>
                  <a:schemeClr val="bg1"/>
                </a:solidFill>
                <a:latin typeface="Monotype Corsiva" pitchFamily="66" charset="0"/>
              </a:rPr>
              <a:t>Дятел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249</TotalTime>
  <Words>151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Monotype Corsiva</vt:lpstr>
      <vt:lpstr>Трек</vt:lpstr>
      <vt:lpstr> </vt:lpstr>
      <vt:lpstr> </vt:lpstr>
      <vt:lpstr>Слайд 3</vt:lpstr>
      <vt:lpstr>Слайд 4</vt:lpstr>
      <vt:lpstr>Слайд 5</vt:lpstr>
      <vt:lpstr>  </vt:lpstr>
      <vt:lpstr>      </vt:lpstr>
      <vt:lpstr>  </vt:lpstr>
      <vt:lpstr> </vt:lpstr>
      <vt:lpstr>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</dc:creator>
  <cp:lastModifiedBy>Пользователь</cp:lastModifiedBy>
  <cp:revision>20</cp:revision>
  <dcterms:created xsi:type="dcterms:W3CDTF">2010-04-12T13:42:35Z</dcterms:created>
  <dcterms:modified xsi:type="dcterms:W3CDTF">2002-02-06T14:00:05Z</dcterms:modified>
</cp:coreProperties>
</file>