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sldIdLst>
    <p:sldId id="257" r:id="rId3"/>
    <p:sldId id="297" r:id="rId4"/>
    <p:sldId id="298" r:id="rId5"/>
    <p:sldId id="309" r:id="rId6"/>
    <p:sldId id="299" r:id="rId7"/>
    <p:sldId id="269" r:id="rId8"/>
    <p:sldId id="300" r:id="rId9"/>
    <p:sldId id="290" r:id="rId10"/>
    <p:sldId id="287" r:id="rId11"/>
    <p:sldId id="288" r:id="rId12"/>
    <p:sldId id="289" r:id="rId13"/>
    <p:sldId id="301" r:id="rId14"/>
    <p:sldId id="292" r:id="rId15"/>
    <p:sldId id="294" r:id="rId16"/>
    <p:sldId id="310" r:id="rId17"/>
    <p:sldId id="311" r:id="rId18"/>
    <p:sldId id="295" r:id="rId19"/>
    <p:sldId id="312" r:id="rId20"/>
    <p:sldId id="296" r:id="rId21"/>
    <p:sldId id="293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305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24" autoAdjust="0"/>
  </p:normalViewPr>
  <p:slideViewPr>
    <p:cSldViewPr>
      <p:cViewPr>
        <p:scale>
          <a:sx n="70" d="100"/>
          <a:sy n="70" d="100"/>
        </p:scale>
        <p:origin x="-15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4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8E18E-BC08-408F-8EF5-1907F70134B1}" type="doc">
      <dgm:prSet loTypeId="urn:microsoft.com/office/officeart/2005/8/layout/pyramid2" loCatId="list" qsTypeId="urn:microsoft.com/office/officeart/2005/8/quickstyle/3d8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3C18355-254B-4F3B-A8E8-33D33E3D54D5}">
      <dgm:prSet phldrT="[Текст]"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Игровая</a:t>
          </a:r>
          <a:endParaRPr lang="ru-RU" sz="1800" b="1" dirty="0">
            <a:latin typeface="Georgia" pitchFamily="18" charset="0"/>
          </a:endParaRPr>
        </a:p>
      </dgm:t>
    </dgm:pt>
    <dgm:pt modelId="{719A1BB9-0391-4C71-8233-BEAC6A62F8C0}" type="parTrans" cxnId="{29D05B1A-77FD-4487-978A-9DDF302BF7E0}">
      <dgm:prSet/>
      <dgm:spPr/>
      <dgm:t>
        <a:bodyPr/>
        <a:lstStyle/>
        <a:p>
          <a:endParaRPr lang="ru-RU"/>
        </a:p>
      </dgm:t>
    </dgm:pt>
    <dgm:pt modelId="{365995F7-36C4-41DE-9814-CCEE6CE15746}" type="sibTrans" cxnId="{29D05B1A-77FD-4487-978A-9DDF302BF7E0}">
      <dgm:prSet/>
      <dgm:spPr/>
      <dgm:t>
        <a:bodyPr/>
        <a:lstStyle/>
        <a:p>
          <a:endParaRPr lang="ru-RU"/>
        </a:p>
      </dgm:t>
    </dgm:pt>
    <dgm:pt modelId="{89BDBF99-BA2A-41CA-8FE5-A1A40FFF7037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Двигательная</a:t>
          </a:r>
          <a:endParaRPr lang="ru-RU" sz="1800" b="1" dirty="0" smtClean="0">
            <a:latin typeface="Georgia" pitchFamily="18" charset="0"/>
          </a:endParaRPr>
        </a:p>
      </dgm:t>
    </dgm:pt>
    <dgm:pt modelId="{4B38C75E-92B4-441C-BF1B-90875659CE61}" type="parTrans" cxnId="{1DCE2B69-DC2D-451A-A769-8AAFCA8CB414}">
      <dgm:prSet/>
      <dgm:spPr/>
      <dgm:t>
        <a:bodyPr/>
        <a:lstStyle/>
        <a:p>
          <a:endParaRPr lang="ru-RU"/>
        </a:p>
      </dgm:t>
    </dgm:pt>
    <dgm:pt modelId="{02470D1E-0341-420C-8581-C7675F2052C8}" type="sibTrans" cxnId="{1DCE2B69-DC2D-451A-A769-8AAFCA8CB414}">
      <dgm:prSet/>
      <dgm:spPr/>
      <dgm:t>
        <a:bodyPr/>
        <a:lstStyle/>
        <a:p>
          <a:endParaRPr lang="ru-RU"/>
        </a:p>
      </dgm:t>
    </dgm:pt>
    <dgm:pt modelId="{B8B091C9-B4B9-4182-A4F5-36CF61ED33AC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Продуктивная</a:t>
          </a:r>
          <a:endParaRPr lang="ru-RU" sz="1800" b="1" dirty="0" smtClean="0">
            <a:latin typeface="Georgia" pitchFamily="18" charset="0"/>
          </a:endParaRPr>
        </a:p>
      </dgm:t>
    </dgm:pt>
    <dgm:pt modelId="{DE4FCEA7-50E4-403F-9A22-FEA2AD965FCC}" type="parTrans" cxnId="{00B60610-70F1-44B6-8F27-F210163CC7C1}">
      <dgm:prSet/>
      <dgm:spPr/>
      <dgm:t>
        <a:bodyPr/>
        <a:lstStyle/>
        <a:p>
          <a:endParaRPr lang="ru-RU"/>
        </a:p>
      </dgm:t>
    </dgm:pt>
    <dgm:pt modelId="{AD2AE3B9-7B2D-4AB7-85F0-F7E2EA2CEBEC}" type="sibTrans" cxnId="{00B60610-70F1-44B6-8F27-F210163CC7C1}">
      <dgm:prSet/>
      <dgm:spPr/>
      <dgm:t>
        <a:bodyPr/>
        <a:lstStyle/>
        <a:p>
          <a:endParaRPr lang="ru-RU"/>
        </a:p>
      </dgm:t>
    </dgm:pt>
    <dgm:pt modelId="{51D88B40-277B-49D5-98C1-97243FC98004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Коммуникативная</a:t>
          </a:r>
          <a:endParaRPr lang="ru-RU" sz="1800" b="1" dirty="0" smtClean="0">
            <a:latin typeface="Georgia" pitchFamily="18" charset="0"/>
          </a:endParaRPr>
        </a:p>
      </dgm:t>
    </dgm:pt>
    <dgm:pt modelId="{E1B50FF6-CF76-4B74-A4BC-8FBAEF7B7CDC}" type="parTrans" cxnId="{33D74819-E67B-48F2-8B1D-921D22BBA611}">
      <dgm:prSet/>
      <dgm:spPr/>
      <dgm:t>
        <a:bodyPr/>
        <a:lstStyle/>
        <a:p>
          <a:endParaRPr lang="ru-RU"/>
        </a:p>
      </dgm:t>
    </dgm:pt>
    <dgm:pt modelId="{753E3ECF-919A-41C4-9541-68F2737A2096}" type="sibTrans" cxnId="{33D74819-E67B-48F2-8B1D-921D22BBA611}">
      <dgm:prSet/>
      <dgm:spPr/>
      <dgm:t>
        <a:bodyPr/>
        <a:lstStyle/>
        <a:p>
          <a:endParaRPr lang="ru-RU"/>
        </a:p>
      </dgm:t>
    </dgm:pt>
    <dgm:pt modelId="{352E493D-7893-4C56-834F-C73EAF0F0082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Трудовая</a:t>
          </a:r>
          <a:endParaRPr lang="ru-RU" sz="1800" b="1" dirty="0" smtClean="0">
            <a:latin typeface="Georgia" pitchFamily="18" charset="0"/>
          </a:endParaRPr>
        </a:p>
      </dgm:t>
    </dgm:pt>
    <dgm:pt modelId="{E1C27F5C-F484-4561-A826-082AD736616A}" type="parTrans" cxnId="{8B10A662-90D8-44B9-BBDF-0CA45FAA9B92}">
      <dgm:prSet/>
      <dgm:spPr/>
      <dgm:t>
        <a:bodyPr/>
        <a:lstStyle/>
        <a:p>
          <a:endParaRPr lang="ru-RU"/>
        </a:p>
      </dgm:t>
    </dgm:pt>
    <dgm:pt modelId="{61151806-E311-4FCA-8F4E-4DE512C5148B}" type="sibTrans" cxnId="{8B10A662-90D8-44B9-BBDF-0CA45FAA9B92}">
      <dgm:prSet/>
      <dgm:spPr/>
      <dgm:t>
        <a:bodyPr/>
        <a:lstStyle/>
        <a:p>
          <a:endParaRPr lang="ru-RU"/>
        </a:p>
      </dgm:t>
    </dgm:pt>
    <dgm:pt modelId="{1A7F4EFD-E0EE-43A0-9F4F-462C86E70B2A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Познавательно-исследовательская</a:t>
          </a:r>
          <a:endParaRPr lang="ru-RU" sz="1800" b="1" dirty="0" smtClean="0">
            <a:latin typeface="Georgia" pitchFamily="18" charset="0"/>
          </a:endParaRPr>
        </a:p>
      </dgm:t>
    </dgm:pt>
    <dgm:pt modelId="{036E393B-0049-4CEE-A53F-5CAF2DED8B26}" type="parTrans" cxnId="{9FF9F71F-156E-42D5-BF45-430D9F0D2C5B}">
      <dgm:prSet/>
      <dgm:spPr/>
      <dgm:t>
        <a:bodyPr/>
        <a:lstStyle/>
        <a:p>
          <a:endParaRPr lang="ru-RU"/>
        </a:p>
      </dgm:t>
    </dgm:pt>
    <dgm:pt modelId="{F8B30B88-BBE7-4C39-A84A-3BC8D7287F44}" type="sibTrans" cxnId="{9FF9F71F-156E-42D5-BF45-430D9F0D2C5B}">
      <dgm:prSet/>
      <dgm:spPr/>
      <dgm:t>
        <a:bodyPr/>
        <a:lstStyle/>
        <a:p>
          <a:endParaRPr lang="ru-RU"/>
        </a:p>
      </dgm:t>
    </dgm:pt>
    <dgm:pt modelId="{064978E7-5E80-448B-8A2E-33DB8EB4662C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Восприятие художественной литературы</a:t>
          </a:r>
          <a:endParaRPr lang="ru-RU" sz="1800" b="1" dirty="0">
            <a:latin typeface="Georgia" pitchFamily="18" charset="0"/>
          </a:endParaRPr>
        </a:p>
      </dgm:t>
    </dgm:pt>
    <dgm:pt modelId="{7CB8D6D7-8039-4D2A-B9AC-337E9D04031A}" type="parTrans" cxnId="{E5593BE7-1698-4C03-A405-914D6991224D}">
      <dgm:prSet/>
      <dgm:spPr/>
      <dgm:t>
        <a:bodyPr/>
        <a:lstStyle/>
        <a:p>
          <a:endParaRPr lang="ru-RU"/>
        </a:p>
      </dgm:t>
    </dgm:pt>
    <dgm:pt modelId="{252512C8-F2C6-4055-8A39-D556B0168B8C}" type="sibTrans" cxnId="{E5593BE7-1698-4C03-A405-914D6991224D}">
      <dgm:prSet/>
      <dgm:spPr/>
      <dgm:t>
        <a:bodyPr/>
        <a:lstStyle/>
        <a:p>
          <a:endParaRPr lang="ru-RU"/>
        </a:p>
      </dgm:t>
    </dgm:pt>
    <dgm:pt modelId="{A705D70B-2BFF-45A2-856D-DC8A0CDDCDB5}">
      <dgm:prSet custT="1"/>
      <dgm:spPr/>
      <dgm:t>
        <a:bodyPr/>
        <a:lstStyle/>
        <a:p>
          <a:r>
            <a:rPr lang="ru-RU" sz="1800" b="1" smtClean="0">
              <a:latin typeface="Georgia" pitchFamily="18" charset="0"/>
            </a:rPr>
            <a:t>Музыкально-художественная</a:t>
          </a:r>
          <a:endParaRPr lang="ru-RU" sz="1800" b="1" dirty="0" smtClean="0">
            <a:latin typeface="Georgia" pitchFamily="18" charset="0"/>
          </a:endParaRPr>
        </a:p>
      </dgm:t>
    </dgm:pt>
    <dgm:pt modelId="{A9CEE859-0AE3-4A51-AB33-4022CE7E67F7}" type="parTrans" cxnId="{16696EDF-59B3-4E48-979D-EFDDBECDE00F}">
      <dgm:prSet/>
      <dgm:spPr/>
      <dgm:t>
        <a:bodyPr/>
        <a:lstStyle/>
        <a:p>
          <a:endParaRPr lang="ru-RU"/>
        </a:p>
      </dgm:t>
    </dgm:pt>
    <dgm:pt modelId="{CB756884-8033-45D4-823B-5995C9B31B8B}" type="sibTrans" cxnId="{16696EDF-59B3-4E48-979D-EFDDBECDE00F}">
      <dgm:prSet/>
      <dgm:spPr/>
      <dgm:t>
        <a:bodyPr/>
        <a:lstStyle/>
        <a:p>
          <a:endParaRPr lang="ru-RU"/>
        </a:p>
      </dgm:t>
    </dgm:pt>
    <dgm:pt modelId="{F51681C1-7E7E-4D97-B36F-9077FB9191D4}" type="pres">
      <dgm:prSet presAssocID="{D478E18E-BC08-408F-8EF5-1907F70134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60D5551-70B5-440E-BA37-44E7D069CFDF}" type="pres">
      <dgm:prSet presAssocID="{D478E18E-BC08-408F-8EF5-1907F70134B1}" presName="pyramid" presStyleLbl="node1" presStyleIdx="0" presStyleCnt="1" custLinFactNeighborX="14241" custLinFactNeighborY="1301"/>
      <dgm:spPr/>
      <dgm:t>
        <a:bodyPr/>
        <a:lstStyle/>
        <a:p>
          <a:endParaRPr lang="ru-RU"/>
        </a:p>
      </dgm:t>
    </dgm:pt>
    <dgm:pt modelId="{1E6B34E6-C8F9-4969-9EC0-AA2AC91FCBB7}" type="pres">
      <dgm:prSet presAssocID="{D478E18E-BC08-408F-8EF5-1907F70134B1}" presName="theList" presStyleCnt="0"/>
      <dgm:spPr/>
      <dgm:t>
        <a:bodyPr/>
        <a:lstStyle/>
        <a:p>
          <a:endParaRPr lang="ru-RU"/>
        </a:p>
      </dgm:t>
    </dgm:pt>
    <dgm:pt modelId="{BDAB8325-AA70-4BEF-9361-C20E3F26156D}" type="pres">
      <dgm:prSet presAssocID="{23C18355-254B-4F3B-A8E8-33D33E3D54D5}" presName="aNode" presStyleLbl="fgAcc1" presStyleIdx="0" presStyleCnt="8" custLinFactY="-41570" custLinFactNeighborX="70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215BD-8C2F-418E-8712-3CFCAB48EFF4}" type="pres">
      <dgm:prSet presAssocID="{23C18355-254B-4F3B-A8E8-33D33E3D54D5}" presName="aSpace" presStyleCnt="0"/>
      <dgm:spPr/>
      <dgm:t>
        <a:bodyPr/>
        <a:lstStyle/>
        <a:p>
          <a:endParaRPr lang="ru-RU"/>
        </a:p>
      </dgm:t>
    </dgm:pt>
    <dgm:pt modelId="{32FB35CD-2477-4784-85DC-36FEECE5D62F}" type="pres">
      <dgm:prSet presAssocID="{89BDBF99-BA2A-41CA-8FE5-A1A40FFF7037}" presName="aNode" presStyleLbl="fgAcc1" presStyleIdx="1" presStyleCnt="8" custLinFactY="-22294" custLinFactNeighborX="81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AE12E-FB91-4820-A3E0-A17211D3BBD7}" type="pres">
      <dgm:prSet presAssocID="{89BDBF99-BA2A-41CA-8FE5-A1A40FFF7037}" presName="aSpace" presStyleCnt="0"/>
      <dgm:spPr/>
      <dgm:t>
        <a:bodyPr/>
        <a:lstStyle/>
        <a:p>
          <a:endParaRPr lang="ru-RU"/>
        </a:p>
      </dgm:t>
    </dgm:pt>
    <dgm:pt modelId="{8D9131E5-D09D-40E0-A1AB-3B6797AA019F}" type="pres">
      <dgm:prSet presAssocID="{B8B091C9-B4B9-4182-A4F5-36CF61ED33AC}" presName="aNode" presStyleLbl="fgAcc1" presStyleIdx="2" presStyleCnt="8" custLinFactY="-525" custLinFactNeighborX="81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144F9-8091-4984-BF51-F07CCF34E4B0}" type="pres">
      <dgm:prSet presAssocID="{B8B091C9-B4B9-4182-A4F5-36CF61ED33AC}" presName="aSpace" presStyleCnt="0"/>
      <dgm:spPr/>
      <dgm:t>
        <a:bodyPr/>
        <a:lstStyle/>
        <a:p>
          <a:endParaRPr lang="ru-RU"/>
        </a:p>
      </dgm:t>
    </dgm:pt>
    <dgm:pt modelId="{B585728E-B20C-424D-A2AE-FF5C87AF3767}" type="pres">
      <dgm:prSet presAssocID="{51D88B40-277B-49D5-98C1-97243FC98004}" presName="aNode" presStyleLbl="fgAcc1" presStyleIdx="3" presStyleCnt="8" custLinFactNeighborX="9134" custLinFactNeighborY="50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02F5F-C8C0-48CF-9288-5B2166750E7A}" type="pres">
      <dgm:prSet presAssocID="{51D88B40-277B-49D5-98C1-97243FC98004}" presName="aSpace" presStyleCnt="0"/>
      <dgm:spPr/>
      <dgm:t>
        <a:bodyPr/>
        <a:lstStyle/>
        <a:p>
          <a:endParaRPr lang="ru-RU"/>
        </a:p>
      </dgm:t>
    </dgm:pt>
    <dgm:pt modelId="{F3ED1E3A-CBA5-4AEA-BB00-4A25562BFEA8}" type="pres">
      <dgm:prSet presAssocID="{352E493D-7893-4C56-834F-C73EAF0F0082}" presName="aNode" presStyleLbl="fgAcc1" presStyleIdx="4" presStyleCnt="8" custLinFactY="13027" custLinFactNeighborX="1104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D403B-3440-4FFA-9C46-6DBDDCE27429}" type="pres">
      <dgm:prSet presAssocID="{352E493D-7893-4C56-834F-C73EAF0F0082}" presName="aSpace" presStyleCnt="0"/>
      <dgm:spPr/>
      <dgm:t>
        <a:bodyPr/>
        <a:lstStyle/>
        <a:p>
          <a:endParaRPr lang="ru-RU"/>
        </a:p>
      </dgm:t>
    </dgm:pt>
    <dgm:pt modelId="{8DA132B4-0BF8-4A7E-8A59-886CC069958C}" type="pres">
      <dgm:prSet presAssocID="{1A7F4EFD-E0EE-43A0-9F4F-462C86E70B2A}" presName="aNode" presStyleLbl="fgAcc1" presStyleIdx="5" presStyleCnt="8" custLinFactY="29811" custLinFactNeighborX="1313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30D3F-FA19-40FB-B5D5-84536C7769E6}" type="pres">
      <dgm:prSet presAssocID="{1A7F4EFD-E0EE-43A0-9F4F-462C86E70B2A}" presName="aSpace" presStyleCnt="0"/>
      <dgm:spPr/>
      <dgm:t>
        <a:bodyPr/>
        <a:lstStyle/>
        <a:p>
          <a:endParaRPr lang="ru-RU"/>
        </a:p>
      </dgm:t>
    </dgm:pt>
    <dgm:pt modelId="{964BD82E-B9B7-483B-9AC6-5C6748B50315}" type="pres">
      <dgm:prSet presAssocID="{A705D70B-2BFF-45A2-856D-DC8A0CDDCDB5}" presName="aNode" presStyleLbl="fgAcc1" presStyleIdx="6" presStyleCnt="8" custLinFactY="49087" custLinFactNeighborX="1513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66657-E2E6-4E74-9989-A168883D5C1C}" type="pres">
      <dgm:prSet presAssocID="{A705D70B-2BFF-45A2-856D-DC8A0CDDCDB5}" presName="aSpace" presStyleCnt="0"/>
      <dgm:spPr/>
      <dgm:t>
        <a:bodyPr/>
        <a:lstStyle/>
        <a:p>
          <a:endParaRPr lang="ru-RU"/>
        </a:p>
      </dgm:t>
    </dgm:pt>
    <dgm:pt modelId="{1D9D44EC-8EA2-4DE1-9FA6-F73D86ECFB1C}" type="pres">
      <dgm:prSet presAssocID="{064978E7-5E80-448B-8A2E-33DB8EB4662C}" presName="aNode" presStyleLbl="fgAcc1" presStyleIdx="7" presStyleCnt="8" custLinFactY="66086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55F9C-09C3-4568-91D6-EDD6B09C06C7}" type="pres">
      <dgm:prSet presAssocID="{064978E7-5E80-448B-8A2E-33DB8EB4662C}" presName="aSpace" presStyleCnt="0"/>
      <dgm:spPr/>
      <dgm:t>
        <a:bodyPr/>
        <a:lstStyle/>
        <a:p>
          <a:endParaRPr lang="ru-RU"/>
        </a:p>
      </dgm:t>
    </dgm:pt>
  </dgm:ptLst>
  <dgm:cxnLst>
    <dgm:cxn modelId="{D7E3E0CA-99CD-4043-97D2-2168DFF8002A}" type="presOf" srcId="{1A7F4EFD-E0EE-43A0-9F4F-462C86E70B2A}" destId="{8DA132B4-0BF8-4A7E-8A59-886CC069958C}" srcOrd="0" destOrd="0" presId="urn:microsoft.com/office/officeart/2005/8/layout/pyramid2"/>
    <dgm:cxn modelId="{8B10A662-90D8-44B9-BBDF-0CA45FAA9B92}" srcId="{D478E18E-BC08-408F-8EF5-1907F70134B1}" destId="{352E493D-7893-4C56-834F-C73EAF0F0082}" srcOrd="4" destOrd="0" parTransId="{E1C27F5C-F484-4561-A826-082AD736616A}" sibTransId="{61151806-E311-4FCA-8F4E-4DE512C5148B}"/>
    <dgm:cxn modelId="{29D05B1A-77FD-4487-978A-9DDF302BF7E0}" srcId="{D478E18E-BC08-408F-8EF5-1907F70134B1}" destId="{23C18355-254B-4F3B-A8E8-33D33E3D54D5}" srcOrd="0" destOrd="0" parTransId="{719A1BB9-0391-4C71-8233-BEAC6A62F8C0}" sibTransId="{365995F7-36C4-41DE-9814-CCEE6CE15746}"/>
    <dgm:cxn modelId="{9FF9F71F-156E-42D5-BF45-430D9F0D2C5B}" srcId="{D478E18E-BC08-408F-8EF5-1907F70134B1}" destId="{1A7F4EFD-E0EE-43A0-9F4F-462C86E70B2A}" srcOrd="5" destOrd="0" parTransId="{036E393B-0049-4CEE-A53F-5CAF2DED8B26}" sibTransId="{F8B30B88-BBE7-4C39-A84A-3BC8D7287F44}"/>
    <dgm:cxn modelId="{0AE67AC6-AA92-4AF0-8069-21E5A7FF3A81}" type="presOf" srcId="{064978E7-5E80-448B-8A2E-33DB8EB4662C}" destId="{1D9D44EC-8EA2-4DE1-9FA6-F73D86ECFB1C}" srcOrd="0" destOrd="0" presId="urn:microsoft.com/office/officeart/2005/8/layout/pyramid2"/>
    <dgm:cxn modelId="{33D74819-E67B-48F2-8B1D-921D22BBA611}" srcId="{D478E18E-BC08-408F-8EF5-1907F70134B1}" destId="{51D88B40-277B-49D5-98C1-97243FC98004}" srcOrd="3" destOrd="0" parTransId="{E1B50FF6-CF76-4B74-A4BC-8FBAEF7B7CDC}" sibTransId="{753E3ECF-919A-41C4-9541-68F2737A2096}"/>
    <dgm:cxn modelId="{E5593BE7-1698-4C03-A405-914D6991224D}" srcId="{D478E18E-BC08-408F-8EF5-1907F70134B1}" destId="{064978E7-5E80-448B-8A2E-33DB8EB4662C}" srcOrd="7" destOrd="0" parTransId="{7CB8D6D7-8039-4D2A-B9AC-337E9D04031A}" sibTransId="{252512C8-F2C6-4055-8A39-D556B0168B8C}"/>
    <dgm:cxn modelId="{32B6C9A8-CF80-4218-8D4C-460FBC6C71CD}" type="presOf" srcId="{23C18355-254B-4F3B-A8E8-33D33E3D54D5}" destId="{BDAB8325-AA70-4BEF-9361-C20E3F26156D}" srcOrd="0" destOrd="0" presId="urn:microsoft.com/office/officeart/2005/8/layout/pyramid2"/>
    <dgm:cxn modelId="{B5BE1A5E-81D5-49CA-BFAA-213AECF32872}" type="presOf" srcId="{51D88B40-277B-49D5-98C1-97243FC98004}" destId="{B585728E-B20C-424D-A2AE-FF5C87AF3767}" srcOrd="0" destOrd="0" presId="urn:microsoft.com/office/officeart/2005/8/layout/pyramid2"/>
    <dgm:cxn modelId="{9C8BE5F6-CBCD-4614-BC17-84CDCA5F1877}" type="presOf" srcId="{352E493D-7893-4C56-834F-C73EAF0F0082}" destId="{F3ED1E3A-CBA5-4AEA-BB00-4A25562BFEA8}" srcOrd="0" destOrd="0" presId="urn:microsoft.com/office/officeart/2005/8/layout/pyramid2"/>
    <dgm:cxn modelId="{00B60610-70F1-44B6-8F27-F210163CC7C1}" srcId="{D478E18E-BC08-408F-8EF5-1907F70134B1}" destId="{B8B091C9-B4B9-4182-A4F5-36CF61ED33AC}" srcOrd="2" destOrd="0" parTransId="{DE4FCEA7-50E4-403F-9A22-FEA2AD965FCC}" sibTransId="{AD2AE3B9-7B2D-4AB7-85F0-F7E2EA2CEBEC}"/>
    <dgm:cxn modelId="{6F9957F9-3A9C-4AB5-8E7E-F3CE49A3C35D}" type="presOf" srcId="{89BDBF99-BA2A-41CA-8FE5-A1A40FFF7037}" destId="{32FB35CD-2477-4784-85DC-36FEECE5D62F}" srcOrd="0" destOrd="0" presId="urn:microsoft.com/office/officeart/2005/8/layout/pyramid2"/>
    <dgm:cxn modelId="{1DCE2B69-DC2D-451A-A769-8AAFCA8CB414}" srcId="{D478E18E-BC08-408F-8EF5-1907F70134B1}" destId="{89BDBF99-BA2A-41CA-8FE5-A1A40FFF7037}" srcOrd="1" destOrd="0" parTransId="{4B38C75E-92B4-441C-BF1B-90875659CE61}" sibTransId="{02470D1E-0341-420C-8581-C7675F2052C8}"/>
    <dgm:cxn modelId="{7CD71527-7DBB-4247-BD0B-33C462DD720E}" type="presOf" srcId="{B8B091C9-B4B9-4182-A4F5-36CF61ED33AC}" destId="{8D9131E5-D09D-40E0-A1AB-3B6797AA019F}" srcOrd="0" destOrd="0" presId="urn:microsoft.com/office/officeart/2005/8/layout/pyramid2"/>
    <dgm:cxn modelId="{58D9A886-780D-499A-9A72-46BBC0694A38}" type="presOf" srcId="{A705D70B-2BFF-45A2-856D-DC8A0CDDCDB5}" destId="{964BD82E-B9B7-483B-9AC6-5C6748B50315}" srcOrd="0" destOrd="0" presId="urn:microsoft.com/office/officeart/2005/8/layout/pyramid2"/>
    <dgm:cxn modelId="{16696EDF-59B3-4E48-979D-EFDDBECDE00F}" srcId="{D478E18E-BC08-408F-8EF5-1907F70134B1}" destId="{A705D70B-2BFF-45A2-856D-DC8A0CDDCDB5}" srcOrd="6" destOrd="0" parTransId="{A9CEE859-0AE3-4A51-AB33-4022CE7E67F7}" sibTransId="{CB756884-8033-45D4-823B-5995C9B31B8B}"/>
    <dgm:cxn modelId="{76DF0640-EEC1-4D67-BA72-D66E2CCD2EB0}" type="presOf" srcId="{D478E18E-BC08-408F-8EF5-1907F70134B1}" destId="{F51681C1-7E7E-4D97-B36F-9077FB9191D4}" srcOrd="0" destOrd="0" presId="urn:microsoft.com/office/officeart/2005/8/layout/pyramid2"/>
    <dgm:cxn modelId="{53196C61-F29D-40D9-854C-D71C1BDA4071}" type="presParOf" srcId="{F51681C1-7E7E-4D97-B36F-9077FB9191D4}" destId="{A60D5551-70B5-440E-BA37-44E7D069CFDF}" srcOrd="0" destOrd="0" presId="urn:microsoft.com/office/officeart/2005/8/layout/pyramid2"/>
    <dgm:cxn modelId="{E52D639D-1B0C-4357-A8CE-B9FF47C059F0}" type="presParOf" srcId="{F51681C1-7E7E-4D97-B36F-9077FB9191D4}" destId="{1E6B34E6-C8F9-4969-9EC0-AA2AC91FCBB7}" srcOrd="1" destOrd="0" presId="urn:microsoft.com/office/officeart/2005/8/layout/pyramid2"/>
    <dgm:cxn modelId="{ECFBAB04-FE91-4445-BC61-51B040CFE4E8}" type="presParOf" srcId="{1E6B34E6-C8F9-4969-9EC0-AA2AC91FCBB7}" destId="{BDAB8325-AA70-4BEF-9361-C20E3F26156D}" srcOrd="0" destOrd="0" presId="urn:microsoft.com/office/officeart/2005/8/layout/pyramid2"/>
    <dgm:cxn modelId="{93031411-1BA9-4722-85CE-BDCA536F2CE2}" type="presParOf" srcId="{1E6B34E6-C8F9-4969-9EC0-AA2AC91FCBB7}" destId="{78B215BD-8C2F-418E-8712-3CFCAB48EFF4}" srcOrd="1" destOrd="0" presId="urn:microsoft.com/office/officeart/2005/8/layout/pyramid2"/>
    <dgm:cxn modelId="{81EDFCEF-62AC-4580-A558-BBB3EE49AD12}" type="presParOf" srcId="{1E6B34E6-C8F9-4969-9EC0-AA2AC91FCBB7}" destId="{32FB35CD-2477-4784-85DC-36FEECE5D62F}" srcOrd="2" destOrd="0" presId="urn:microsoft.com/office/officeart/2005/8/layout/pyramid2"/>
    <dgm:cxn modelId="{0526A222-F434-4942-A224-13F605CBA5F8}" type="presParOf" srcId="{1E6B34E6-C8F9-4969-9EC0-AA2AC91FCBB7}" destId="{3B5AE12E-FB91-4820-A3E0-A17211D3BBD7}" srcOrd="3" destOrd="0" presId="urn:microsoft.com/office/officeart/2005/8/layout/pyramid2"/>
    <dgm:cxn modelId="{58ED59CB-6E40-4CA0-9E4F-3062FD550C02}" type="presParOf" srcId="{1E6B34E6-C8F9-4969-9EC0-AA2AC91FCBB7}" destId="{8D9131E5-D09D-40E0-A1AB-3B6797AA019F}" srcOrd="4" destOrd="0" presId="urn:microsoft.com/office/officeart/2005/8/layout/pyramid2"/>
    <dgm:cxn modelId="{C943F1AF-C875-40B1-B189-56337495BFB6}" type="presParOf" srcId="{1E6B34E6-C8F9-4969-9EC0-AA2AC91FCBB7}" destId="{9C1144F9-8091-4984-BF51-F07CCF34E4B0}" srcOrd="5" destOrd="0" presId="urn:microsoft.com/office/officeart/2005/8/layout/pyramid2"/>
    <dgm:cxn modelId="{EEF43ACB-73EB-46A2-8C2E-7A93384F4733}" type="presParOf" srcId="{1E6B34E6-C8F9-4969-9EC0-AA2AC91FCBB7}" destId="{B585728E-B20C-424D-A2AE-FF5C87AF3767}" srcOrd="6" destOrd="0" presId="urn:microsoft.com/office/officeart/2005/8/layout/pyramid2"/>
    <dgm:cxn modelId="{85BDAAA7-E438-44FA-B398-CDB08CD5B542}" type="presParOf" srcId="{1E6B34E6-C8F9-4969-9EC0-AA2AC91FCBB7}" destId="{D1C02F5F-C8C0-48CF-9288-5B2166750E7A}" srcOrd="7" destOrd="0" presId="urn:microsoft.com/office/officeart/2005/8/layout/pyramid2"/>
    <dgm:cxn modelId="{ED1AA560-C368-48A5-93BF-73F71D32E35F}" type="presParOf" srcId="{1E6B34E6-C8F9-4969-9EC0-AA2AC91FCBB7}" destId="{F3ED1E3A-CBA5-4AEA-BB00-4A25562BFEA8}" srcOrd="8" destOrd="0" presId="urn:microsoft.com/office/officeart/2005/8/layout/pyramid2"/>
    <dgm:cxn modelId="{7B4A29AF-7FD7-4994-941C-0E5EF302E68B}" type="presParOf" srcId="{1E6B34E6-C8F9-4969-9EC0-AA2AC91FCBB7}" destId="{F06D403B-3440-4FFA-9C46-6DBDDCE27429}" srcOrd="9" destOrd="0" presId="urn:microsoft.com/office/officeart/2005/8/layout/pyramid2"/>
    <dgm:cxn modelId="{B67872A3-9774-4100-8385-D03CA1DCD27B}" type="presParOf" srcId="{1E6B34E6-C8F9-4969-9EC0-AA2AC91FCBB7}" destId="{8DA132B4-0BF8-4A7E-8A59-886CC069958C}" srcOrd="10" destOrd="0" presId="urn:microsoft.com/office/officeart/2005/8/layout/pyramid2"/>
    <dgm:cxn modelId="{C613FA55-BD6B-4DBF-A98F-9BCED21BF619}" type="presParOf" srcId="{1E6B34E6-C8F9-4969-9EC0-AA2AC91FCBB7}" destId="{71630D3F-FA19-40FB-B5D5-84536C7769E6}" srcOrd="11" destOrd="0" presId="urn:microsoft.com/office/officeart/2005/8/layout/pyramid2"/>
    <dgm:cxn modelId="{8E37743E-F56A-46C6-916B-C0DC1F96F372}" type="presParOf" srcId="{1E6B34E6-C8F9-4969-9EC0-AA2AC91FCBB7}" destId="{964BD82E-B9B7-483B-9AC6-5C6748B50315}" srcOrd="12" destOrd="0" presId="urn:microsoft.com/office/officeart/2005/8/layout/pyramid2"/>
    <dgm:cxn modelId="{C29D4778-57E3-412D-ABE5-2FC1D4192341}" type="presParOf" srcId="{1E6B34E6-C8F9-4969-9EC0-AA2AC91FCBB7}" destId="{09E66657-E2E6-4E74-9989-A168883D5C1C}" srcOrd="13" destOrd="0" presId="urn:microsoft.com/office/officeart/2005/8/layout/pyramid2"/>
    <dgm:cxn modelId="{A91FC76C-3FFA-4CF1-83CF-AE4F05417CD4}" type="presParOf" srcId="{1E6B34E6-C8F9-4969-9EC0-AA2AC91FCBB7}" destId="{1D9D44EC-8EA2-4DE1-9FA6-F73D86ECFB1C}" srcOrd="14" destOrd="0" presId="urn:microsoft.com/office/officeart/2005/8/layout/pyramid2"/>
    <dgm:cxn modelId="{628C374C-DBE3-4057-9DC4-5C14EE6F0B33}" type="presParOf" srcId="{1E6B34E6-C8F9-4969-9EC0-AA2AC91FCBB7}" destId="{62055F9C-09C3-4568-91D6-EDD6B09C06C7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D5551-70B5-440E-BA37-44E7D069CFDF}">
      <dsp:nvSpPr>
        <dsp:cNvPr id="0" name=""/>
        <dsp:cNvSpPr/>
      </dsp:nvSpPr>
      <dsp:spPr>
        <a:xfrm>
          <a:off x="1779190" y="0"/>
          <a:ext cx="6165305" cy="6165305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B8325-AA70-4BEF-9361-C20E3F26156D}">
      <dsp:nvSpPr>
        <dsp:cNvPr id="0" name=""/>
        <dsp:cNvSpPr/>
      </dsp:nvSpPr>
      <dsp:spPr>
        <a:xfrm>
          <a:off x="4266006" y="320886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Игровая</a:t>
          </a:r>
          <a:endParaRPr lang="ru-RU" sz="1800" b="1" kern="1200" dirty="0">
            <a:latin typeface="Georgia" pitchFamily="18" charset="0"/>
          </a:endParaRPr>
        </a:p>
      </dsp:txBody>
      <dsp:txXfrm>
        <a:off x="4266006" y="320886"/>
        <a:ext cx="4007448" cy="547893"/>
      </dsp:txXfrm>
    </dsp:sp>
    <dsp:sp modelId="{32FB35CD-2477-4784-85DC-36FEECE5D62F}">
      <dsp:nvSpPr>
        <dsp:cNvPr id="0" name=""/>
        <dsp:cNvSpPr/>
      </dsp:nvSpPr>
      <dsp:spPr>
        <a:xfrm>
          <a:off x="4309206" y="1042878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Двигательная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309206" y="1042878"/>
        <a:ext cx="4007448" cy="547893"/>
      </dsp:txXfrm>
    </dsp:sp>
    <dsp:sp modelId="{8D9131E5-D09D-40E0-A1AB-3B6797AA019F}">
      <dsp:nvSpPr>
        <dsp:cNvPr id="0" name=""/>
        <dsp:cNvSpPr/>
      </dsp:nvSpPr>
      <dsp:spPr>
        <a:xfrm>
          <a:off x="4309206" y="1778529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Продуктивная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309206" y="1778529"/>
        <a:ext cx="4007448" cy="547893"/>
      </dsp:txXfrm>
    </dsp:sp>
    <dsp:sp modelId="{B585728E-B20C-424D-A2AE-FF5C87AF3767}">
      <dsp:nvSpPr>
        <dsp:cNvPr id="0" name=""/>
        <dsp:cNvSpPr/>
      </dsp:nvSpPr>
      <dsp:spPr>
        <a:xfrm>
          <a:off x="4349882" y="2500521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Коммуникативная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349882" y="2500521"/>
        <a:ext cx="4007448" cy="547893"/>
      </dsp:txXfrm>
    </dsp:sp>
    <dsp:sp modelId="{F3ED1E3A-CBA5-4AEA-BB00-4A25562BFEA8}">
      <dsp:nvSpPr>
        <dsp:cNvPr id="0" name=""/>
        <dsp:cNvSpPr/>
      </dsp:nvSpPr>
      <dsp:spPr>
        <a:xfrm>
          <a:off x="4426464" y="3222513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Трудовая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426464" y="3222513"/>
        <a:ext cx="4007448" cy="547893"/>
      </dsp:txXfrm>
    </dsp:sp>
    <dsp:sp modelId="{8DA132B4-0BF8-4A7E-8A59-886CC069958C}">
      <dsp:nvSpPr>
        <dsp:cNvPr id="0" name=""/>
        <dsp:cNvSpPr/>
      </dsp:nvSpPr>
      <dsp:spPr>
        <a:xfrm>
          <a:off x="4510300" y="3930851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Познавательно-исследовательская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510300" y="3930851"/>
        <a:ext cx="4007448" cy="547893"/>
      </dsp:txXfrm>
    </dsp:sp>
    <dsp:sp modelId="{964BD82E-B9B7-483B-9AC6-5C6748B50315}">
      <dsp:nvSpPr>
        <dsp:cNvPr id="0" name=""/>
        <dsp:cNvSpPr/>
      </dsp:nvSpPr>
      <dsp:spPr>
        <a:xfrm>
          <a:off x="4590529" y="4652843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Музыкально-художественная</a:t>
          </a:r>
          <a:endParaRPr lang="ru-RU" sz="1800" b="1" kern="1200" dirty="0" smtClean="0">
            <a:latin typeface="Georgia" pitchFamily="18" charset="0"/>
          </a:endParaRPr>
        </a:p>
      </dsp:txBody>
      <dsp:txXfrm>
        <a:off x="4590529" y="4652843"/>
        <a:ext cx="4007448" cy="547893"/>
      </dsp:txXfrm>
    </dsp:sp>
    <dsp:sp modelId="{1D9D44EC-8EA2-4DE1-9FA6-F73D86ECFB1C}">
      <dsp:nvSpPr>
        <dsp:cNvPr id="0" name=""/>
        <dsp:cNvSpPr/>
      </dsp:nvSpPr>
      <dsp:spPr>
        <a:xfrm>
          <a:off x="4676689" y="5362359"/>
          <a:ext cx="4007448" cy="5478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Georgia" pitchFamily="18" charset="0"/>
            </a:rPr>
            <a:t>Восприятие художественной литературы</a:t>
          </a:r>
          <a:endParaRPr lang="ru-RU" sz="1800" b="1" kern="1200" dirty="0">
            <a:latin typeface="Georgia" pitchFamily="18" charset="0"/>
          </a:endParaRPr>
        </a:p>
      </dsp:txBody>
      <dsp:txXfrm>
        <a:off x="4676689" y="5362359"/>
        <a:ext cx="4007448" cy="547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D269-764F-427E-BF00-4F8C3208696A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E2D9-D538-424D-84A2-CE3FFE653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ves\AppData\Local\Microsoft\Windows\Temporary Internet Files\Content.IE5\54I5HWCN\MPj043724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>
            <a:normAutofit/>
          </a:bodyPr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E0F31559-10BF-4FA3-BEBC-50ADB22BFF21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all" spc="200" baseline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3065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820472" cy="37444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 err="1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Деятельностный</a:t>
            </a:r>
            <a: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</a:t>
            </a:r>
            <a:b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образовательной деятельности </a:t>
            </a:r>
            <a:b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с дошкольниками»</a:t>
            </a:r>
            <a:endParaRPr lang="ru-RU" sz="4000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181600"/>
            <a:ext cx="4427984" cy="134374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dirty="0" smtClean="0">
                <a:solidFill>
                  <a:srgbClr val="6B3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Воспитатель: Линник О.В.</a:t>
            </a:r>
            <a:endParaRPr lang="ru-RU" cap="all" dirty="0">
              <a:ln w="0"/>
              <a:solidFill>
                <a:srgbClr val="6B3305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980728"/>
            <a:ext cx="8064896" cy="648072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B3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дошкольное образовательное учреждение Детский сад №9 «Ласточка» г. Ртищево Саратовской области</a:t>
            </a:r>
            <a:endParaRPr lang="ru-RU" dirty="0">
              <a:solidFill>
                <a:srgbClr val="6B33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96975"/>
          <a:ext cx="8785225" cy="476707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92612"/>
                <a:gridCol w="4392613"/>
              </a:tblGrid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Учебная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модель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Совместная деятельность взрослого и детей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Позиция ребёнка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Ребенок – объект формирующих воздействий взрослого человека (взрослый управляет (манипулирует) ребёнком, занимает более активную позицию)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Ребенок – субъект взаимодействия со взрослым (сотрудничество взрослого и ребёнка; ребенок, если и не равен, то равноценен взрослому; ребенок активен не менее взрослого)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85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Лозунг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«Делай как я!»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«Вместе с ребенком»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Регламентированность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Большая регламентированность образовательного процесса, использование готовых образцов и шаблонов (готовых конспектов занятий)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Гибкость в организации образовательного процесса, учет потребностей и интересов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Форма организации деятельности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Основная форма – учебное занятие, основная деятельность – учебная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Организация детской деятельности в различных, адекватных дошкольному возрасту формах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23528" y="1"/>
            <a:ext cx="8424936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ru-RU" sz="2800" b="1" kern="0" dirty="0" smtClean="0">
                <a:solidFill>
                  <a:srgbClr val="6B3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ПРИЗНАКИ РАЗЛИЧНЫХ МОДЕЛЕЙ ОРГАНИЗАЦИИ ОБРАЗОВАТЕЛЬНОГО ПРОЦЕССА</a:t>
            </a:r>
            <a:endParaRPr lang="ru-RU" sz="2800" b="1" kern="0" dirty="0">
              <a:solidFill>
                <a:srgbClr val="6B3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341438"/>
          <a:ext cx="8640762" cy="443801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56100"/>
                <a:gridCol w="4284662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Учебная модель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Совместная деятельность взрослого и детей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Преобладающие методы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Монолог взрослого (преобладание словесных методов работы)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Диалог (общение) взрослого и ребёнка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Рассадка детей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Рассадка «взрослый напротив ребёнка»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Рассадка взрослых и детей «по кругу»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Участие ребёнка в образовательном процессе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Обязательность участия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Необязательность участия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Основной мотив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Основной мотив участия в образовательном процессе – авторитет взрослых (педагога, родителей)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3305"/>
                          </a:solidFill>
                          <a:effectLst/>
                        </a:rPr>
                        <a:t>Основной мотив участия (неучастия) в образовательном процессе – наличие (отсутствие) интереса у ребёнка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B3305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7329" marR="47329" marT="0" marB="0" horzOverflow="overflow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1"/>
            <a:ext cx="8424936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ru-RU" sz="2800" b="1" kern="0" dirty="0" smtClean="0">
                <a:solidFill>
                  <a:srgbClr val="6B3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ПРИЗНАКИ РАЗЛИЧНЫХ МОДЕЛЕЙ ОРГАНИЗАЦИИ ОБРАЗОВАТЕЛЬНОГО ПРОЦЕССА</a:t>
            </a:r>
            <a:endParaRPr lang="ru-RU" sz="2800" b="1" kern="0" dirty="0">
              <a:solidFill>
                <a:srgbClr val="6B3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" y="152400"/>
            <a:ext cx="9113621" cy="6858000"/>
          </a:xfrm>
          <a:prstGeom prst="rect">
            <a:avLst/>
          </a:prstGeom>
        </p:spPr>
      </p:pic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НОД на основе </a:t>
            </a:r>
            <a:r>
              <a:rPr lang="ru-RU" dirty="0" err="1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деятельностного</a:t>
            </a:r>
            <a:r>
              <a:rPr lang="ru-RU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подхода</a:t>
            </a:r>
            <a:endParaRPr lang="ru-RU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16833"/>
            <a:ext cx="6861448" cy="49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1. Создание проблемной ситуации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2. Целевая установка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3. Мотивирование к деятельности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4. Проектирование решений проблемной ситуации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5. Выполнение действий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6. Анализ результатов деятельности</a:t>
            </a:r>
          </a:p>
          <a:p>
            <a:pPr>
              <a:buNone/>
            </a:pPr>
            <a:r>
              <a:rPr lang="ru-RU" b="1" dirty="0" smtClean="0">
                <a:solidFill>
                  <a:srgbClr val="6B3305"/>
                </a:solidFill>
              </a:rPr>
              <a:t> 7. Подведение итогов</a:t>
            </a:r>
          </a:p>
          <a:p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НЕПОСРЕДСТВЕННО ОБРАЗОВАТЕЛЬНОЙ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84784"/>
            <a:ext cx="7488832" cy="51125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600" b="1" i="1" cap="all" dirty="0" smtClean="0">
                <a:solidFill>
                  <a:srgbClr val="6B3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вовлечения в деятельность: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1. Что-то внести, чтоб большинство детей заинтересовалось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2. Что-то убрать, оставив пустое место (в группе не осталось кукол или машин или </a:t>
            </a:r>
            <a:r>
              <a:rPr lang="ru-RU" sz="3600" dirty="0" err="1" smtClean="0">
                <a:solidFill>
                  <a:srgbClr val="6B3305"/>
                </a:solidFill>
              </a:rPr>
              <a:t>др</a:t>
            </a:r>
            <a:r>
              <a:rPr lang="ru-RU" sz="3600" dirty="0" smtClean="0">
                <a:solidFill>
                  <a:srgbClr val="6B3305"/>
                </a:solidFill>
              </a:rPr>
              <a:t>)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3. Приходит кто-то в гости или игрушка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4. Эффект неожиданности (шум, треск, стук...)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5. Делать в присутствии детей что-то необычное с просьбой отойти и не мешать (смотреть пристально в окно, играть с мл. воспитателем в шашки и </a:t>
            </a:r>
            <a:r>
              <a:rPr lang="ru-RU" sz="3600" dirty="0" err="1" smtClean="0">
                <a:solidFill>
                  <a:srgbClr val="6B3305"/>
                </a:solidFill>
              </a:rPr>
              <a:t>др</a:t>
            </a:r>
            <a:r>
              <a:rPr lang="ru-RU" sz="3600" dirty="0" smtClean="0">
                <a:solidFill>
                  <a:srgbClr val="6B3305"/>
                </a:solidFill>
              </a:rPr>
              <a:t>)</a:t>
            </a:r>
          </a:p>
          <a:p>
            <a:pPr>
              <a:buNone/>
            </a:pPr>
            <a:r>
              <a:rPr lang="ru-RU" sz="3600" dirty="0" smtClean="0">
                <a:solidFill>
                  <a:srgbClr val="6B3305"/>
                </a:solidFill>
              </a:rPr>
              <a:t>6. Интрига (подождите, после зарядки скажу; не смотрите, после завтрака покажу; не трогайте, это очень хрупкое, испортите; например, выпал снег, до прихода детей повесить на окно простынь «Ребята, пока не смотрите, у меня там такая красивая картина, попозже о ней поговорим»)</a:t>
            </a:r>
          </a:p>
          <a:p>
            <a:pPr algn="just">
              <a:buFontTx/>
              <a:buNone/>
            </a:pPr>
            <a:endParaRPr lang="ru-RU" sz="2400" b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ru-R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14422"/>
            <a:ext cx="8463314" cy="48683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solidFill>
                  <a:srgbClr val="6B3305"/>
                </a:solidFill>
              </a:rPr>
              <a:t>7. Договориться с родителями одеть ребенка во что-то определенного цвета; повар приглашает в гости и просит сделать то-то; </a:t>
            </a:r>
            <a:r>
              <a:rPr lang="ru-RU" sz="2300" dirty="0" err="1" smtClean="0">
                <a:solidFill>
                  <a:srgbClr val="6B3305"/>
                </a:solidFill>
              </a:rPr>
              <a:t>муз.рук</a:t>
            </a:r>
            <a:r>
              <a:rPr lang="ru-RU" sz="2300" dirty="0" smtClean="0">
                <a:solidFill>
                  <a:srgbClr val="6B3305"/>
                </a:solidFill>
              </a:rPr>
              <a:t>. обещает интересное развлечение, но надо помочь в том-то</a:t>
            </a:r>
          </a:p>
          <a:p>
            <a:pPr>
              <a:buNone/>
            </a:pPr>
            <a:r>
              <a:rPr lang="ru-RU" sz="2300" dirty="0" smtClean="0">
                <a:solidFill>
                  <a:srgbClr val="6B3305"/>
                </a:solidFill>
              </a:rPr>
              <a:t>8. Специально организованная ситуация (все мыло заменить камушками, мелок кусочком сахара)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установка</a:t>
            </a:r>
            <a:endParaRPr lang="ru-RU" sz="3600" b="1" dirty="0" smtClean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DSCN19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500438"/>
            <a:ext cx="3530440" cy="292895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556792"/>
            <a:ext cx="51845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solidFill>
                  <a:srgbClr val="6B3305"/>
                </a:solidFill>
              </a:rPr>
              <a:t>9. День рождения у ребенка (воспитатель: «Ребята, фантики от конфет кладите в коробочку, они мне нужны для сюрприза». Дети заинтересованы : «Какого?»)</a:t>
            </a:r>
          </a:p>
          <a:p>
            <a:pPr>
              <a:buNone/>
            </a:pPr>
            <a:r>
              <a:rPr lang="ru-RU" sz="2300" dirty="0" smtClean="0">
                <a:solidFill>
                  <a:srgbClr val="6B3305"/>
                </a:solidFill>
              </a:rPr>
              <a:t>10.Воспитателю нужна помощь детей в чем-то конкретном, он обращается с просьбой к детям</a:t>
            </a:r>
          </a:p>
          <a:p>
            <a:pPr>
              <a:buNone/>
            </a:pPr>
            <a:r>
              <a:rPr lang="ru-RU" sz="2300" dirty="0" smtClean="0">
                <a:solidFill>
                  <a:srgbClr val="6B3305"/>
                </a:solidFill>
              </a:rPr>
              <a:t>Если хочет что-то сказать мальчик или застенчивый ребенок, сначала спросить их, а уж потом давать высказываться девочкам</a:t>
            </a:r>
            <a:endParaRPr lang="ru-RU" sz="2300" b="1" dirty="0">
              <a:solidFill>
                <a:srgbClr val="6B3305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Мотивирование к деятельности</a:t>
            </a:r>
            <a:endParaRPr lang="ru-RU" sz="3600" b="1" dirty="0" smtClean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DSCN16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428736"/>
            <a:ext cx="2685062" cy="35800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445624" cy="3795315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ru-RU" sz="2400" dirty="0" smtClean="0">
                <a:solidFill>
                  <a:srgbClr val="6B3305"/>
                </a:solidFill>
              </a:rPr>
              <a:t>Выдвижение различных вариантов, что сделать, чтобы разрешить проблему. Ответы детей не оценивать, принимать любые, не предлагать что-то делать или не делать, а предлагать что-то сделать на выбор. Опираться на личный опыт детей, выбирая помощников или консультантов. В процессе деятельности воспитатель всегда спрашивает детей: «Зачем, почему ты это делаешь?», чтоб ребенок осмысливал каждый шаг. Если ребенок делает что-то не так, дать ему возможность самому понять что именно, можно на помощь отправить более смышленого ребенка</a:t>
            </a:r>
            <a:endParaRPr lang="ru-RU" sz="2400" b="1" dirty="0">
              <a:solidFill>
                <a:srgbClr val="6B3305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решений проблемной ситуации</a:t>
            </a:r>
            <a:endParaRPr lang="ru-RU" sz="3600" b="1" dirty="0" smtClean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3816424" cy="3795315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ru-RU" sz="2800" dirty="0" smtClean="0">
                <a:solidFill>
                  <a:srgbClr val="6B3305"/>
                </a:solidFill>
              </a:rPr>
              <a:t>Не спрашивать у детей: понравилось или нет. Спросить надо: «Зачем вы все это сделали?», чтоб понять, осознал ли ребенок цель</a:t>
            </a:r>
            <a:endParaRPr lang="ru-RU" sz="2800" b="1" dirty="0">
              <a:solidFill>
                <a:srgbClr val="6B3305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деятельности</a:t>
            </a:r>
            <a:endParaRPr lang="ru-RU" sz="3600" b="1" dirty="0" smtClean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DSCN08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714488"/>
            <a:ext cx="4267200" cy="32004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143512"/>
            <a:ext cx="7429552" cy="1000132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ru-RU" sz="2800" dirty="0" smtClean="0">
                <a:solidFill>
                  <a:srgbClr val="6B3305"/>
                </a:solidFill>
              </a:rPr>
              <a:t>Найти кого за что похвалить </a:t>
            </a:r>
          </a:p>
          <a:p>
            <a:pPr algn="ctr">
              <a:buFontTx/>
              <a:buNone/>
              <a:defRPr/>
            </a:pPr>
            <a:r>
              <a:rPr lang="ru-RU" sz="2800" dirty="0" smtClean="0">
                <a:solidFill>
                  <a:srgbClr val="6B3305"/>
                </a:solidFill>
              </a:rPr>
              <a:t>(не только за результат, но и за деятельность в процессе)</a:t>
            </a:r>
            <a:endParaRPr lang="ru-RU" sz="2800" b="1" dirty="0">
              <a:solidFill>
                <a:srgbClr val="6B3305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</a:t>
            </a:r>
            <a:endParaRPr lang="ru-RU" sz="3600" b="1" dirty="0" smtClean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DSCN00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059805"/>
            <a:ext cx="6387391" cy="4154761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030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 ПРОСТРАНСТВА НЕПОСРЕДСТВЕННО ОБРАЗОВАТЕЛЬНОЙ ДЕЯТЕЛЬНОСТИ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58829"/>
          </a:xfrm>
        </p:spPr>
        <p:txBody>
          <a:bodyPr/>
          <a:lstStyle/>
          <a:p>
            <a:pPr algn="just">
              <a:defRPr/>
            </a:pPr>
            <a:r>
              <a:rPr lang="ru-RU" sz="2700" b="1" dirty="0" smtClean="0">
                <a:solidFill>
                  <a:srgbClr val="6B3305"/>
                </a:solidFill>
              </a:rPr>
              <a:t>Максимальное приближение </a:t>
            </a:r>
            <a:r>
              <a:rPr lang="ru-RU" sz="2700" b="1" dirty="0">
                <a:solidFill>
                  <a:srgbClr val="6B3305"/>
                </a:solidFill>
              </a:rPr>
              <a:t>к ситуации «круглого стола», приглашающего к равному участию в работе, осуждении, </a:t>
            </a:r>
            <a:r>
              <a:rPr lang="ru-RU" sz="2700" b="1" dirty="0" smtClean="0">
                <a:solidFill>
                  <a:srgbClr val="6B3305"/>
                </a:solidFill>
              </a:rPr>
              <a:t>исследовании.</a:t>
            </a:r>
          </a:p>
          <a:p>
            <a:pPr algn="just">
              <a:defRPr/>
            </a:pPr>
            <a:r>
              <a:rPr lang="ru-RU" sz="2700" b="1" dirty="0" smtClean="0">
                <a:solidFill>
                  <a:srgbClr val="6B3305"/>
                </a:solidFill>
              </a:rPr>
              <a:t>Свободный выбор детьми рабочего </a:t>
            </a:r>
            <a:r>
              <a:rPr lang="ru-RU" sz="2700" b="1" dirty="0">
                <a:solidFill>
                  <a:srgbClr val="6B3305"/>
                </a:solidFill>
              </a:rPr>
              <a:t>места, </a:t>
            </a:r>
            <a:r>
              <a:rPr lang="ru-RU" sz="2700" b="1" dirty="0" smtClean="0">
                <a:solidFill>
                  <a:srgbClr val="6B3305"/>
                </a:solidFill>
              </a:rPr>
              <a:t>перемещение, </a:t>
            </a:r>
            <a:r>
              <a:rPr lang="ru-RU" sz="2700" b="1" dirty="0">
                <a:solidFill>
                  <a:srgbClr val="6B3305"/>
                </a:solidFill>
              </a:rPr>
              <a:t>чтобы взять тот или иной материал, инструмент</a:t>
            </a:r>
            <a:r>
              <a:rPr lang="ru-RU" sz="2700" b="1" dirty="0" smtClean="0">
                <a:solidFill>
                  <a:srgbClr val="6B3305"/>
                </a:solidFill>
              </a:rPr>
              <a:t>.</a:t>
            </a:r>
          </a:p>
          <a:p>
            <a:pPr algn="just">
              <a:defRPr/>
            </a:pPr>
            <a:r>
              <a:rPr lang="ru-RU" sz="2700" b="1" dirty="0" smtClean="0">
                <a:solidFill>
                  <a:srgbClr val="6B3305"/>
                </a:solidFill>
              </a:rPr>
              <a:t>Партнер </a:t>
            </a:r>
            <a:r>
              <a:rPr lang="ru-RU" sz="2700" b="1" dirty="0">
                <a:solidFill>
                  <a:srgbClr val="6B3305"/>
                </a:solidFill>
              </a:rPr>
              <a:t>– взрослый всегда вместе (рядом) с детьми, в круге (в учительской позиции он вне круга, противостоит детям, над ними).</a:t>
            </a:r>
          </a:p>
          <a:p>
            <a:pPr algn="just">
              <a:buFontTx/>
              <a:buNone/>
              <a:defRPr/>
            </a:pPr>
            <a:endParaRPr lang="ru-RU" sz="2000" b="1" dirty="0">
              <a:solidFill>
                <a:srgbClr val="6B3305"/>
              </a:solidFill>
            </a:endParaRPr>
          </a:p>
          <a:p>
            <a:pPr algn="just">
              <a:buFontTx/>
              <a:buNone/>
              <a:defRPr/>
            </a:pPr>
            <a:endParaRPr lang="ru-RU" sz="2000" b="1" dirty="0">
              <a:solidFill>
                <a:srgbClr val="6B33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</a:t>
            </a:r>
            <a:endParaRPr lang="ru-RU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6B3305"/>
                </a:solidFill>
              </a:rPr>
              <a:t>Деятельность</a:t>
            </a:r>
            <a:r>
              <a:rPr lang="ru-RU" dirty="0" smtClean="0">
                <a:solidFill>
                  <a:srgbClr val="6B3305"/>
                </a:solidFill>
              </a:rPr>
              <a:t> можно определить как специфический вид активности человека, направленный на познание и творческое превращение окружающего мира, включая самого себя и условия своего существования.</a:t>
            </a:r>
            <a:r>
              <a:rPr lang="ru-RU" b="1" dirty="0" smtClean="0">
                <a:solidFill>
                  <a:srgbClr val="6B3305"/>
                </a:solidFill>
              </a:rPr>
              <a:t> </a:t>
            </a:r>
            <a:endParaRPr lang="ru-RU" dirty="0" smtClean="0">
              <a:solidFill>
                <a:srgbClr val="6B3305"/>
              </a:solidFill>
            </a:endParaRPr>
          </a:p>
          <a:p>
            <a:pPr lvl="0"/>
            <a:r>
              <a:rPr lang="ru-RU" b="1" dirty="0" smtClean="0">
                <a:solidFill>
                  <a:srgbClr val="6B3305"/>
                </a:solidFill>
              </a:rPr>
              <a:t>Деятельность</a:t>
            </a:r>
            <a:r>
              <a:rPr lang="ru-RU" dirty="0" smtClean="0">
                <a:solidFill>
                  <a:srgbClr val="6B3305"/>
                </a:solidFill>
              </a:rPr>
              <a:t> – активное отношение к окружающей действительности, выражающееся в воздействии на нее. Складывается из действий.</a:t>
            </a:r>
          </a:p>
          <a:p>
            <a:pPr lvl="0"/>
            <a:r>
              <a:rPr lang="ru-RU" b="1" dirty="0" smtClean="0">
                <a:solidFill>
                  <a:srgbClr val="6B3305"/>
                </a:solidFill>
              </a:rPr>
              <a:t>Деятельность</a:t>
            </a:r>
            <a:r>
              <a:rPr lang="ru-RU" dirty="0" smtClean="0">
                <a:solidFill>
                  <a:srgbClr val="6B3305"/>
                </a:solidFill>
              </a:rPr>
              <a:t> – система действий человека, направленная на достижение определенной цели</a:t>
            </a:r>
            <a:r>
              <a:rPr lang="ru-RU" b="1" dirty="0" smtClean="0">
                <a:solidFill>
                  <a:srgbClr val="6B3305"/>
                </a:solidFill>
              </a:rPr>
              <a:t>  </a:t>
            </a:r>
            <a:endParaRPr lang="ru-RU" dirty="0" smtClean="0">
              <a:solidFill>
                <a:srgbClr val="6B3305"/>
              </a:solidFill>
            </a:endParaRPr>
          </a:p>
          <a:p>
            <a:endParaRPr lang="ru-RU" dirty="0">
              <a:solidFill>
                <a:srgbClr val="6B330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805264"/>
            <a:ext cx="6984776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6B3305"/>
                </a:solidFill>
              </a:rPr>
              <a:t>Словарь - справочник воспитателя/ Авт.-сост. С. С. Степанов. - М.:ТЦ Сфера, 2008.</a:t>
            </a:r>
          </a:p>
          <a:p>
            <a:r>
              <a:rPr lang="ru-RU" sz="1400" b="1" dirty="0" smtClean="0">
                <a:solidFill>
                  <a:srgbClr val="6B3305"/>
                </a:solidFill>
              </a:rPr>
              <a:t>Давыдов В.В. Проблемы развивающего обучения. (Приложение). М., 1986.</a:t>
            </a:r>
            <a:r>
              <a:rPr lang="ru-RU" sz="1400" b="1" baseline="30000" dirty="0" smtClean="0">
                <a:solidFill>
                  <a:srgbClr val="6B3305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6B3305"/>
                </a:solidFill>
              </a:rPr>
              <a:t>Леонтьев А.Н. Деятельность. Сознание. Личность. М., 1977.</a:t>
            </a:r>
          </a:p>
          <a:p>
            <a:endParaRPr lang="ru-RU" sz="1400" b="1" baseline="30000" dirty="0" smtClean="0">
              <a:solidFill>
                <a:srgbClr val="000099"/>
              </a:solidFill>
            </a:endParaRP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61926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</a:t>
            </a:r>
            <a:b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ВНИМАНИЕ!</a:t>
            </a:r>
            <a:b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УСПЕХОВ ВАМ И ТЕРПЕНИЯ ПРИ РЕАЛИЗАЦИИ ФГОС ДО!</a:t>
            </a:r>
            <a:r>
              <a:rPr lang="ru-RU" sz="3600" dirty="0" smtClean="0">
                <a:solidFill>
                  <a:srgbClr val="6B3305"/>
                </a:solidFill>
              </a:rPr>
              <a:t/>
            </a:r>
            <a:br>
              <a:rPr lang="ru-RU" sz="3600" dirty="0" smtClean="0">
                <a:solidFill>
                  <a:srgbClr val="6B3305"/>
                </a:solidFill>
              </a:rPr>
            </a:br>
            <a:endParaRPr lang="ru-RU" sz="3600" dirty="0">
              <a:solidFill>
                <a:srgbClr val="6B330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ДеятельнОСТНЫЙ</a:t>
            </a:r>
            <a:r>
              <a:rPr lang="ru-RU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</a:t>
            </a:r>
            <a:endParaRPr lang="ru-RU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525963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rgbClr val="000099"/>
                </a:solidFill>
              </a:rPr>
              <a:t> </a:t>
            </a:r>
            <a:r>
              <a:rPr lang="ru-RU" sz="2700" b="1" dirty="0" smtClean="0">
                <a:solidFill>
                  <a:srgbClr val="6B3305"/>
                </a:solidFill>
              </a:rPr>
              <a:t>Деятельностный подход </a:t>
            </a:r>
            <a:r>
              <a:rPr lang="ru-RU" sz="2700" dirty="0" smtClean="0">
                <a:solidFill>
                  <a:srgbClr val="6B3305"/>
                </a:solidFill>
              </a:rPr>
              <a:t>- это организация и управление педагогом деятельностью ребенка при решении им специально организованных учебных задач разной сложности и проблематики. Эти задачи развивают не только предметную, коммуникативную и другие виды  компетентностей ребенка, но и его самого как личность.</a:t>
            </a:r>
            <a:r>
              <a:rPr lang="ru-RU" sz="2800" dirty="0" smtClean="0">
                <a:solidFill>
                  <a:srgbClr val="6B3305"/>
                </a:solidFill>
              </a:rPr>
              <a:t> (</a:t>
            </a:r>
            <a:r>
              <a:rPr lang="ru-RU" sz="2800" dirty="0" err="1" smtClean="0">
                <a:solidFill>
                  <a:srgbClr val="6B3305"/>
                </a:solidFill>
              </a:rPr>
              <a:t>Л.Г.Петерсон</a:t>
            </a:r>
            <a:r>
              <a:rPr lang="ru-RU" sz="2800" dirty="0" smtClean="0">
                <a:solidFill>
                  <a:srgbClr val="6B3305"/>
                </a:solidFill>
              </a:rPr>
              <a:t>)</a:t>
            </a:r>
            <a:endParaRPr lang="ru-RU" sz="2700" dirty="0" smtClean="0">
              <a:solidFill>
                <a:srgbClr val="6B3305"/>
              </a:solidFill>
            </a:endParaRPr>
          </a:p>
          <a:p>
            <a:pPr lvl="0"/>
            <a:r>
              <a:rPr lang="ru-RU" sz="2800" b="1" dirty="0" smtClean="0">
                <a:solidFill>
                  <a:srgbClr val="6B3305"/>
                </a:solidFill>
              </a:rPr>
              <a:t>Деятельностный подход </a:t>
            </a:r>
            <a:r>
              <a:rPr lang="ru-RU" sz="2800" dirty="0" smtClean="0">
                <a:solidFill>
                  <a:srgbClr val="6B3305"/>
                </a:solidFill>
              </a:rPr>
              <a:t>— это способ освоения образовательной среды без психических и физических перегрузок детей, при котором каждый ребенок может </a:t>
            </a:r>
            <a:r>
              <a:rPr lang="ru-RU" sz="2800" dirty="0" err="1" smtClean="0">
                <a:solidFill>
                  <a:srgbClr val="6B3305"/>
                </a:solidFill>
              </a:rPr>
              <a:t>самореализоваться</a:t>
            </a:r>
            <a:r>
              <a:rPr lang="ru-RU" sz="2800" dirty="0" smtClean="0">
                <a:solidFill>
                  <a:srgbClr val="6B3305"/>
                </a:solidFill>
              </a:rPr>
              <a:t>, почувствовать радость творчества.</a:t>
            </a:r>
            <a:endParaRPr lang="ru-RU" sz="2700" dirty="0" smtClean="0">
              <a:solidFill>
                <a:srgbClr val="6B3305"/>
              </a:solidFill>
            </a:endParaRPr>
          </a:p>
          <a:p>
            <a:endParaRPr lang="ru-RU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i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</a:t>
            </a:r>
            <a:endParaRPr lang="ru-RU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576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6B3305"/>
                </a:solidFill>
              </a:rPr>
              <a:t>позволяет добиться целостности адаптивной образовательной системы, взаимосвязи и взаимодействия ее </a:t>
            </a:r>
            <a:r>
              <a:rPr lang="ru-RU" dirty="0" err="1" smtClean="0">
                <a:solidFill>
                  <a:srgbClr val="6B3305"/>
                </a:solidFill>
              </a:rPr>
              <a:t>целесодержащих</a:t>
            </a:r>
            <a:r>
              <a:rPr lang="ru-RU" dirty="0" smtClean="0">
                <a:solidFill>
                  <a:srgbClr val="6B3305"/>
                </a:solidFill>
              </a:rPr>
              <a:t> элементов, соподчиненности целевых ориентиров в деятельности подсистем различного уровня.</a:t>
            </a:r>
          </a:p>
          <a:p>
            <a:endParaRPr lang="ru-RU" dirty="0"/>
          </a:p>
        </p:txBody>
      </p:sp>
      <p:pic>
        <p:nvPicPr>
          <p:cNvPr id="8" name="Содержимое 7" descr="DSCN992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714488"/>
            <a:ext cx="407196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3528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рамках </a:t>
            </a:r>
            <a:r>
              <a:rPr lang="ru-RU" sz="2800" dirty="0" err="1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деятельностного</a:t>
            </a:r>
            <a:r>
              <a:rPr lang="ru-RU" sz="28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подхода перед педагогом стоят следующие задачи:</a:t>
            </a:r>
            <a:r>
              <a:rPr lang="ru-RU" sz="28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700808"/>
            <a:ext cx="7077472" cy="4886003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6B3305"/>
                </a:solidFill>
              </a:rPr>
              <a:t>создать условия  для того, чтобы сделать процесс приобретения знаний ребенком  </a:t>
            </a:r>
            <a:r>
              <a:rPr lang="ru-RU" b="1" i="1" u="sng" dirty="0" smtClean="0">
                <a:solidFill>
                  <a:srgbClr val="6B3305"/>
                </a:solidFill>
              </a:rPr>
              <a:t>мотивированным</a:t>
            </a:r>
            <a:r>
              <a:rPr lang="ru-RU" b="1" i="1" dirty="0" smtClean="0">
                <a:solidFill>
                  <a:srgbClr val="6B3305"/>
                </a:solidFill>
              </a:rPr>
              <a:t>;</a:t>
            </a:r>
          </a:p>
          <a:p>
            <a:r>
              <a:rPr lang="ru-RU" b="1" i="1" dirty="0" smtClean="0">
                <a:solidFill>
                  <a:srgbClr val="6B3305"/>
                </a:solidFill>
              </a:rPr>
              <a:t>учить ребенка самостоятельно ставить перед собой цель и находить пути, в том числе средства, ее достижения;</a:t>
            </a:r>
          </a:p>
          <a:p>
            <a:r>
              <a:rPr lang="ru-RU" b="1" i="1" dirty="0" smtClean="0">
                <a:solidFill>
                  <a:srgbClr val="6B3305"/>
                </a:solidFill>
              </a:rPr>
              <a:t>помогать ребенку сформировать у себя  умения контроля и самоконтроля, оценки и самооценки.</a:t>
            </a:r>
          </a:p>
          <a:p>
            <a:endParaRPr lang="ru-RU" b="1" i="1" dirty="0">
              <a:solidFill>
                <a:srgbClr val="6B330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/>
          <a:lstStyle/>
          <a:p>
            <a:r>
              <a:rPr lang="ru-RU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Дошкольник – это прежде всего деятель, стремящийся познать и преобразовать мир </a:t>
            </a:r>
            <a:endParaRPr lang="ru-RU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DSCN160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4612" y="3357562"/>
            <a:ext cx="3910010" cy="293250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«Золотые правила»</a:t>
            </a:r>
            <a:br>
              <a:rPr lang="ru-RU" sz="36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 smtClean="0">
                <a:solidFill>
                  <a:srgbClr val="6B3305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деятельностного подхода</a:t>
            </a:r>
            <a:endParaRPr lang="ru-RU" sz="3600" dirty="0">
              <a:solidFill>
                <a:srgbClr val="6B3305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50131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Подари ребенку радость творчества, осознание авторского голоса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Веди  ребенка от собственного опыта к общественному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Будь не «НАД», а «РЯДОМ»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Радуйся вопросу, но отвечать не спеши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Учи анализировать каждый этап работы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6B3305"/>
                </a:solidFill>
              </a:rPr>
              <a:t>Критикуя, стимулируй активность ребенка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graphicFrame>
        <p:nvGraphicFramePr>
          <p:cNvPr id="3" name="Содержимое 7"/>
          <p:cNvGraphicFramePr>
            <a:graphicFrameLocks/>
          </p:cNvGraphicFramePr>
          <p:nvPr/>
        </p:nvGraphicFramePr>
        <p:xfrm>
          <a:off x="0" y="0"/>
          <a:ext cx="8892480" cy="6165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DSCN165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1428736"/>
            <a:ext cx="1928808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704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13621" cy="6858000"/>
          </a:xfrm>
          <a:prstGeom prst="rect">
            <a:avLst/>
          </a:prstGeom>
        </p:spPr>
      </p:pic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09538"/>
            <a:ext cx="8280920" cy="1447254"/>
          </a:xfrm>
        </p:spPr>
        <p:txBody>
          <a:bodyPr anchor="b">
            <a:normAutofit/>
          </a:bodyPr>
          <a:lstStyle/>
          <a:p>
            <a:r>
              <a:rPr lang="ru-RU" sz="3600" dirty="0" smtClean="0">
                <a:solidFill>
                  <a:srgbClr val="6B3305"/>
                </a:solidFill>
              </a:rPr>
              <a:t>Непосредственно образовательная деятельность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8501063" cy="4652962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3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000" b="1" i="1" dirty="0">
                <a:solidFill>
                  <a:srgbClr val="6B3305"/>
                </a:solidFill>
                <a:cs typeface="Times New Roman" pitchFamily="18" charset="0"/>
              </a:rPr>
              <a:t>Реализуется через организацию различных видов детской деятельности </a:t>
            </a:r>
            <a:r>
              <a:rPr lang="ru-RU" sz="3000" b="1" i="1" dirty="0" smtClean="0">
                <a:solidFill>
                  <a:srgbClr val="6B3305"/>
                </a:solidFill>
                <a:cs typeface="Times New Roman" pitchFamily="18" charset="0"/>
              </a:rPr>
              <a:t>и </a:t>
            </a:r>
            <a:r>
              <a:rPr lang="ru-RU" sz="3000" b="1" i="1" dirty="0">
                <a:solidFill>
                  <a:srgbClr val="6B3305"/>
                </a:solidFill>
                <a:cs typeface="Times New Roman" pitchFamily="18" charset="0"/>
              </a:rPr>
              <a:t>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Программы и решения конкретных образовательных задач. </a:t>
            </a:r>
          </a:p>
          <a:p>
            <a:pPr algn="ctr">
              <a:defRPr/>
            </a:pPr>
            <a:endParaRPr lang="ru-RU" sz="3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721501-2662-4957-9C85-741F7553E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798</TotalTime>
  <Words>1027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CSC</vt:lpstr>
      <vt:lpstr>  «Деятельностный подход  в образовательной деятельности                с дошкольниками»</vt:lpstr>
      <vt:lpstr>Деятельность</vt:lpstr>
      <vt:lpstr>ДеятельнОСТНЫЙ ПОДХОД</vt:lpstr>
      <vt:lpstr>Системно-деятельностный подход</vt:lpstr>
      <vt:lpstr>В рамках деятельностного подхода перед педагогом стоят следующие задачи: </vt:lpstr>
      <vt:lpstr>Дошкольник – это прежде всего деятель, стремящийся познать и преобразовать мир </vt:lpstr>
      <vt:lpstr>«Золотые правила» деятельностного подхода</vt:lpstr>
      <vt:lpstr>Слайд 8</vt:lpstr>
      <vt:lpstr>Непосредственно образовательная деятельность</vt:lpstr>
      <vt:lpstr>Слайд 10</vt:lpstr>
      <vt:lpstr>Слайд 11</vt:lpstr>
      <vt:lpstr>структура НОД на основе деятельностного подхода</vt:lpstr>
      <vt:lpstr>СТРУКТУРА НЕПОСРЕДСТВЕННО ОБРАЗОВАТЕЛЬНОЙ ДЕЯТЕЛЬНОСТИ </vt:lpstr>
      <vt:lpstr>Целевая установка</vt:lpstr>
      <vt:lpstr>Мотивирование к деятельности</vt:lpstr>
      <vt:lpstr>Проектирование решений проблемной ситуации</vt:lpstr>
      <vt:lpstr>Анализ результатов деятельности</vt:lpstr>
      <vt:lpstr>Подведение итогов</vt:lpstr>
      <vt:lpstr>ОРГАНИЗАЦИЯ  ПРОСТРАНСТВА НЕПОСРЕДСТВЕННО ОБРАЗОВАТЕЛЬНОЙ ДЕЯТЕЛЬНОСТИ</vt:lpstr>
      <vt:lpstr>СПАСИБО  ЗА ВНИМАНИЕ!  УСПЕХОВ ВАМ И ТЕРПЕНИЯ ПРИ РЕАЛИЗАЦИИ ФГОС ДО!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Anna</dc:creator>
  <cp:lastModifiedBy>Пользователь</cp:lastModifiedBy>
  <cp:revision>78</cp:revision>
  <dcterms:created xsi:type="dcterms:W3CDTF">2013-04-15T17:30:30Z</dcterms:created>
  <dcterms:modified xsi:type="dcterms:W3CDTF">2014-02-22T20:44:39Z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TC300085589990</vt:lpwstr>
  </property>
</Properties>
</file>