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72815"/>
            <a:ext cx="7772400" cy="244827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  <a:t>«Развитие у воспитанников способности организации действий»</a:t>
            </a:r>
            <a:endParaRPr lang="ru-RU" dirty="0">
              <a:solidFill>
                <a:srgbClr val="0070C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31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476672"/>
            <a:ext cx="8229600" cy="5472608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ru-RU" sz="2800" dirty="0" smtClean="0">
                <a:solidFill>
                  <a:srgbClr val="002060"/>
                </a:solidFill>
                <a:latin typeface="Arial Black" pitchFamily="34" charset="0"/>
              </a:rPr>
              <a:t>Действие отличается от простой активности, реагирования тем, что в нем присутствует замысел.</a:t>
            </a:r>
          </a:p>
          <a:p>
            <a:pPr marL="109728" indent="0" algn="ctr">
              <a:buNone/>
            </a:pPr>
            <a:endParaRPr lang="ru-RU" sz="2800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 marL="109728" indent="0" algn="ctr">
              <a:buNone/>
            </a:pPr>
            <a:r>
              <a:rPr lang="ru-RU" sz="2800" dirty="0" smtClean="0">
                <a:solidFill>
                  <a:srgbClr val="00B0F0"/>
                </a:solidFill>
                <a:latin typeface="Arial Black" pitchFamily="34" charset="0"/>
              </a:rPr>
              <a:t>Замысел</a:t>
            </a:r>
            <a:r>
              <a:rPr lang="ru-RU" sz="2800" dirty="0" smtClean="0">
                <a:solidFill>
                  <a:srgbClr val="002060"/>
                </a:solidFill>
                <a:latin typeface="Arial Black" pitchFamily="34" charset="0"/>
              </a:rPr>
              <a:t> -</a:t>
            </a:r>
          </a:p>
          <a:p>
            <a:pPr marL="109728" indent="0" algn="ctr">
              <a:buNone/>
            </a:pPr>
            <a:r>
              <a:rPr lang="ru-RU" sz="2800" dirty="0" smtClean="0">
                <a:solidFill>
                  <a:srgbClr val="002060"/>
                </a:solidFill>
                <a:latin typeface="Arial Black" pitchFamily="34" charset="0"/>
              </a:rPr>
              <a:t> включает план действий, которые приведут к решению задачи и реализации цели.</a:t>
            </a:r>
          </a:p>
          <a:p>
            <a:pPr marL="109728" indent="0" algn="ctr">
              <a:buNone/>
            </a:pPr>
            <a:endParaRPr lang="ru-RU" sz="2800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 marL="109728" indent="0">
              <a:buNone/>
            </a:pPr>
            <a:r>
              <a:rPr lang="ru-RU" sz="2800" dirty="0" smtClean="0">
                <a:solidFill>
                  <a:srgbClr val="002060"/>
                </a:solidFill>
                <a:latin typeface="Arial Black" pitchFamily="34" charset="0"/>
              </a:rPr>
              <a:t>Одной из важнейших составляющих замысла является </a:t>
            </a:r>
            <a:r>
              <a:rPr lang="ru-RU" sz="2800" dirty="0" smtClean="0">
                <a:solidFill>
                  <a:srgbClr val="00B0F0"/>
                </a:solidFill>
                <a:latin typeface="Arial Black" pitchFamily="34" charset="0"/>
              </a:rPr>
              <a:t>способ действия</a:t>
            </a:r>
            <a:r>
              <a:rPr lang="ru-RU" sz="2800" dirty="0" smtClean="0">
                <a:solidFill>
                  <a:srgbClr val="002060"/>
                </a:solidFill>
                <a:latin typeface="Arial Black" pitchFamily="34" charset="0"/>
              </a:rPr>
              <a:t>. </a:t>
            </a:r>
            <a:endParaRPr lang="ru-RU" sz="28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24328" y="274638"/>
            <a:ext cx="1162472" cy="1143000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35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314595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ru-RU" dirty="0" smtClean="0"/>
          </a:p>
          <a:p>
            <a:pPr marL="109728" indent="0" algn="ctr">
              <a:buNone/>
            </a:pPr>
            <a:r>
              <a:rPr lang="ru-RU" sz="2400" dirty="0" smtClean="0">
                <a:solidFill>
                  <a:srgbClr val="00B0F0"/>
                </a:solidFill>
                <a:latin typeface="Arial Black" pitchFamily="34" charset="0"/>
              </a:rPr>
              <a:t>Алгоритм-</a:t>
            </a:r>
          </a:p>
          <a:p>
            <a:pPr marL="109728" indent="0" algn="ctr">
              <a:buNone/>
            </a:pPr>
            <a:r>
              <a:rPr lang="ru-RU" sz="2400" dirty="0" smtClean="0">
                <a:solidFill>
                  <a:srgbClr val="002060"/>
                </a:solidFill>
                <a:latin typeface="Arial Black" pitchFamily="34" charset="0"/>
              </a:rPr>
              <a:t>последовательность конкретных действий с конкретным материалом</a:t>
            </a:r>
          </a:p>
          <a:p>
            <a:pPr marL="109728" indent="0" algn="ctr">
              <a:buNone/>
            </a:pPr>
            <a:endParaRPr lang="ru-RU" sz="2400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 marL="109728" indent="0" algn="ctr">
              <a:buNone/>
            </a:pPr>
            <a:r>
              <a:rPr lang="ru-RU" sz="2400" dirty="0" smtClean="0">
                <a:solidFill>
                  <a:srgbClr val="00B0F0"/>
                </a:solidFill>
                <a:latin typeface="Arial Black" pitchFamily="34" charset="0"/>
              </a:rPr>
              <a:t>Способ-</a:t>
            </a:r>
          </a:p>
          <a:p>
            <a:pPr marL="109728" indent="0" algn="ctr">
              <a:buNone/>
            </a:pPr>
            <a:r>
              <a:rPr lang="ru-RU" sz="2400" dirty="0" smtClean="0">
                <a:solidFill>
                  <a:srgbClr val="002060"/>
                </a:solidFill>
                <a:latin typeface="Arial Black" pitchFamily="34" charset="0"/>
              </a:rPr>
              <a:t>система средств, позволяющая решать целый класс задач, следовательно передача ребенку связана с пониманием ( в отличии от знания, информированности) и с мышлением (построением идеального объекта, модели)</a:t>
            </a:r>
            <a:endParaRPr lang="ru-RU" sz="2400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66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608512"/>
          </a:xfrm>
        </p:spPr>
        <p:txBody>
          <a:bodyPr/>
          <a:lstStyle/>
          <a:p>
            <a:pPr marL="109728" indent="0" algn="ctr">
              <a:buNone/>
            </a:pPr>
            <a:r>
              <a:rPr lang="ru-RU" sz="3200" dirty="0" smtClean="0">
                <a:solidFill>
                  <a:srgbClr val="00B0F0"/>
                </a:solidFill>
                <a:latin typeface="Arial Black" pitchFamily="34" charset="0"/>
              </a:rPr>
              <a:t>Категориальные и понятийные пары:</a:t>
            </a:r>
          </a:p>
          <a:p>
            <a:pPr marL="109728" indent="0">
              <a:buNone/>
            </a:pPr>
            <a:endParaRPr lang="ru-RU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 marL="109728" indent="0" algn="ctr">
              <a:buNone/>
            </a:pP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*Цель – результат</a:t>
            </a:r>
          </a:p>
          <a:p>
            <a:pPr marL="109728" indent="0" algn="ctr">
              <a:buNone/>
            </a:pP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*Цель – средство (способ)</a:t>
            </a:r>
          </a:p>
          <a:p>
            <a:pPr marL="109728" indent="0" algn="ctr">
              <a:buNone/>
            </a:pP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*Ситуация – цель (задача)</a:t>
            </a:r>
          </a:p>
          <a:p>
            <a:pPr marL="109728" indent="0" algn="ctr">
              <a:buNone/>
            </a:pP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*Замысел – реализация</a:t>
            </a:r>
          </a:p>
          <a:p>
            <a:pPr marL="109728" indent="0" algn="ctr">
              <a:buNone/>
            </a:pP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*Материал – продукт</a:t>
            </a:r>
          </a:p>
          <a:p>
            <a:pPr marL="109728" indent="0" algn="ctr">
              <a:buNone/>
            </a:pP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*Орудия и инструменты</a:t>
            </a:r>
          </a:p>
        </p:txBody>
      </p:sp>
    </p:spTree>
    <p:extLst>
      <p:ext uri="{BB962C8B-B14F-4D97-AF65-F5344CB8AC3E}">
        <p14:creationId xmlns:p14="http://schemas.microsoft.com/office/powerpoint/2010/main" val="188821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832648"/>
          </a:xfrm>
        </p:spPr>
        <p:txBody>
          <a:bodyPr>
            <a:normAutofit fontScale="62500" lnSpcReduction="20000"/>
          </a:bodyPr>
          <a:lstStyle/>
          <a:p>
            <a:pPr marL="109728" indent="0" algn="ctr">
              <a:buNone/>
            </a:pPr>
            <a:r>
              <a:rPr lang="ru-RU" sz="4000" dirty="0" smtClean="0">
                <a:solidFill>
                  <a:srgbClr val="00B0F0"/>
                </a:solidFill>
                <a:latin typeface="Arial Black" pitchFamily="34" charset="0"/>
              </a:rPr>
              <a:t>Вопросы различения</a:t>
            </a:r>
          </a:p>
          <a:p>
            <a:pPr marL="109728" indent="0" algn="ctr">
              <a:buNone/>
            </a:pPr>
            <a:endParaRPr lang="ru-RU" sz="4000" dirty="0">
              <a:solidFill>
                <a:srgbClr val="00B0F0"/>
              </a:solidFill>
              <a:latin typeface="Arial Black" pitchFamily="34" charset="0"/>
            </a:endParaRPr>
          </a:p>
          <a:p>
            <a:r>
              <a:rPr lang="ru-RU" sz="2900" dirty="0" smtClean="0">
                <a:solidFill>
                  <a:srgbClr val="002060"/>
                </a:solidFill>
                <a:latin typeface="Arial Black" pitchFamily="34" charset="0"/>
              </a:rPr>
              <a:t>Зачем </a:t>
            </a:r>
            <a:r>
              <a:rPr lang="ru-RU" sz="2900" dirty="0">
                <a:solidFill>
                  <a:srgbClr val="002060"/>
                </a:solidFill>
                <a:latin typeface="Arial Black" pitchFamily="34" charset="0"/>
              </a:rPr>
              <a:t>ты это сделал? Ты это сделал «для чего-то» или «почему-то»? (Это вопрос на различение действия и реагирования на обстоятельства. Дети часто совершают поступки не для чего-то конкретного, т.е. с какой-то целью, а почему-то, реагируют на какую-то причину, не осознавая и не предполагая последствий своей реакции</a:t>
            </a:r>
            <a:r>
              <a:rPr lang="ru-RU" sz="2900" dirty="0" smtClean="0">
                <a:solidFill>
                  <a:srgbClr val="002060"/>
                </a:solidFill>
                <a:latin typeface="Arial Black" pitchFamily="34" charset="0"/>
              </a:rPr>
              <a:t>.)</a:t>
            </a:r>
            <a:endParaRPr lang="ru-RU" sz="2900" dirty="0">
              <a:solidFill>
                <a:srgbClr val="002060"/>
              </a:solidFill>
              <a:latin typeface="Arial Black" pitchFamily="34" charset="0"/>
            </a:endParaRPr>
          </a:p>
          <a:p>
            <a:pPr lvl="0"/>
            <a:r>
              <a:rPr lang="ru-RU" sz="2900" dirty="0">
                <a:solidFill>
                  <a:srgbClr val="002060"/>
                </a:solidFill>
                <a:latin typeface="Arial Black" pitchFamily="34" charset="0"/>
              </a:rPr>
              <a:t>Что ты хочешь сделать</a:t>
            </a:r>
            <a:r>
              <a:rPr lang="ru-RU" sz="2900" dirty="0" smtClean="0">
                <a:solidFill>
                  <a:srgbClr val="002060"/>
                </a:solidFill>
                <a:latin typeface="Arial Black" pitchFamily="34" charset="0"/>
              </a:rPr>
              <a:t>?</a:t>
            </a:r>
            <a:endParaRPr lang="ru-RU" sz="2900" dirty="0">
              <a:solidFill>
                <a:srgbClr val="002060"/>
              </a:solidFill>
              <a:latin typeface="Arial Black" pitchFamily="34" charset="0"/>
            </a:endParaRPr>
          </a:p>
          <a:p>
            <a:pPr lvl="0"/>
            <a:r>
              <a:rPr lang="ru-RU" sz="2900" dirty="0">
                <a:solidFill>
                  <a:srgbClr val="002060"/>
                </a:solidFill>
                <a:latin typeface="Arial Black" pitchFamily="34" charset="0"/>
              </a:rPr>
              <a:t>Для чего ты хочешь это сделать</a:t>
            </a:r>
            <a:r>
              <a:rPr lang="ru-RU" sz="2900" dirty="0" smtClean="0">
                <a:solidFill>
                  <a:srgbClr val="002060"/>
                </a:solidFill>
                <a:latin typeface="Arial Black" pitchFamily="34" charset="0"/>
              </a:rPr>
              <a:t>?</a:t>
            </a:r>
            <a:endParaRPr lang="ru-RU" sz="2900" dirty="0">
              <a:solidFill>
                <a:srgbClr val="002060"/>
              </a:solidFill>
              <a:latin typeface="Arial Black" pitchFamily="34" charset="0"/>
            </a:endParaRPr>
          </a:p>
          <a:p>
            <a:pPr lvl="0"/>
            <a:r>
              <a:rPr lang="ru-RU" sz="2900" dirty="0">
                <a:solidFill>
                  <a:srgbClr val="002060"/>
                </a:solidFill>
                <a:latin typeface="Arial Black" pitchFamily="34" charset="0"/>
              </a:rPr>
              <a:t>Как ты думаешь, что будет, когда ты это сделаешь? Кто обрадуется? Кому это пригодится</a:t>
            </a:r>
            <a:r>
              <a:rPr lang="ru-RU" sz="2900" dirty="0" smtClean="0">
                <a:solidFill>
                  <a:srgbClr val="002060"/>
                </a:solidFill>
                <a:latin typeface="Arial Black" pitchFamily="34" charset="0"/>
              </a:rPr>
              <a:t>?</a:t>
            </a:r>
            <a:endParaRPr lang="ru-RU" sz="2900" dirty="0">
              <a:solidFill>
                <a:srgbClr val="002060"/>
              </a:solidFill>
              <a:latin typeface="Arial Black" pitchFamily="34" charset="0"/>
            </a:endParaRPr>
          </a:p>
          <a:p>
            <a:pPr lvl="0"/>
            <a:r>
              <a:rPr lang="ru-RU" sz="2900" dirty="0">
                <a:solidFill>
                  <a:srgbClr val="002060"/>
                </a:solidFill>
                <a:latin typeface="Arial Black" pitchFamily="34" charset="0"/>
              </a:rPr>
              <a:t>Как ты считаешь, могли бы мы сейчас что-нибудь интересное (полезное, веселое) сделать</a:t>
            </a:r>
            <a:r>
              <a:rPr lang="ru-RU" sz="2900" dirty="0" smtClean="0">
                <a:solidFill>
                  <a:srgbClr val="002060"/>
                </a:solidFill>
                <a:latin typeface="Arial Black" pitchFamily="34" charset="0"/>
              </a:rPr>
              <a:t>?</a:t>
            </a:r>
            <a:endParaRPr lang="ru-RU" sz="2900" dirty="0">
              <a:solidFill>
                <a:srgbClr val="002060"/>
              </a:solidFill>
              <a:latin typeface="Arial Black" pitchFamily="34" charset="0"/>
            </a:endParaRPr>
          </a:p>
          <a:p>
            <a:r>
              <a:rPr lang="ru-RU" sz="2900" dirty="0" smtClean="0">
                <a:solidFill>
                  <a:srgbClr val="002060"/>
                </a:solidFill>
                <a:latin typeface="Arial Black" pitchFamily="34" charset="0"/>
              </a:rPr>
              <a:t>Ты </a:t>
            </a:r>
            <a:r>
              <a:rPr lang="ru-RU" sz="2900" dirty="0">
                <a:solidFill>
                  <a:srgbClr val="002060"/>
                </a:solidFill>
                <a:latin typeface="Arial Black" pitchFamily="34" charset="0"/>
              </a:rPr>
              <a:t>хорошо придумал, мы будем это делать сейчас? Пара - продукт — результат может быть представлен через следующие вопросы:</a:t>
            </a:r>
          </a:p>
          <a:p>
            <a:r>
              <a:rPr lang="ru-RU" sz="2900" dirty="0" smtClean="0">
                <a:solidFill>
                  <a:srgbClr val="002060"/>
                </a:solidFill>
                <a:latin typeface="Arial Black" pitchFamily="34" charset="0"/>
              </a:rPr>
              <a:t>Что </a:t>
            </a:r>
            <a:r>
              <a:rPr lang="ru-RU" sz="2900" dirty="0">
                <a:solidFill>
                  <a:srgbClr val="002060"/>
                </a:solidFill>
                <a:latin typeface="Arial Black" pitchFamily="34" charset="0"/>
              </a:rPr>
              <a:t>ты хотел сделать, а что у тебя получилось?</a:t>
            </a:r>
          </a:p>
          <a:p>
            <a:r>
              <a:rPr lang="ru-RU" sz="2900" dirty="0" smtClean="0">
                <a:solidFill>
                  <a:srgbClr val="002060"/>
                </a:solidFill>
                <a:latin typeface="Arial Black" pitchFamily="34" charset="0"/>
              </a:rPr>
              <a:t>То</a:t>
            </a:r>
            <a:r>
              <a:rPr lang="ru-RU" sz="2900" dirty="0">
                <a:solidFill>
                  <a:srgbClr val="002060"/>
                </a:solidFill>
                <a:latin typeface="Arial Black" pitchFamily="34" charset="0"/>
              </a:rPr>
              <a:t>, что получилось, похоже на то, что ты хотел сделать? В чем отличия? То, что получилось, лучше, чем то, что ты хотел сделать?</a:t>
            </a:r>
          </a:p>
          <a:p>
            <a:pPr marL="109728" indent="0">
              <a:buNone/>
            </a:pPr>
            <a:endParaRPr lang="ru-RU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56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6664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ru-RU" sz="2800" dirty="0" smtClean="0">
                <a:solidFill>
                  <a:srgbClr val="00B0F0"/>
                </a:solidFill>
                <a:latin typeface="Arial Black" pitchFamily="34" charset="0"/>
              </a:rPr>
              <a:t>Вопросы, направленные на выстраивание замысла:</a:t>
            </a:r>
          </a:p>
          <a:p>
            <a:pPr marL="109728" indent="0" algn="ctr">
              <a:buNone/>
            </a:pPr>
            <a:endParaRPr lang="ru-RU" dirty="0" smtClean="0">
              <a:solidFill>
                <a:srgbClr val="00B0F0"/>
              </a:solidFill>
              <a:latin typeface="Arial Black" pitchFamily="34" charset="0"/>
            </a:endParaRPr>
          </a:p>
          <a:p>
            <a:r>
              <a:rPr lang="ru-RU" sz="2000" dirty="0" smtClean="0">
                <a:solidFill>
                  <a:srgbClr val="002060"/>
                </a:solidFill>
                <a:latin typeface="Arial Black" pitchFamily="34" charset="0"/>
              </a:rPr>
              <a:t>Что </a:t>
            </a:r>
            <a:r>
              <a:rPr lang="ru-RU" sz="2000" dirty="0">
                <a:solidFill>
                  <a:srgbClr val="002060"/>
                </a:solidFill>
                <a:latin typeface="Arial Black" pitchFamily="34" charset="0"/>
              </a:rPr>
              <a:t>ты хочешь сделать?</a:t>
            </a:r>
          </a:p>
          <a:p>
            <a:pPr lvl="0"/>
            <a:r>
              <a:rPr lang="ru-RU" sz="2000" dirty="0">
                <a:solidFill>
                  <a:srgbClr val="002060"/>
                </a:solidFill>
                <a:latin typeface="Arial Black" pitchFamily="34" charset="0"/>
              </a:rPr>
              <a:t>Для чего ты это будешь делать?</a:t>
            </a:r>
          </a:p>
          <a:p>
            <a:pPr lvl="0"/>
            <a:r>
              <a:rPr lang="ru-RU" sz="2000" dirty="0">
                <a:solidFill>
                  <a:srgbClr val="002060"/>
                </a:solidFill>
                <a:latin typeface="Arial Black" pitchFamily="34" charset="0"/>
              </a:rPr>
              <a:t>Как ты собираешься это сделать?</a:t>
            </a:r>
          </a:p>
          <a:p>
            <a:pPr lvl="0"/>
            <a:r>
              <a:rPr lang="ru-RU" sz="2000" dirty="0">
                <a:solidFill>
                  <a:srgbClr val="002060"/>
                </a:solidFill>
                <a:latin typeface="Arial Black" pitchFamily="34" charset="0"/>
              </a:rPr>
              <a:t>Что за чем ты будешь делать (в какой последовательности)?</a:t>
            </a:r>
          </a:p>
          <a:p>
            <a:pPr lvl="0"/>
            <a:r>
              <a:rPr lang="ru-RU" sz="2000" dirty="0">
                <a:solidFill>
                  <a:srgbClr val="002060"/>
                </a:solidFill>
                <a:latin typeface="Arial Black" pitchFamily="34" charset="0"/>
              </a:rPr>
              <a:t>Какой материал тебе нужен (что тебе нужно для дела)?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Arial Black" pitchFamily="34" charset="0"/>
              </a:rPr>
              <a:t>Каким </a:t>
            </a:r>
            <a:r>
              <a:rPr lang="ru-RU" sz="2000" dirty="0">
                <a:solidFill>
                  <a:srgbClr val="002060"/>
                </a:solidFill>
                <a:latin typeface="Arial Black" pitchFamily="34" charset="0"/>
              </a:rPr>
              <a:t>инструментом ты будешь пользоваться, посмотри, все ли у тебя есть?</a:t>
            </a:r>
          </a:p>
          <a:p>
            <a:pPr lvl="0"/>
            <a:r>
              <a:rPr lang="ru-RU" sz="2000" dirty="0">
                <a:solidFill>
                  <a:srgbClr val="002060"/>
                </a:solidFill>
                <a:latin typeface="Arial Black" pitchFamily="34" charset="0"/>
              </a:rPr>
              <a:t>С кем ты будешь работать вместе? </a:t>
            </a:r>
            <a:endParaRPr lang="ru-RU" sz="20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marL="109728" indent="0" algn="ctr">
              <a:buNone/>
            </a:pPr>
            <a:endParaRPr lang="ru-RU" dirty="0">
              <a:solidFill>
                <a:srgbClr val="00B0F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94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688632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ru-RU" dirty="0" smtClean="0">
                <a:solidFill>
                  <a:srgbClr val="00B0F0"/>
                </a:solidFill>
                <a:latin typeface="Arial Black" pitchFamily="34" charset="0"/>
              </a:rPr>
              <a:t>Вопросы, направленные на анализ реализации:</a:t>
            </a:r>
          </a:p>
          <a:p>
            <a:pPr marL="109728" indent="0" algn="ctr">
              <a:buNone/>
            </a:pPr>
            <a:endParaRPr lang="ru-RU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lvl="0"/>
            <a:r>
              <a:rPr lang="ru-RU" sz="2000" dirty="0">
                <a:solidFill>
                  <a:srgbClr val="002060"/>
                </a:solidFill>
                <a:latin typeface="Arial Black" pitchFamily="34" charset="0"/>
              </a:rPr>
              <a:t>Что ты сейчас делаешь? . Что ты уже сделал?</a:t>
            </a:r>
          </a:p>
          <a:p>
            <a:pPr lvl="0"/>
            <a:r>
              <a:rPr lang="ru-RU" sz="2000" dirty="0">
                <a:solidFill>
                  <a:srgbClr val="002060"/>
                </a:solidFill>
                <a:latin typeface="Arial Black" pitchFamily="34" charset="0"/>
              </a:rPr>
              <a:t>Что будешь делать дальше (этапы)?</a:t>
            </a:r>
          </a:p>
          <a:p>
            <a:pPr lvl="0"/>
            <a:r>
              <a:rPr lang="ru-RU" sz="2000" dirty="0">
                <a:solidFill>
                  <a:srgbClr val="002060"/>
                </a:solidFill>
                <a:latin typeface="Arial Black" pitchFamily="34" charset="0"/>
              </a:rPr>
              <a:t>У тебя получается?</a:t>
            </a:r>
          </a:p>
          <a:p>
            <a:pPr lvl="0"/>
            <a:r>
              <a:rPr lang="ru-RU" sz="2000" dirty="0">
                <a:solidFill>
                  <a:srgbClr val="002060"/>
                </a:solidFill>
                <a:latin typeface="Arial Black" pitchFamily="34" charset="0"/>
              </a:rPr>
              <a:t>Получается сделать, как хотел (хотели), или ты уже поменял свой (наш) план?</a:t>
            </a:r>
          </a:p>
          <a:p>
            <a:pPr lvl="0"/>
            <a:r>
              <a:rPr lang="ru-RU" sz="2000" dirty="0">
                <a:solidFill>
                  <a:srgbClr val="002060"/>
                </a:solidFill>
                <a:latin typeface="Arial Black" pitchFamily="34" charset="0"/>
              </a:rPr>
              <a:t>Почему ты поменял свой (наш) план, думаешь так дальше не получится сделать?</a:t>
            </a:r>
          </a:p>
          <a:p>
            <a:pPr lvl="0"/>
            <a:r>
              <a:rPr lang="ru-RU" sz="2000" dirty="0">
                <a:solidFill>
                  <a:srgbClr val="002060"/>
                </a:solidFill>
                <a:latin typeface="Arial Black" pitchFamily="34" charset="0"/>
              </a:rPr>
              <a:t>В чем мы допустили ошибку, когда планировали?</a:t>
            </a:r>
          </a:p>
          <a:p>
            <a:pPr lvl="0"/>
            <a:r>
              <a:rPr lang="ru-RU" sz="2000" dirty="0">
                <a:solidFill>
                  <a:srgbClr val="002060"/>
                </a:solidFill>
                <a:latin typeface="Arial Black" pitchFamily="34" charset="0"/>
              </a:rPr>
              <a:t>Как надо было спланировать (придумать, как делать)?</a:t>
            </a:r>
          </a:p>
          <a:p>
            <a:pPr marL="109728" indent="0">
              <a:buNone/>
            </a:pPr>
            <a:endParaRPr lang="ru-RU" dirty="0">
              <a:solidFill>
                <a:srgbClr val="00B0F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33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688632"/>
          </a:xfrm>
        </p:spPr>
        <p:txBody>
          <a:bodyPr>
            <a:normAutofit lnSpcReduction="10000"/>
          </a:bodyPr>
          <a:lstStyle/>
          <a:p>
            <a:pPr marL="109728" indent="0" algn="ctr">
              <a:buNone/>
            </a:pPr>
            <a:r>
              <a:rPr lang="ru-RU" sz="2600" dirty="0">
                <a:solidFill>
                  <a:srgbClr val="00B0F0"/>
                </a:solidFill>
                <a:latin typeface="Arial Black" pitchFamily="34" charset="0"/>
              </a:rPr>
              <a:t>Овладение ребенком основными компонентами способности организации действия проявляется в том, что </a:t>
            </a:r>
            <a:r>
              <a:rPr lang="ru-RU" sz="2600" dirty="0" smtClean="0">
                <a:solidFill>
                  <a:srgbClr val="00B0F0"/>
                </a:solidFill>
                <a:latin typeface="Arial Black" pitchFamily="34" charset="0"/>
              </a:rPr>
              <a:t>он:</a:t>
            </a:r>
          </a:p>
          <a:p>
            <a:pPr marL="109728" indent="0" algn="ctr">
              <a:buNone/>
            </a:pPr>
            <a:endParaRPr lang="ru-RU" sz="2600" dirty="0">
              <a:solidFill>
                <a:srgbClr val="00B0F0"/>
              </a:solidFill>
              <a:latin typeface="Arial Black" pitchFamily="34" charset="0"/>
            </a:endParaRPr>
          </a:p>
          <a:p>
            <a:pPr lvl="0"/>
            <a:r>
              <a:rPr lang="ru-RU" sz="2200" dirty="0">
                <a:solidFill>
                  <a:srgbClr val="002060"/>
                </a:solidFill>
                <a:latin typeface="Arial Black" pitchFamily="34" charset="0"/>
              </a:rPr>
              <a:t>Демонстрирует способность на деле, т.е. может организовать свое или коллективное действие.</a:t>
            </a:r>
          </a:p>
          <a:p>
            <a:pPr lvl="0"/>
            <a:r>
              <a:rPr lang="ru-RU" sz="2200" dirty="0">
                <a:solidFill>
                  <a:srgbClr val="002060"/>
                </a:solidFill>
                <a:latin typeface="Arial Black" pitchFamily="34" charset="0"/>
              </a:rPr>
              <a:t>Может вступать в коммуникацию по поводу своей и чужой деятельности, владеет языком описания деятельности (может правильно поставить и задать вопрос, описать свою или чужую работу, изложить свой замысел и т.д., понимает обращенные к нему вопросы).</a:t>
            </a:r>
          </a:p>
          <a:p>
            <a:pPr lvl="0"/>
            <a:r>
              <a:rPr lang="ru-RU" sz="2200" dirty="0">
                <a:solidFill>
                  <a:srgbClr val="002060"/>
                </a:solidFill>
                <a:latin typeface="Arial Black" pitchFamily="34" charset="0"/>
              </a:rPr>
              <a:t>Может анализировать свою и чужую работу, выявлять в ней ошибки или, напротив, фиксировать правила.</a:t>
            </a:r>
          </a:p>
          <a:p>
            <a:pPr marL="109728" indent="0">
              <a:buNone/>
            </a:pPr>
            <a:r>
              <a:rPr lang="ru-RU" sz="2200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058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1728192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ru-RU" sz="3600" dirty="0" smtClean="0">
                <a:solidFill>
                  <a:srgbClr val="0070C0"/>
                </a:solidFill>
                <a:latin typeface="Arial Black" pitchFamily="34" charset="0"/>
              </a:rPr>
              <a:t>Спасибо за внимание!</a:t>
            </a:r>
            <a:endParaRPr lang="ru-RU" sz="3600" dirty="0">
              <a:solidFill>
                <a:srgbClr val="0070C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57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49</TotalTime>
  <Words>541</Words>
  <Application>Microsoft Office PowerPoint</Application>
  <PresentationFormat>Экран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«Развитие у воспитанников способности организации действий»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способности организации действий</dc:title>
  <dc:creator>user</dc:creator>
  <cp:lastModifiedBy>user</cp:lastModifiedBy>
  <cp:revision>6</cp:revision>
  <dcterms:created xsi:type="dcterms:W3CDTF">2012-12-01T06:56:06Z</dcterms:created>
  <dcterms:modified xsi:type="dcterms:W3CDTF">2012-12-01T09:58:48Z</dcterms:modified>
</cp:coreProperties>
</file>