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1" r:id="rId3"/>
    <p:sldId id="263" r:id="rId4"/>
    <p:sldId id="257" r:id="rId5"/>
    <p:sldId id="258" r:id="rId6"/>
    <p:sldId id="259" r:id="rId7"/>
    <p:sldId id="260" r:id="rId8"/>
    <p:sldId id="25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7F202-3073-44C2-9F5C-23CB21E1F036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3AEB1-754C-4D85-B3B2-465416BB2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</a:t>
            </a:r>
            <a:r>
              <a:rPr lang="ru-RU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теграция – это переход количества в качество</a:t>
            </a:r>
            <a:endParaRPr lang="ru-RU" sz="280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3AEB1-754C-4D85-B3B2-465416BB2E5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</a:t>
            </a:r>
            <a:r>
              <a:rPr lang="ru-RU" sz="28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теграция – это переход количества в качество</a:t>
            </a:r>
            <a:endParaRPr lang="ru-RU" sz="280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3AEB1-754C-4D85-B3B2-465416BB2E5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155C9-D563-46E1-9938-5C5250E057B2}" type="datetimeFigureOut">
              <a:rPr lang="ru-RU" smtClean="0"/>
              <a:pPr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786BE-F193-410C-BE6C-F924BC59D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4.jpe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image" Target="../media/image8.jpeg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916416" cy="36004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cs typeface="Aharoni" pitchFamily="2" charset="-79"/>
              </a:rPr>
              <a:t> Интеграция в широком понимании смысла этого слова в образовательном процессе ДОУ. Взгляд психолога</a:t>
            </a:r>
            <a:endParaRPr lang="ru-RU" sz="4800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509120"/>
            <a:ext cx="6192688" cy="1872208"/>
          </a:xfrm>
        </p:spPr>
        <p:txBody>
          <a:bodyPr/>
          <a:lstStyle/>
          <a:p>
            <a:endParaRPr lang="ru-RU" sz="2400" dirty="0" smtClean="0">
              <a:solidFill>
                <a:srgbClr val="0070C0"/>
              </a:solidFill>
              <a:latin typeface="Cambria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Cambria" pitchFamily="18" charset="0"/>
                <a:cs typeface="Aharoni" pitchFamily="2" charset="-79"/>
              </a:rPr>
              <a:t>Зайцева Ольга Владимирова</a:t>
            </a:r>
            <a:endParaRPr lang="ru-RU" sz="2400" dirty="0" smtClean="0">
              <a:solidFill>
                <a:srgbClr val="0070C0"/>
              </a:solidFill>
              <a:latin typeface="Cambria" pitchFamily="18" charset="0"/>
              <a:cs typeface="Aharoni" pitchFamily="2" charset="-79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Cambria" pitchFamily="18" charset="0"/>
                <a:cs typeface="Aharoni" pitchFamily="2" charset="-79"/>
              </a:rPr>
              <a:t>Красовская Юлия Юрьевна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" pitchFamily="18" charset="0"/>
                <a:cs typeface="Aharoni" pitchFamily="2" charset="-79"/>
              </a:rPr>
              <a:t>Педагоги-психологи ГБДОУ №60</a:t>
            </a:r>
            <a:endParaRPr lang="ru-RU" sz="2400" dirty="0" smtClean="0">
              <a:solidFill>
                <a:srgbClr val="0070C0"/>
              </a:solidFill>
              <a:latin typeface="Cambria" pitchFamily="18" charset="0"/>
              <a:cs typeface="Aharoni" pitchFamily="2" charset="-79"/>
            </a:endParaRPr>
          </a:p>
          <a:p>
            <a:endParaRPr lang="ru-RU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«Рост научного знания…быстро стирает грани между отдельными науками.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Мы всё более специализируемся не по наукам, а по проблемам.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Это позволяет, с одной стороны, чрезвычайно углубляться в изучаемое явление,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с другой – расширять охват его со всех точек зрения»</a:t>
            </a:r>
          </a:p>
          <a:p>
            <a:pPr algn="ctr"/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В.И.Вернадский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3732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9492" y="3789040"/>
            <a:ext cx="51488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844" y="2564904"/>
            <a:ext cx="44435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6506" y="1916832"/>
            <a:ext cx="44114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2730" y="1772816"/>
            <a:ext cx="41229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4947" y="1844824"/>
            <a:ext cx="46358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17964" y="1988840"/>
            <a:ext cx="50206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60432" y="2996952"/>
            <a:ext cx="52771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365104"/>
            <a:ext cx="526106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52417" y="5517232"/>
            <a:ext cx="48603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паз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80928"/>
            <a:ext cx="3528392" cy="2871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4283968" y="2492896"/>
            <a:ext cx="1656184" cy="72008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/>
          <p:nvPr/>
        </p:nvCxnSpPr>
        <p:spPr>
          <a:xfrm rot="5400000" flipH="1" flipV="1">
            <a:off x="1403648" y="3717032"/>
            <a:ext cx="1008112" cy="72008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Скругленная соединительная линия 22"/>
          <p:cNvCxnSpPr/>
          <p:nvPr/>
        </p:nvCxnSpPr>
        <p:spPr>
          <a:xfrm rot="16200000" flipH="1">
            <a:off x="7056276" y="3825044"/>
            <a:ext cx="864096" cy="648072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4" name="Рисунок 3" descr="пазл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556792"/>
            <a:ext cx="1651797" cy="13442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512169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Интеграция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212976"/>
            <a:ext cx="2448272" cy="10325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(ведущая идея)</a:t>
            </a:r>
          </a:p>
          <a:p>
            <a:endParaRPr lang="ru-RU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 rot="16200000" flipH="1">
            <a:off x="2627784" y="2348880"/>
            <a:ext cx="1656184" cy="360040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rot="16200000" flipH="1">
            <a:off x="5760132" y="1880828"/>
            <a:ext cx="1368152" cy="1008112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7984" y="314096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процесс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8224" y="2996952"/>
            <a:ext cx="1466235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</a:t>
            </a:r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езультат</a:t>
            </a:r>
          </a:p>
          <a:p>
            <a:pPr algn="ctr"/>
            <a:r>
              <a:rPr lang="ru-RU" sz="2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(форма)</a:t>
            </a:r>
            <a:endParaRPr lang="ru-RU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9592" y="4437112"/>
            <a:ext cx="7928709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современного дошкольного образования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0" name="Скругленная соединительная линия 29"/>
          <p:cNvCxnSpPr/>
          <p:nvPr/>
        </p:nvCxnSpPr>
        <p:spPr>
          <a:xfrm rot="5400000">
            <a:off x="4428381" y="3572619"/>
            <a:ext cx="1152128" cy="86489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123728" y="5301208"/>
            <a:ext cx="2304256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chemeClr val="accent3"/>
                </a:solidFill>
              </a:rPr>
              <a:t>целостность</a:t>
            </a:r>
            <a:endParaRPr lang="ru-RU" sz="2400" b="1" dirty="0">
              <a:ln>
                <a:solidFill>
                  <a:srgbClr val="00B05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32040" y="5445224"/>
            <a:ext cx="2664296" cy="40011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000" b="1" dirty="0" smtClean="0">
                <a:ln/>
                <a:solidFill>
                  <a:srgbClr val="00B050"/>
                </a:solidFill>
              </a:rPr>
              <a:t>организованность</a:t>
            </a:r>
            <a:endParaRPr lang="ru-RU" sz="2000" b="1" dirty="0">
              <a:ln/>
              <a:solidFill>
                <a:srgbClr val="00B050"/>
              </a:solidFill>
            </a:endParaRPr>
          </a:p>
        </p:txBody>
      </p:sp>
      <p:pic>
        <p:nvPicPr>
          <p:cNvPr id="48" name="Рисунок 47" descr="image001_33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869160"/>
            <a:ext cx="1958644" cy="1734390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 rot="5400000">
            <a:off x="2987824" y="3789040"/>
            <a:ext cx="1872208" cy="1440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5076056" y="4077072"/>
            <a:ext cx="2016224" cy="10081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500"/>
                            </p:stCondLst>
                            <p:childTnLst>
                              <p:par>
                                <p:cTn id="4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3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3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5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95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0"/>
                            </p:stCondLst>
                            <p:childTnLst>
                              <p:par>
                                <p:cTn id="8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16" grpId="0" build="allAtOnce"/>
      <p:bldP spid="17" grpId="0" build="allAtOnce"/>
      <p:bldP spid="19" grpId="0" build="allAtOnce"/>
      <p:bldP spid="45" grpId="0" build="allAtOnce"/>
      <p:bldP spid="4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Kdy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76672"/>
            <a:ext cx="1000894" cy="12973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35696" y="4149080"/>
            <a:ext cx="5734454" cy="107721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Системообразующие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факторы 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интеграции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>
            <a:off x="3419872" y="1772816"/>
            <a:ext cx="3168352" cy="25202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1743192">
            <a:off x="3839588" y="2324040"/>
            <a:ext cx="223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основной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9594337">
            <a:off x="747077" y="1133019"/>
            <a:ext cx="4252077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Образовательные области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2420888"/>
            <a:ext cx="2027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проникновение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Рисунок 9" descr="2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852936"/>
            <a:ext cx="1279986" cy="12719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68144" y="1196752"/>
            <a:ext cx="2396682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происходит на основе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779912" y="1412776"/>
            <a:ext cx="5256584" cy="360040"/>
          </a:xfrm>
          <a:prstGeom prst="straightConnector1">
            <a:avLst/>
          </a:prstGeom>
          <a:ln>
            <a:solidFill>
              <a:srgbClr val="92D05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9" grpId="0" build="allAtOnce"/>
      <p:bldP spid="1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179512" y="2276872"/>
            <a:ext cx="1656184" cy="648072"/>
          </a:xfrm>
          <a:prstGeom prst="straightConnector1">
            <a:avLst/>
          </a:prstGeom>
          <a:ln>
            <a:solidFill>
              <a:srgbClr val="92D05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331640" y="4509120"/>
            <a:ext cx="648072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Системообразующие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факторы 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интеграции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1844824"/>
            <a:ext cx="5779083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400" b="1" dirty="0" smtClean="0">
                <a:ln/>
                <a:solidFill>
                  <a:schemeClr val="accent3"/>
                </a:solidFill>
              </a:rPr>
              <a:t>Комплексно-тематическое планирование</a:t>
            </a:r>
            <a:endParaRPr lang="ru-RU" sz="24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>
            <a:off x="3347864" y="2276872"/>
            <a:ext cx="3240360" cy="2304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2" name="Рисунок 11" descr="0_68cd6_20042d97_XS.jp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404664"/>
            <a:ext cx="1244445" cy="1269841"/>
          </a:xfrm>
          <a:prstGeom prst="rect">
            <a:avLst/>
          </a:prstGeom>
        </p:spPr>
      </p:pic>
      <p:sp>
        <p:nvSpPr>
          <p:cNvPr id="13" name="Минус 12"/>
          <p:cNvSpPr/>
          <p:nvPr/>
        </p:nvSpPr>
        <p:spPr>
          <a:xfrm>
            <a:off x="5076056" y="908720"/>
            <a:ext cx="1152128" cy="504056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4" name="Рисунок 13" descr="0_68cde_16328c76_XS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88640"/>
            <a:ext cx="1066667" cy="1269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208912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Системообразующие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факторы 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интеграции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431540" y="2168860"/>
            <a:ext cx="3024336" cy="28083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9552" y="4941168"/>
            <a:ext cx="671485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Основные виды деятельности детей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8" name="Рисунок 7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420888"/>
            <a:ext cx="2450939" cy="2450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Zn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77072"/>
            <a:ext cx="1800200" cy="1800200"/>
          </a:xfrm>
          <a:prstGeom prst="rect">
            <a:avLst/>
          </a:prstGeom>
        </p:spPr>
      </p:pic>
      <p:pic>
        <p:nvPicPr>
          <p:cNvPr id="9" name="Рисунок 8" descr="108-thickb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0800000">
            <a:off x="5580112" y="3429000"/>
            <a:ext cx="2425893" cy="24258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836712"/>
            <a:ext cx="8280920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Системообразующие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факторы 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интеграции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H="1">
            <a:off x="3275856" y="2780928"/>
            <a:ext cx="3816424" cy="1944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386104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Конечный результат</a:t>
            </a:r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4437112"/>
            <a:ext cx="3528392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5407" y="5229200"/>
            <a:ext cx="8729081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Формирование 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интегративных качеств личности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Овал 89"/>
          <p:cNvSpPr/>
          <p:nvPr/>
        </p:nvSpPr>
        <p:spPr>
          <a:xfrm>
            <a:off x="4932040" y="4509120"/>
            <a:ext cx="1800200" cy="9361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3779912" y="4797152"/>
            <a:ext cx="1800200" cy="93610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2267744" y="4509120"/>
            <a:ext cx="1800200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 descr="KdyV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20688"/>
            <a:ext cx="1000894" cy="1297361"/>
          </a:xfrm>
          <a:prstGeom prst="rect">
            <a:avLst/>
          </a:prstGeom>
        </p:spPr>
      </p:pic>
      <p:pic>
        <p:nvPicPr>
          <p:cNvPr id="31" name="Рисунок 30" descr="Zna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95928" y="4149080"/>
            <a:ext cx="648072" cy="648072"/>
          </a:xfrm>
          <a:prstGeom prst="rect">
            <a:avLst/>
          </a:prstGeom>
        </p:spPr>
      </p:pic>
      <p:pic>
        <p:nvPicPr>
          <p:cNvPr id="4" name="Рисунок 3" descr="пазл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3068960"/>
            <a:ext cx="1224136" cy="9962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Системообразующие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факторы 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интеграции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1656184" cy="72008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1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</a:t>
            </a:r>
          </a:p>
          <a:p>
            <a:r>
              <a:rPr lang="ru-RU" sz="16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(ведущая идея)</a:t>
            </a:r>
          </a:p>
          <a:p>
            <a:endParaRPr lang="ru-RU" sz="1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ru-RU" sz="16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5936" y="479715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процесс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4088" y="4581128"/>
            <a:ext cx="103791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1600" b="1" dirty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</a:t>
            </a:r>
            <a:r>
              <a:rPr lang="ru-RU" sz="16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езультат</a:t>
            </a:r>
          </a:p>
          <a:p>
            <a:pPr algn="ctr"/>
            <a:r>
              <a:rPr lang="ru-RU" sz="1600" b="1" dirty="0" smtClean="0">
                <a:ln>
                  <a:prstDash val="solid"/>
                </a:ln>
                <a:solidFill>
                  <a:srgbClr val="7030A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(форма)</a:t>
            </a:r>
            <a:endParaRPr lang="ru-RU" sz="1600" b="1" dirty="0">
              <a:ln>
                <a:prstDash val="solid"/>
              </a:ln>
              <a:solidFill>
                <a:srgbClr val="7030A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3688" y="5589240"/>
            <a:ext cx="5760640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современного дошкольного образования</a:t>
            </a:r>
            <a:endParaRPr lang="ru-RU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0" name="Скругленная соединительная линия 29"/>
          <p:cNvCxnSpPr/>
          <p:nvPr/>
        </p:nvCxnSpPr>
        <p:spPr>
          <a:xfrm rot="5400000">
            <a:off x="4391982" y="5265206"/>
            <a:ext cx="504057" cy="288029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339752" y="6237312"/>
            <a:ext cx="2304256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>
                  <a:solidFill>
                    <a:srgbClr val="00B050"/>
                  </a:solidFill>
                </a:ln>
                <a:solidFill>
                  <a:schemeClr val="accent3"/>
                </a:solidFill>
              </a:rPr>
              <a:t>целостность</a:t>
            </a:r>
            <a:endParaRPr lang="ru-RU" sz="2400" b="1" dirty="0">
              <a:ln>
                <a:solidFill>
                  <a:srgbClr val="00B050"/>
                </a:solidFill>
              </a:ln>
              <a:solidFill>
                <a:schemeClr val="accent3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88024" y="6309320"/>
            <a:ext cx="2664296" cy="400110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000" b="1" dirty="0" smtClean="0">
                <a:ln/>
                <a:solidFill>
                  <a:srgbClr val="00B050"/>
                </a:solidFill>
              </a:rPr>
              <a:t>организованность</a:t>
            </a:r>
            <a:endParaRPr lang="ru-RU" sz="2000" b="1" dirty="0">
              <a:ln/>
              <a:solidFill>
                <a:srgbClr val="00B050"/>
              </a:solidFill>
            </a:endParaRPr>
          </a:p>
        </p:txBody>
      </p:sp>
      <p:pic>
        <p:nvPicPr>
          <p:cNvPr id="48" name="Рисунок 47" descr="image001_33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5877272"/>
            <a:ext cx="936104" cy="828925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 rot="5400000">
            <a:off x="2483768" y="4437112"/>
            <a:ext cx="2952328" cy="792088"/>
          </a:xfrm>
          <a:prstGeom prst="line">
            <a:avLst/>
          </a:prstGeom>
          <a:ln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4139952" y="4437112"/>
            <a:ext cx="2808312" cy="1080120"/>
          </a:xfrm>
          <a:prstGeom prst="line">
            <a:avLst/>
          </a:prstGeom>
          <a:ln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 descr="108-thickbo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0800000">
            <a:off x="8028384" y="3861048"/>
            <a:ext cx="720080" cy="72008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 rot="2100635">
            <a:off x="5633631" y="3451784"/>
            <a:ext cx="3131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Формирование 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интегративных качеств личности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88224" y="4653136"/>
            <a:ext cx="2367653" cy="3385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Конечный результат</a:t>
            </a:r>
            <a:endParaRPr lang="ru-RU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19708600">
            <a:off x="-187589" y="4192427"/>
            <a:ext cx="385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Основные виды деятельности детей</a:t>
            </a: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34" name="Рисунок 33" descr="imag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4221088"/>
            <a:ext cx="792088" cy="792088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6732240" y="5013176"/>
            <a:ext cx="223224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 rot="19969586">
            <a:off x="5639044" y="961753"/>
            <a:ext cx="29112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Комплексно-тематическое </a:t>
            </a:r>
          </a:p>
          <a:p>
            <a:pPr algn="ctr"/>
            <a:r>
              <a:rPr lang="ru-RU" b="1" dirty="0" smtClean="0">
                <a:ln/>
                <a:solidFill>
                  <a:schemeClr val="accent3"/>
                </a:solidFill>
              </a:rPr>
              <a:t>планирование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0" name="Рисунок 39" descr="0_68cd6_20042d97_XS.jpg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28184" y="548680"/>
            <a:ext cx="648072" cy="661298"/>
          </a:xfrm>
          <a:prstGeom prst="rect">
            <a:avLst/>
          </a:prstGeom>
        </p:spPr>
      </p:pic>
      <p:pic>
        <p:nvPicPr>
          <p:cNvPr id="41" name="Рисунок 40" descr="0_68cde_16328c76_XS.jpg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20142706">
            <a:off x="7193383" y="193742"/>
            <a:ext cx="504056" cy="600066"/>
          </a:xfrm>
          <a:prstGeom prst="rect">
            <a:avLst/>
          </a:prstGeom>
        </p:spPr>
      </p:pic>
      <p:sp>
        <p:nvSpPr>
          <p:cNvPr id="42" name="Минус 41"/>
          <p:cNvSpPr/>
          <p:nvPr/>
        </p:nvSpPr>
        <p:spPr>
          <a:xfrm>
            <a:off x="6804248" y="764704"/>
            <a:ext cx="504056" cy="216024"/>
          </a:xfrm>
          <a:prstGeom prst="mathMinus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 rot="1527072">
            <a:off x="251520" y="836712"/>
            <a:ext cx="3177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Образовательные области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7" name="Рисунок 46" descr="2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95536" y="1916832"/>
            <a:ext cx="845221" cy="839938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0" y="1556792"/>
            <a:ext cx="173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проникновение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 rot="1373336">
            <a:off x="2217741" y="1909249"/>
            <a:ext cx="10422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основной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491880" y="980728"/>
            <a:ext cx="21557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n/>
                <a:solidFill>
                  <a:schemeClr val="accent3"/>
                </a:solidFill>
              </a:rPr>
              <a:t>происходит на основе</a:t>
            </a:r>
            <a:endParaRPr lang="ru-RU" sz="16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3131840" y="1340768"/>
            <a:ext cx="3240360" cy="144016"/>
          </a:xfrm>
          <a:prstGeom prst="straightConnector1">
            <a:avLst/>
          </a:prstGeom>
          <a:ln>
            <a:solidFill>
              <a:srgbClr val="92D05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0800000">
            <a:off x="1475656" y="1196752"/>
            <a:ext cx="2808312" cy="129614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Скругленная соединительная линия 73"/>
          <p:cNvCxnSpPr/>
          <p:nvPr/>
        </p:nvCxnSpPr>
        <p:spPr>
          <a:xfrm rot="5400000">
            <a:off x="2411761" y="5229202"/>
            <a:ext cx="432048" cy="432045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Скругленная соединительная линия 78"/>
          <p:cNvCxnSpPr/>
          <p:nvPr/>
        </p:nvCxnSpPr>
        <p:spPr>
          <a:xfrm>
            <a:off x="6084168" y="5229199"/>
            <a:ext cx="792088" cy="360041"/>
          </a:xfrm>
          <a:prstGeom prst="curvedConnector3">
            <a:avLst>
              <a:gd name="adj1" fmla="val 136278"/>
            </a:avLst>
          </a:prstGeom>
          <a:ln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V="1">
            <a:off x="6444208" y="620688"/>
            <a:ext cx="2016224" cy="18722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 flipV="1">
            <a:off x="683568" y="3284984"/>
            <a:ext cx="3024336" cy="2088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rot="10800000">
            <a:off x="5508104" y="3356992"/>
            <a:ext cx="1944216" cy="13681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3" name="Соединительная линия уступом 112"/>
          <p:cNvCxnSpPr/>
          <p:nvPr/>
        </p:nvCxnSpPr>
        <p:spPr>
          <a:xfrm rot="5400000">
            <a:off x="2951820" y="3825044"/>
            <a:ext cx="1440160" cy="360040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rot="5400000">
            <a:off x="4319971" y="4473117"/>
            <a:ext cx="936106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/>
          <p:nvPr/>
        </p:nvCxnSpPr>
        <p:spPr>
          <a:xfrm rot="16200000" flipH="1">
            <a:off x="5184068" y="3537012"/>
            <a:ext cx="1368152" cy="1008112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«Рост научного знания…быстро стирает грани между отдельными науками.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Мы всё более специализируемся не по наукам, а по проблемам.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Это позволяет, с одной стороны, чрезвычайно углубляться в изучаемое явление, 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с другой – расширять охват его со всех точек зрения»</a:t>
            </a:r>
          </a:p>
          <a:p>
            <a:pPr algn="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В.И.Вернадский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37321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9492" y="3789040"/>
            <a:ext cx="514885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1844" y="2564904"/>
            <a:ext cx="44435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6506" y="1916832"/>
            <a:ext cx="44114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2730" y="1772816"/>
            <a:ext cx="41229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4947" y="1844824"/>
            <a:ext cx="46358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17964" y="1988840"/>
            <a:ext cx="502062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60432" y="2996952"/>
            <a:ext cx="52771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028384" y="4365104"/>
            <a:ext cx="526106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52417" y="5517232"/>
            <a:ext cx="48603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Рисунок 12" descr="паз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80928"/>
            <a:ext cx="3528392" cy="2871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559</TotalTime>
  <Words>240</Words>
  <Application>Microsoft Office PowerPoint</Application>
  <PresentationFormat>Экран (4:3)</PresentationFormat>
  <Paragraphs>85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Интеграция в широком понимании смысла этого слова в образовательном процессе ДОУ. Взгляд психолога</vt:lpstr>
      <vt:lpstr>Слайд 2</vt:lpstr>
      <vt:lpstr>Интеграция </vt:lpstr>
      <vt:lpstr>Слайд 4</vt:lpstr>
      <vt:lpstr>Слайд 5</vt:lpstr>
      <vt:lpstr>Слайд 6</vt:lpstr>
      <vt:lpstr>Слайд 7</vt:lpstr>
      <vt:lpstr>      Системообразующие факторы  интеграции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User</cp:lastModifiedBy>
  <cp:revision>57</cp:revision>
  <dcterms:created xsi:type="dcterms:W3CDTF">2013-05-22T12:18:36Z</dcterms:created>
  <dcterms:modified xsi:type="dcterms:W3CDTF">2013-06-23T08:07:15Z</dcterms:modified>
</cp:coreProperties>
</file>