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4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4F8955-FBA5-4E1F-9733-04A5A2684B11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25C1FD-9378-4532-95B5-000CCECFA2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3945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62171187.jpg"/>
          <p:cNvPicPr>
            <a:picLocks noChangeAspect="1"/>
          </p:cNvPicPr>
          <p:nvPr userDrawn="1"/>
        </p:nvPicPr>
        <p:blipFill>
          <a:blip r:embed="rId2" cstate="print">
            <a:lum contrast="10000"/>
          </a:blip>
          <a:stretch>
            <a:fillRect/>
          </a:stretch>
        </p:blipFill>
        <p:spPr>
          <a:xfrm>
            <a:off x="251520" y="260648"/>
            <a:ext cx="8640960" cy="6408712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11" name="Рисунок 10" descr="a9ee017dae5f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79512" y="5877272"/>
            <a:ext cx="1365622" cy="82912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a9ee017dae5f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79512" y="5877272"/>
            <a:ext cx="1365622" cy="82912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5BEF17-1776-4E6E-81C8-31A90CE7021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6635234"/>
      </p:ext>
    </p:extLst>
  </p:cSld>
  <p:clrMapOvr>
    <a:masterClrMapping/>
  </p:clrMapOvr>
  <p:transition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5C984-AB0D-43C5-997B-38F22A64B73A}" type="datetimeFigureOut">
              <a:rPr lang="ru-RU" smtClean="0"/>
              <a:pPr/>
              <a:t>06.02.2012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BF4A1-23ED-4286-A78D-618F858D71C6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 descr="62171187.jpg"/>
          <p:cNvPicPr>
            <a:picLocks noChangeAspect="1"/>
          </p:cNvPicPr>
          <p:nvPr/>
        </p:nvPicPr>
        <p:blipFill>
          <a:blip r:embed="rId5" cstate="print">
            <a:lum contrast="10000"/>
          </a:blip>
          <a:stretch>
            <a:fillRect/>
          </a:stretch>
        </p:blipFill>
        <p:spPr>
          <a:xfrm>
            <a:off x="251520" y="260648"/>
            <a:ext cx="8640960" cy="6408712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8" name="Рисунок 7" descr="a9ee017dae5f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79512" y="5877272"/>
            <a:ext cx="1365622" cy="82912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85631"/>
            <a:ext cx="7772400" cy="1470025"/>
          </a:xfrm>
        </p:spPr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Деление числа на произведение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учитель начальных классов  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МОУ «Гимназия №2»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Нестерова С.А.</a:t>
            </a: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1026" name="Picture 2" descr="C:\Users\Папа\Desktop\анимации1\анимации (5)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473" y="625958"/>
            <a:ext cx="1266825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Папа\Desktop\анимации1\анимации (5)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82537"/>
            <a:ext cx="1266825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Папа\Desktop\анимации1\567751025.jpg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6848" y="1149833"/>
            <a:ext cx="42862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Папа\Desktop\анимации1\567751025.jpg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848" y="4149080"/>
            <a:ext cx="42862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Папа\Desktop\анимации1\930226387.jpg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339" y="2348880"/>
            <a:ext cx="42862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Папа\Desktop\анимации1\930226387.jpg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6720" y="5949280"/>
            <a:ext cx="42862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Папа\Desktop\анимации1\281668423.jpg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6377" y="5292683"/>
            <a:ext cx="42862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Папа\Desktop\анимации1\281668423.jpg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9380" y="3778542"/>
            <a:ext cx="432048" cy="517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421157" y="3244334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kern="10" dirty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D60093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232939"/>
            <a:ext cx="92135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7030A0"/>
                </a:solidFill>
              </a:rPr>
              <a:t>Работа в тетрадях на печатной основе</a:t>
            </a:r>
            <a:endParaRPr lang="ru-RU" sz="3600" b="1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1124744"/>
            <a:ext cx="6725624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2800" dirty="0" smtClean="0"/>
              <a:t>с.21 №1 </a:t>
            </a:r>
          </a:p>
          <a:p>
            <a:r>
              <a:rPr lang="ru-RU" sz="2800" dirty="0" smtClean="0"/>
              <a:t>С.21 №2 </a:t>
            </a:r>
          </a:p>
          <a:p>
            <a:pPr marL="285750" indent="-285750">
              <a:buFontTx/>
              <a:buChar char="-"/>
            </a:pPr>
            <a:r>
              <a:rPr lang="ru-RU" sz="2800" dirty="0" smtClean="0"/>
              <a:t>Запишите решение задачи выражением.</a:t>
            </a:r>
          </a:p>
          <a:p>
            <a:pPr marL="285750" indent="-285750">
              <a:buFontTx/>
              <a:buChar char="-"/>
            </a:pPr>
            <a:r>
              <a:rPr lang="ru-RU" sz="2800" dirty="0"/>
              <a:t> </a:t>
            </a:r>
            <a:r>
              <a:rPr lang="ru-RU" sz="2800" dirty="0" smtClean="0"/>
              <a:t>с21 № 3 </a:t>
            </a:r>
          </a:p>
          <a:p>
            <a:pPr marL="285750" indent="-285750">
              <a:buFontTx/>
              <a:buChar char="-"/>
            </a:pPr>
            <a:r>
              <a:rPr lang="ru-RU" sz="2800" dirty="0" smtClean="0"/>
              <a:t>- Объясните. Как выполнить деление.</a:t>
            </a:r>
          </a:p>
          <a:p>
            <a:pPr marL="285750" indent="-285750">
              <a:buFontTx/>
              <a:buChar char="-"/>
            </a:pPr>
            <a:r>
              <a:rPr lang="ru-RU" sz="2800" dirty="0" smtClean="0"/>
              <a:t>С 21 № 4 </a:t>
            </a:r>
          </a:p>
          <a:p>
            <a:pPr marL="285750" indent="-285750">
              <a:buFontTx/>
              <a:buChar char="-"/>
            </a:pPr>
            <a:r>
              <a:rPr lang="ru-RU" sz="2800" dirty="0" smtClean="0"/>
              <a:t>Самостоятельная работа</a:t>
            </a:r>
            <a:endParaRPr lang="ru-RU" sz="2800" dirty="0"/>
          </a:p>
        </p:txBody>
      </p:sp>
      <p:pic>
        <p:nvPicPr>
          <p:cNvPr id="3074" name="Picture 2" descr="C:\Users\Папа\Desktop\анимации1\550822778.jpg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534" y="4004686"/>
            <a:ext cx="1072866" cy="648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284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5736" y="764704"/>
            <a:ext cx="53620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Подведение итогов урока</a:t>
            </a:r>
            <a:endParaRPr lang="ru-RU" sz="3600" b="1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1628800"/>
            <a:ext cx="80638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- </a:t>
            </a:r>
            <a:r>
              <a:rPr lang="ru-RU" sz="2800" dirty="0" smtClean="0"/>
              <a:t>Как разделить число на произведение разными способами?</a:t>
            </a:r>
            <a:endParaRPr lang="ru-RU" sz="28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6318" y="5207679"/>
            <a:ext cx="1257300" cy="125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869" y="4547366"/>
            <a:ext cx="1257300" cy="125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1" name="Picture 7" descr="C:\Users\Папа\Desktop\анимации1\117014562.jpg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4077072"/>
            <a:ext cx="2664296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8532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980728"/>
            <a:ext cx="58326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7030A0"/>
                </a:solidFill>
              </a:rPr>
              <a:t>Домашнее задание </a:t>
            </a:r>
          </a:p>
          <a:p>
            <a:r>
              <a:rPr lang="ru-RU" sz="4400" dirty="0"/>
              <a:t> </a:t>
            </a:r>
            <a:r>
              <a:rPr lang="ru-RU" sz="4400" dirty="0" smtClean="0"/>
              <a:t>     </a:t>
            </a:r>
            <a:r>
              <a:rPr lang="ru-RU" sz="3200" dirty="0" smtClean="0">
                <a:solidFill>
                  <a:srgbClr val="FF0000"/>
                </a:solidFill>
              </a:rPr>
              <a:t>с.20, № 93, № 95 </a:t>
            </a:r>
            <a:endParaRPr lang="ru-RU" sz="3200" dirty="0">
              <a:solidFill>
                <a:srgbClr val="FF0000"/>
              </a:solidFill>
            </a:endParaRPr>
          </a:p>
        </p:txBody>
      </p:sp>
      <p:pic>
        <p:nvPicPr>
          <p:cNvPr id="2051" name="Picture 3" descr="C:\Users\Папа\Desktop\анимации1\550822778.jpg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9118" y="2980558"/>
            <a:ext cx="1459979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Папа\Desktop\анимации1\412876003.jpg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373216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 rot="20147831" flipH="1">
            <a:off x="1312115" y="4340723"/>
            <a:ext cx="49739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               </a:t>
            </a:r>
            <a:endParaRPr lang="ru-RU" sz="4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03649" y="5251746"/>
            <a:ext cx="5393458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Удачи  в  выполнении</a:t>
            </a:r>
          </a:p>
          <a:p>
            <a:pPr algn="ctr"/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домашнего задания !</a:t>
            </a:r>
            <a:endParaRPr lang="ru-RU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7459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8566" name="Group 86"/>
          <p:cNvGrpSpPr>
            <a:grpSpLocks/>
          </p:cNvGrpSpPr>
          <p:nvPr/>
        </p:nvGrpSpPr>
        <p:grpSpPr bwMode="auto">
          <a:xfrm>
            <a:off x="0" y="0"/>
            <a:ext cx="9324975" cy="6858000"/>
            <a:chOff x="0" y="0"/>
            <a:chExt cx="5874" cy="4320"/>
          </a:xfrm>
        </p:grpSpPr>
        <p:pic>
          <p:nvPicPr>
            <p:cNvPr id="148564" name="Picture 84" descr="MPj04383150000[1]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874" cy="43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8565" name="WordArt 85"/>
            <p:cNvSpPr>
              <a:spLocks noChangeArrowheads="1" noChangeShapeType="1" noTextEdit="1"/>
            </p:cNvSpPr>
            <p:nvPr/>
          </p:nvSpPr>
          <p:spPr bwMode="auto">
            <a:xfrm>
              <a:off x="249" y="482"/>
              <a:ext cx="5353" cy="3356"/>
            </a:xfrm>
            <a:prstGeom prst="rect">
              <a:avLst/>
            </a:prstGeom>
          </p:spPr>
          <p:txBody>
            <a:bodyPr wrap="none" fromWordArt="1">
              <a:prstTxWarp prst="textDoubleWave1">
                <a:avLst>
                  <a:gd name="adj1" fmla="val 6500"/>
                  <a:gd name="adj2" fmla="val 0"/>
                </a:avLst>
              </a:prstTxWarp>
            </a:bodyPr>
            <a:lstStyle/>
            <a:p>
              <a:pPr algn="ctr"/>
              <a:r>
                <a:rPr lang="ru-RU" sz="3600" kern="10" dirty="0"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solidFill>
                    <a:srgbClr val="D60093"/>
                  </a:solidFill>
                  <a:effectLst>
                    <a:outerShdw dist="53882" dir="2700000" algn="ctr" rotWithShape="0">
                      <a:srgbClr val="C0C0C0">
                        <a:alpha val="80000"/>
                      </a:srgbClr>
                    </a:outerShdw>
                  </a:effectLst>
                  <a:latin typeface="Times New Roman"/>
                  <a:cs typeface="Times New Roman"/>
                </a:rPr>
                <a:t>В математику тропинки </a:t>
              </a:r>
            </a:p>
            <a:p>
              <a:pPr algn="ctr"/>
              <a:endParaRPr lang="ru-RU" sz="3600" kern="10" dirty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D60093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endParaRPr>
            </a:p>
            <a:p>
              <a:pPr algn="ctr"/>
              <a:r>
                <a:rPr lang="ru-RU" sz="3600" kern="10" dirty="0"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solidFill>
                    <a:srgbClr val="D60093"/>
                  </a:solidFill>
                  <a:effectLst>
                    <a:outerShdw dist="53882" dir="2700000" algn="ctr" rotWithShape="0">
                      <a:srgbClr val="C0C0C0">
                        <a:alpha val="80000"/>
                      </a:srgbClr>
                    </a:outerShdw>
                  </a:effectLst>
                  <a:latin typeface="Times New Roman"/>
                  <a:cs typeface="Times New Roman"/>
                </a:rPr>
                <a:t>преодолеем без запинки!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45763175"/>
      </p:ext>
    </p:extLst>
  </p:cSld>
  <p:clrMapOvr>
    <a:masterClrMapping/>
  </p:clrMapOvr>
  <p:transition>
    <p:strips dir="r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29947" y="476672"/>
            <a:ext cx="38281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7030A0"/>
                </a:solidFill>
              </a:rPr>
              <a:t>Устный счёт</a:t>
            </a:r>
            <a:endParaRPr lang="ru-RU" sz="3600" b="1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5" y="1061447"/>
            <a:ext cx="8352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Выразите  в более мелких единицах измерения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619672" y="1988840"/>
            <a:ext cx="1814920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5 </a:t>
            </a:r>
            <a:r>
              <a:rPr lang="ru-RU" sz="2800" dirty="0" err="1" smtClean="0"/>
              <a:t>дм</a:t>
            </a:r>
            <a:r>
              <a:rPr lang="ru-RU" sz="2800" dirty="0" smtClean="0"/>
              <a:t> 30 см</a:t>
            </a:r>
          </a:p>
          <a:p>
            <a:r>
              <a:rPr lang="ru-RU" sz="2800" dirty="0" smtClean="0"/>
              <a:t>6дм  7см</a:t>
            </a:r>
          </a:p>
          <a:p>
            <a:r>
              <a:rPr lang="ru-RU" sz="2800" dirty="0" smtClean="0"/>
              <a:t>8км  400м</a:t>
            </a:r>
          </a:p>
          <a:p>
            <a:r>
              <a:rPr lang="ru-RU" sz="2800" dirty="0" smtClean="0"/>
              <a:t>3 см 6мм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6084168" y="2116904"/>
            <a:ext cx="172819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3ц 45 кг</a:t>
            </a:r>
          </a:p>
          <a:p>
            <a:r>
              <a:rPr lang="ru-RU" sz="2800" dirty="0" smtClean="0"/>
              <a:t>7 кг 260 г</a:t>
            </a:r>
          </a:p>
          <a:p>
            <a:r>
              <a:rPr lang="ru-RU" sz="2800" dirty="0" smtClean="0"/>
              <a:t>6 т 45 кг</a:t>
            </a:r>
          </a:p>
          <a:p>
            <a:r>
              <a:rPr lang="ru-RU" sz="2800" dirty="0" smtClean="0"/>
              <a:t>9 т 5 ц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687972" y="2018512"/>
            <a:ext cx="216024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4 ч 30 мин</a:t>
            </a:r>
          </a:p>
          <a:p>
            <a:r>
              <a:rPr lang="ru-RU" sz="2800" dirty="0" smtClean="0"/>
              <a:t>2 года 3 мес.</a:t>
            </a:r>
          </a:p>
          <a:p>
            <a:r>
              <a:rPr lang="ru-RU" sz="2800" dirty="0" smtClean="0"/>
              <a:t>3 века</a:t>
            </a:r>
          </a:p>
          <a:p>
            <a:r>
              <a:rPr lang="ru-RU" sz="2800" dirty="0" smtClean="0"/>
              <a:t>5 мин 20 с</a:t>
            </a:r>
            <a:endParaRPr lang="ru-RU" sz="2800" dirty="0"/>
          </a:p>
        </p:txBody>
      </p:sp>
      <p:pic>
        <p:nvPicPr>
          <p:cNvPr id="4098" name="Picture 2" descr="C:\Users\Папа\Desktop\анимации1\673703092.jpg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4592" y="4941168"/>
            <a:ext cx="1333500" cy="143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505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908720"/>
            <a:ext cx="7780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</a:rPr>
              <a:t>Сколько на чертеже треугольников?</a:t>
            </a:r>
            <a:endParaRPr lang="ru-RU" sz="3200" b="1" dirty="0">
              <a:solidFill>
                <a:srgbClr val="7030A0"/>
              </a:solidFill>
            </a:endParaRPr>
          </a:p>
        </p:txBody>
      </p:sp>
      <p:sp>
        <p:nvSpPr>
          <p:cNvPr id="3" name="Равнобедренный треугольник 2"/>
          <p:cNvSpPr/>
          <p:nvPr/>
        </p:nvSpPr>
        <p:spPr>
          <a:xfrm>
            <a:off x="2407080" y="1687321"/>
            <a:ext cx="4536504" cy="2736304"/>
          </a:xfrm>
          <a:prstGeom prst="triangle">
            <a:avLst>
              <a:gd name="adj" fmla="val 5030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>
            <a:stCxn id="3" idx="5"/>
            <a:endCxn id="3" idx="3"/>
          </p:cNvCxnSpPr>
          <p:nvPr/>
        </p:nvCxnSpPr>
        <p:spPr>
          <a:xfrm flipH="1">
            <a:off x="4688987" y="3055473"/>
            <a:ext cx="1127298" cy="136815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>
            <a:endCxn id="3" idx="3"/>
          </p:cNvCxnSpPr>
          <p:nvPr/>
        </p:nvCxnSpPr>
        <p:spPr>
          <a:xfrm>
            <a:off x="4675332" y="1772816"/>
            <a:ext cx="13655" cy="265080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stCxn id="3" idx="1"/>
            <a:endCxn id="3" idx="5"/>
          </p:cNvCxnSpPr>
          <p:nvPr/>
        </p:nvCxnSpPr>
        <p:spPr>
          <a:xfrm>
            <a:off x="3548033" y="3055473"/>
            <a:ext cx="22682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3" idx="1"/>
            <a:endCxn id="3" idx="3"/>
          </p:cNvCxnSpPr>
          <p:nvPr/>
        </p:nvCxnSpPr>
        <p:spPr>
          <a:xfrm>
            <a:off x="3548033" y="3055473"/>
            <a:ext cx="1140954" cy="1368152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6285" y="4725144"/>
            <a:ext cx="2581275" cy="177165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1173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31840" y="764704"/>
            <a:ext cx="31464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Решите задачу</a:t>
            </a:r>
            <a:endParaRPr lang="ru-RU" sz="3600" b="1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1628800"/>
            <a:ext cx="820891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Таня живёт на втором этаже. Ваня – в том же подъезде, но ему приходится</a:t>
            </a:r>
          </a:p>
          <a:p>
            <a:r>
              <a:rPr lang="ru-RU" sz="3600" dirty="0" smtClean="0"/>
              <a:t>Подниматься по лестнице. В которой в 2 раза больше ступенек.  Ступенек до подъезда и до первого этажа нет. </a:t>
            </a:r>
          </a:p>
          <a:p>
            <a:r>
              <a:rPr lang="ru-RU" sz="3600" dirty="0" smtClean="0"/>
              <a:t>На каком этаже живёт Ваня?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1559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67764" y="548680"/>
            <a:ext cx="24595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Вычислите</a:t>
            </a:r>
            <a:r>
              <a:rPr lang="ru-RU" sz="3600" dirty="0" smtClean="0"/>
              <a:t> </a:t>
            </a:r>
            <a:endParaRPr lang="ru-RU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547022" y="2010062"/>
            <a:ext cx="3097323" cy="18774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Е 500 • 60 : </a:t>
            </a:r>
            <a:r>
              <a:rPr lang="ru-RU" sz="3200" dirty="0" smtClean="0"/>
              <a:t>100</a:t>
            </a:r>
            <a:endParaRPr lang="ru-RU" sz="3200" dirty="0" smtClean="0"/>
          </a:p>
          <a:p>
            <a:r>
              <a:rPr lang="ru-RU" sz="3200" dirty="0" smtClean="0"/>
              <a:t>Н 4000 </a:t>
            </a:r>
            <a:r>
              <a:rPr lang="ru-RU" sz="3200" dirty="0"/>
              <a:t>• </a:t>
            </a:r>
            <a:r>
              <a:rPr lang="ru-RU" sz="3200" dirty="0" smtClean="0"/>
              <a:t>3 </a:t>
            </a:r>
            <a:r>
              <a:rPr lang="ru-RU" sz="3200" dirty="0"/>
              <a:t>: </a:t>
            </a:r>
            <a:r>
              <a:rPr lang="ru-RU" sz="3200" dirty="0" smtClean="0"/>
              <a:t>1000</a:t>
            </a:r>
          </a:p>
          <a:p>
            <a:r>
              <a:rPr lang="ru-RU" sz="3200" dirty="0" smtClean="0"/>
              <a:t>Д 953 -720 +42</a:t>
            </a:r>
            <a:endParaRPr lang="ru-RU" sz="3200" dirty="0"/>
          </a:p>
          <a:p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5053822" y="2348880"/>
            <a:ext cx="326259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И 140 : 70 • 2000</a:t>
            </a:r>
            <a:endParaRPr lang="ru-RU" sz="3200" dirty="0"/>
          </a:p>
          <a:p>
            <a:r>
              <a:rPr lang="ru-RU" sz="3200" dirty="0" smtClean="0"/>
              <a:t>Л 270 - 50  +1009</a:t>
            </a:r>
            <a:endParaRPr lang="ru-RU" sz="3200" dirty="0"/>
          </a:p>
          <a:p>
            <a:endParaRPr lang="ru-RU" sz="32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0951907"/>
              </p:ext>
            </p:extLst>
          </p:nvPr>
        </p:nvGraphicFramePr>
        <p:xfrm>
          <a:off x="589139" y="3918540"/>
          <a:ext cx="8208912" cy="18642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6114"/>
                <a:gridCol w="1026114"/>
                <a:gridCol w="1026114"/>
                <a:gridCol w="929148"/>
                <a:gridCol w="1123080"/>
                <a:gridCol w="1026114"/>
                <a:gridCol w="1026114"/>
                <a:gridCol w="1026114"/>
              </a:tblGrid>
              <a:tr h="932917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275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300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1229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300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smtClean="0"/>
                        <a:t>12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4000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300</a:t>
                      </a:r>
                      <a:endParaRPr lang="ru-RU" sz="2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</a:tr>
              <a:tr h="93132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9768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1628800"/>
            <a:ext cx="676875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/>
              <a:t>18: 2 : 3 =</a:t>
            </a:r>
          </a:p>
          <a:p>
            <a:pPr algn="ctr"/>
            <a:r>
              <a:rPr lang="ru-RU" sz="5400" dirty="0" smtClean="0"/>
              <a:t>18 : 3 : 2 =</a:t>
            </a:r>
          </a:p>
          <a:p>
            <a:pPr algn="ctr"/>
            <a:r>
              <a:rPr lang="ru-RU" sz="5400" dirty="0" smtClean="0"/>
              <a:t>     18 : (3 • 2) =</a:t>
            </a:r>
            <a:endParaRPr lang="ru-RU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1619672" y="4941168"/>
            <a:ext cx="51812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3600" dirty="0" smtClean="0"/>
              <a:t>№ 82, № 83, № 87 ,  №89</a:t>
            </a:r>
            <a:endParaRPr lang="ru-RU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827584" y="692696"/>
            <a:ext cx="82312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7030A0"/>
                </a:solidFill>
              </a:rPr>
              <a:t>Деление числа на произведение </a:t>
            </a:r>
            <a:endParaRPr lang="ru-RU" sz="3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49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20892" y="404664"/>
            <a:ext cx="42295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</a:rPr>
              <a:t>Работа по учебнику </a:t>
            </a:r>
            <a:endParaRPr lang="ru-RU" sz="3200" b="1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7584" y="697051"/>
            <a:ext cx="25068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С.  20 № 91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1066383"/>
            <a:ext cx="3058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С.20. 3 92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4604430"/>
              </p:ext>
            </p:extLst>
          </p:nvPr>
        </p:nvGraphicFramePr>
        <p:xfrm>
          <a:off x="467543" y="1414565"/>
          <a:ext cx="8280922" cy="2164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7720"/>
                <a:gridCol w="2696601"/>
                <a:gridCol w="2696601"/>
              </a:tblGrid>
              <a:tr h="705706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Мешков за 1 день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Количество дней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Количество мешков</a:t>
                      </a:r>
                      <a:endParaRPr lang="ru-RU" sz="2400" dirty="0"/>
                    </a:p>
                  </a:txBody>
                  <a:tcPr/>
                </a:tc>
              </a:tr>
              <a:tr h="38700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 ?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6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120</a:t>
                      </a:r>
                      <a:endParaRPr lang="ru-RU" sz="2800" dirty="0"/>
                    </a:p>
                  </a:txBody>
                  <a:tcPr/>
                </a:tc>
              </a:tr>
              <a:tr h="705706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На 5 мешков больше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?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100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79512" y="3573016"/>
            <a:ext cx="856895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Сколько спальных мешков шили за 1 день?</a:t>
            </a:r>
          </a:p>
          <a:p>
            <a:r>
              <a:rPr lang="ru-RU" sz="2800" dirty="0" smtClean="0"/>
              <a:t>120: 6 = 20 (м.)</a:t>
            </a:r>
          </a:p>
          <a:p>
            <a:r>
              <a:rPr lang="ru-RU" sz="2800" dirty="0" smtClean="0"/>
              <a:t>Сколько спальных мешков будут шить за  1 день?</a:t>
            </a:r>
          </a:p>
          <a:p>
            <a:r>
              <a:rPr lang="ru-RU" sz="2800" dirty="0"/>
              <a:t> </a:t>
            </a:r>
            <a:r>
              <a:rPr lang="ru-RU" sz="2800" dirty="0" smtClean="0"/>
              <a:t>20 + 5 = 25 (м.)</a:t>
            </a:r>
          </a:p>
          <a:p>
            <a:r>
              <a:rPr lang="ru-RU" sz="2800" dirty="0" smtClean="0"/>
              <a:t>За сколько дней сошьют 100 мешков?</a:t>
            </a:r>
          </a:p>
          <a:p>
            <a:r>
              <a:rPr lang="ru-RU" sz="2800" dirty="0" smtClean="0"/>
              <a:t>100 : 25 = 4 (</a:t>
            </a:r>
            <a:r>
              <a:rPr lang="ru-RU" sz="2800" dirty="0" err="1" smtClean="0"/>
              <a:t>дн</a:t>
            </a:r>
            <a:r>
              <a:rPr lang="ru-RU" sz="2800" dirty="0" smtClean="0"/>
              <a:t>.)</a:t>
            </a:r>
          </a:p>
          <a:p>
            <a:r>
              <a:rPr lang="ru-RU" sz="2800" dirty="0" smtClean="0"/>
              <a:t>Ответ : 4дня.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56226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619672" y="1787460"/>
            <a:ext cx="5976664" cy="30999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 м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671900" y="2618523"/>
            <a:ext cx="1872208" cy="9144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971600" y="2164243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5 м</a:t>
            </a: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139952" y="1387350"/>
            <a:ext cx="5453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9 м</a:t>
            </a:r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771800" y="252981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 м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216630" y="2160481"/>
            <a:ext cx="7827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 м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11560" y="260648"/>
            <a:ext cx="8424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</a:rPr>
              <a:t>Найди площадь закрашенной фигуры</a:t>
            </a:r>
            <a:endParaRPr lang="ru-RU" sz="3200" b="1" dirty="0">
              <a:solidFill>
                <a:srgbClr val="7030A0"/>
              </a:solidFill>
            </a:endParaRPr>
          </a:p>
        </p:txBody>
      </p:sp>
      <p:pic>
        <p:nvPicPr>
          <p:cNvPr id="5122" name="Picture 2" descr="C:\Users\Папа\Desktop\анимации1\51745259.jpg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445224"/>
            <a:ext cx="685800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6793" y="5214087"/>
            <a:ext cx="1602420" cy="1357623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006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атематик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математика1</Template>
  <TotalTime>116</TotalTime>
  <Words>360</Words>
  <Application>Microsoft Office PowerPoint</Application>
  <PresentationFormat>Экран (4:3)</PresentationFormat>
  <Paragraphs>85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математика1</vt:lpstr>
      <vt:lpstr>Деление числа на произведение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Деление числа на произведение</dc:title>
  <dc:creator>Папа</dc:creator>
  <cp:lastModifiedBy>Папа</cp:lastModifiedBy>
  <cp:revision>14</cp:revision>
  <dcterms:created xsi:type="dcterms:W3CDTF">2012-02-05T17:41:30Z</dcterms:created>
  <dcterms:modified xsi:type="dcterms:W3CDTF">2012-02-06T12:55:50Z</dcterms:modified>
</cp:coreProperties>
</file>