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39D04-26A9-4509-83B2-5B4AFBDE6A37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4A4D-FD8C-4D0E-94BA-EB76B2D9FA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       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Использование элементов экологического воспитания на уроках математики  (из опыта работы).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429684" cy="485778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                                       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Презентация 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учителя начальных классов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Дмитриевской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МБОу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СОШ№13 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Скворцовой Светланы</a:t>
            </a:r>
          </a:p>
          <a:p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Николаевны.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C:\Documents and Settings\Оксана\Рабочий стол\P1030871.JPG"/>
          <p:cNvPicPr/>
          <p:nvPr/>
        </p:nvPicPr>
        <p:blipFill>
          <a:blip r:embed="rId3" cstate="print"/>
          <a:srcRect l="25655" t="1684" r="21913"/>
          <a:stretch>
            <a:fillRect/>
          </a:stretch>
        </p:blipFill>
        <p:spPr bwMode="auto">
          <a:xfrm>
            <a:off x="857224" y="2000240"/>
            <a:ext cx="2643206" cy="32861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42852"/>
            <a:ext cx="8643998" cy="650085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Действие с многозначными числами.</a:t>
            </a:r>
          </a:p>
          <a:p>
            <a:pPr algn="ctr">
              <a:buNone/>
            </a:pPr>
            <a:r>
              <a:rPr lang="ru-RU" sz="2000" dirty="0" smtClean="0"/>
              <a:t>(</a:t>
            </a:r>
            <a:r>
              <a:rPr lang="ru-RU" sz="2000" i="1" dirty="0" smtClean="0"/>
              <a:t>запишите числа и выполните дополнительные задания).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*Невооружённым глазом ночью на небе можно увидеть </a:t>
            </a:r>
            <a:r>
              <a:rPr lang="ru-RU" sz="2000" b="1" dirty="0" smtClean="0">
                <a:solidFill>
                  <a:srgbClr val="00B050"/>
                </a:solidFill>
              </a:rPr>
              <a:t>шесть тысяч </a:t>
            </a:r>
            <a:r>
              <a:rPr lang="ru-RU" sz="2000" dirty="0" smtClean="0">
                <a:solidFill>
                  <a:srgbClr val="00B050"/>
                </a:solidFill>
              </a:rPr>
              <a:t>звёзд.</a:t>
            </a:r>
          </a:p>
          <a:p>
            <a:pPr>
              <a:buNone/>
            </a:pPr>
            <a:r>
              <a:rPr lang="ru-RU" sz="2000" dirty="0" smtClean="0"/>
              <a:t>                 </a:t>
            </a:r>
            <a:r>
              <a:rPr lang="ru-RU" sz="2000" i="1" dirty="0" smtClean="0"/>
              <a:t>- Увеличьте число на десять и запишите результат.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*Главный ботанический сад, открывшийся в </a:t>
            </a:r>
            <a:r>
              <a:rPr lang="ru-RU" sz="2000" b="1" dirty="0" smtClean="0">
                <a:solidFill>
                  <a:srgbClr val="00B050"/>
                </a:solidFill>
              </a:rPr>
              <a:t>одна тысяча девятьсот сорок пятом</a:t>
            </a:r>
            <a:r>
              <a:rPr lang="ru-RU" sz="2000" dirty="0" smtClean="0">
                <a:solidFill>
                  <a:srgbClr val="00B050"/>
                </a:solidFill>
              </a:rPr>
              <a:t> году, даёт возможность познакомиться с </a:t>
            </a:r>
            <a:r>
              <a:rPr lang="ru-RU" sz="2000" b="1" dirty="0" smtClean="0">
                <a:solidFill>
                  <a:srgbClr val="00B050"/>
                </a:solidFill>
              </a:rPr>
              <a:t>двадцатью пятью тысячами </a:t>
            </a:r>
            <a:r>
              <a:rPr lang="ru-RU" sz="2000" dirty="0" smtClean="0">
                <a:solidFill>
                  <a:srgbClr val="00B050"/>
                </a:solidFill>
              </a:rPr>
              <a:t>видов  растений.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*В озере Байкал обитает две тысячи шестьсот видов растений и животных.</a:t>
            </a:r>
          </a:p>
          <a:p>
            <a:pPr>
              <a:buNone/>
            </a:pPr>
            <a:r>
              <a:rPr lang="ru-RU" sz="2000" dirty="0" smtClean="0"/>
              <a:t>                 </a:t>
            </a:r>
            <a:r>
              <a:rPr lang="ru-RU" sz="2000" i="1" dirty="0" smtClean="0"/>
              <a:t>- Увеличь число на восемьдесят и запиши результат.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*Каждый год под пилой в джунглях погибает </a:t>
            </a:r>
            <a:r>
              <a:rPr lang="ru-RU" sz="2000" b="1" dirty="0" smtClean="0">
                <a:solidFill>
                  <a:srgbClr val="00B050"/>
                </a:solidFill>
              </a:rPr>
              <a:t>пять миллионов  шесть тысяч </a:t>
            </a:r>
            <a:r>
              <a:rPr lang="ru-RU" sz="2000" dirty="0" smtClean="0">
                <a:solidFill>
                  <a:srgbClr val="00B050"/>
                </a:solidFill>
              </a:rPr>
              <a:t>растений.</a:t>
            </a:r>
          </a:p>
          <a:p>
            <a:pPr>
              <a:buNone/>
            </a:pPr>
            <a:r>
              <a:rPr lang="ru-RU" sz="2000" dirty="0" smtClean="0"/>
              <a:t>               </a:t>
            </a:r>
            <a:r>
              <a:rPr lang="ru-RU" sz="2000" i="1" dirty="0" smtClean="0"/>
              <a:t>- Увеличь число на один миллиард и запишите результат.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*Люди за последние сто лет поставили под угрозу исчезновения двадцать пять тысяч растений.</a:t>
            </a:r>
          </a:p>
          <a:p>
            <a:pPr>
              <a:buNone/>
            </a:pPr>
            <a:r>
              <a:rPr lang="ru-RU" sz="2000" i="1" dirty="0" smtClean="0"/>
              <a:t>                -Увеличь число на шестьдесят и запиши результат.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*В Австралии обнаружен самый древний ископаемый цветок. Его возраст </a:t>
            </a:r>
            <a:r>
              <a:rPr lang="ru-RU" sz="2000" b="1" dirty="0" smtClean="0">
                <a:solidFill>
                  <a:srgbClr val="00B050"/>
                </a:solidFill>
              </a:rPr>
              <a:t>сто двадцать миллионов </a:t>
            </a:r>
            <a:r>
              <a:rPr lang="ru-RU" sz="2000" dirty="0" smtClean="0">
                <a:solidFill>
                  <a:srgbClr val="00B050"/>
                </a:solidFill>
              </a:rPr>
              <a:t>лет.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6146" name="Picture 2" descr="C:\Documents and Settings\Оксана\Рабочий стол\ucos246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4857760"/>
            <a:ext cx="785818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3682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Задачи.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715436" cy="592935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000" dirty="0" smtClean="0">
                <a:solidFill>
                  <a:srgbClr val="0070C0"/>
                </a:solidFill>
              </a:rPr>
              <a:t>1.Международный союз  охраны природы и природных ресурсов в 1966 году издал первый том Красной Книги – списка животных и растений, находящихся под угрозой полного исчезновения. Сколько лет существует эта книга – «список тревоги и надежды на спасение» ?</a:t>
            </a:r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      2. Лягушке стоит 1 памятник во Франции и 1 памятник в  Японии. Сколько всего есть памятников лягушке?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3. В зоопарке рябчику в пищу добавляют ежедневно 5 граммов свёклы, столько же изюма, а гречки столько,  сколько свёклы и изюма вместе.  Сколько граммов гречки добавляют в пищу рябчику?</a:t>
            </a:r>
          </a:p>
          <a:p>
            <a:pP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4.У красного окуня, солнечного окуня и золотистого окуня в спинном плавнике вместе 38 шипов. У красного окуня 12 шипов, у солнечного на 2 шипа меньше. На сколько шипов больше у золотистого окуня, чем у красного?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5. У Енота 12 детёнышей, а у морской свинки – 4. На сколько меньше детёнышей у морской свинки, чем у енота?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098" name="Picture 2" descr="C:\Documents and Settings\Оксана\Рабочий стол\ucos246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5572140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7229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5.В  настоящее время на Земле существует три вида зебр. Четвёртый вид – </a:t>
            </a:r>
            <a:r>
              <a:rPr lang="ru-RU" sz="2000" b="1" i="1" dirty="0" err="1" smtClean="0">
                <a:solidFill>
                  <a:schemeClr val="bg2">
                    <a:lumMod val="10000"/>
                  </a:schemeClr>
                </a:solidFill>
              </a:rPr>
              <a:t>квалга</a:t>
            </a:r>
            <a:r>
              <a:rPr lang="ru-RU" sz="2000" b="1" i="1" dirty="0" smtClean="0">
                <a:solidFill>
                  <a:schemeClr val="bg2">
                    <a:lumMod val="10000"/>
                  </a:schemeClr>
                </a:solidFill>
              </a:rPr>
              <a:t> –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истреблён охотниками. Последняя дикая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квалга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была истреблена в Африке в 1878году. Последняя, жившая в неволе, умерла пятью годами позже в Амстердаме. В каком году это было? Сколько лет прошло с тех пор?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rgbClr val="00B0F0"/>
                </a:solidFill>
              </a:rPr>
              <a:t>6. Еженедельно в мире вымирает 2 вида диких растений. Между тем, один вид таких растений обеспечивает существование в среднем  11  видам  животных. Сколько видов животных остаётся без «средств существования» за год?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7.У выдры кавказской может быть 2 детёныша, у рыси – 3, а у перевязки столько, сколько у всех этих животных вместе. Сколько детёнышей может быть у перевязки?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      !В настоящее время численность  перечисленных животных сокращена!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8.Для того, чтобы выросла сосна, способная давать семена, требуется 100 лет, а для того,  чтобы её спилить, достаточно 5 минут. Во сколько раз быстрее можно уничтожить дерево, чем его  вырастить?</a:t>
            </a: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3074" name="Picture 2" descr="C:\Documents and Settings\Оксана\Рабочий стол\ucos246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715016"/>
            <a:ext cx="857256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612616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               </a:t>
            </a:r>
            <a:r>
              <a:rPr lang="ru-RU" sz="2400" b="1" dirty="0" smtClean="0">
                <a:solidFill>
                  <a:srgbClr val="002060"/>
                </a:solidFill>
              </a:rPr>
              <a:t>Нахождение площади.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9.Самое  большое зарегистрированное стадо газелей имело длину 160 км, а ширину – на 136 км меньше. Вычислите площадь, которую занимало стадо.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10.Дно полуоткрытого скворечника для трясогузок должно быть квадратной формы со стороной 11 см. найдите его площадь и периметр.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11.Смерч – это сильный атмосферный вихрь. Он «всасывает», как пылесос, всё, что попадается по дороге. Такой вихрь в 1904 году в Москве оставил след шириной 80 м и площадью 3200000кв.м. каков периметр этого следа?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 descr="C:\Documents and Settings\Оксана\Рабочий стол\ucos246d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5357826"/>
            <a:ext cx="8572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Некоторые  данные для  составления задач, логических цепочек, математических диктантов.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1.Султанская курица, обитающая в странах Южной Азии, имеет удивительные повадки. Она лапой берёт еду и подносит её ко рту, а во время ходьбы, при каждом шаге, они кивают головой и их хвостовое оперение при этом потрескивает, как барабан.  Птица находится под охраной государства, но всё равно охотники нарушают запрет. За зиму один охотник добывает 25 – 30 птиц.</a:t>
            </a:r>
          </a:p>
          <a:p>
            <a:pPr>
              <a:buNone/>
            </a:pPr>
            <a:r>
              <a:rPr lang="ru-RU" sz="2000" dirty="0" smtClean="0"/>
              <a:t>2. Долгота жизни некоторых деревьев и животных:</a:t>
            </a:r>
          </a:p>
          <a:p>
            <a:pPr>
              <a:buNone/>
            </a:pPr>
            <a:r>
              <a:rPr lang="ru-RU" sz="2000" dirty="0" smtClean="0"/>
              <a:t> - дуб – 2000 лет,   липа – 1200 лет, ель – до 1000 лет;</a:t>
            </a:r>
          </a:p>
          <a:p>
            <a:pPr>
              <a:buNone/>
            </a:pPr>
            <a:r>
              <a:rPr lang="ru-RU" sz="2000" dirty="0" smtClean="0"/>
              <a:t> - щуки – 100 – 150 лет, карпы – 100 -175 лет, журавль – 40 лет, дикие гуси – 80 – 100 лет, </a:t>
            </a:r>
          </a:p>
          <a:p>
            <a:pPr>
              <a:buNone/>
            </a:pPr>
            <a:r>
              <a:rPr lang="ru-RU" sz="2000" dirty="0" smtClean="0"/>
              <a:t>- Лесной муравей – 7 лет.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humbnailCAR3J27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615638" cy="5715040"/>
          </a:xfrm>
        </p:spPr>
      </p:pic>
      <p:sp>
        <p:nvSpPr>
          <p:cNvPr id="5" name="TextBox 4"/>
          <p:cNvSpPr txBox="1"/>
          <p:nvPr/>
        </p:nvSpPr>
        <p:spPr>
          <a:xfrm>
            <a:off x="500034" y="1643050"/>
            <a:ext cx="85940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Спасибо за внимание </a:t>
            </a:r>
            <a:r>
              <a:rPr lang="ru-RU" sz="6600" dirty="0" smtClean="0">
                <a:solidFill>
                  <a:srgbClr val="C00000"/>
                </a:solidFill>
              </a:rPr>
              <a:t>!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  <a:blipFill>
            <a:blip r:embed="rId2"/>
            <a:tile tx="0" ty="0" sx="100000" sy="100000" flip="none" algn="tl"/>
          </a:blipFill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«Есть просто храм,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Есть храм науки.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 есть ещё природы храм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лесами, тянущими руки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Навстречу солнцу и ветрам.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Он свят в любое время суток, 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Открыт для нас в жару и стынь.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Входи сюда,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Будь сердцем чуток,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оскверняй её святынь».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С.Симонов.</a:t>
            </a:r>
          </a:p>
          <a:p>
            <a:pPr>
              <a:buNone/>
            </a:pPr>
            <a:endParaRPr lang="ru-RU" b="1" cap="all" dirty="0">
              <a:ln/>
              <a:blipFill>
                <a:blip r:embed="rId2"/>
                <a:tile tx="0" ty="0" sx="100000" sy="100000" flip="none" algn="tl"/>
              </a:blip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Математика.</a:t>
            </a:r>
          </a:p>
          <a:p>
            <a:pPr>
              <a:buNone/>
            </a:pP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1.Математиеские  цепочки.</a:t>
            </a:r>
          </a:p>
          <a:p>
            <a:pPr>
              <a:buNone/>
            </a:pP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2.Запись многозначных чисел.</a:t>
            </a:r>
          </a:p>
          <a:p>
            <a:pPr>
              <a:buNone/>
            </a:pP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3.Задачи разных видов.</a:t>
            </a:r>
          </a:p>
          <a:p>
            <a:pPr>
              <a:buNone/>
            </a:pPr>
            <a:endParaRPr lang="ru-RU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ru-RU" b="1" i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Цели: обогащение учащихся экологическими знаниями, расширение кругозора, развитие логического мышления и вычислительных навыков.</a:t>
            </a:r>
          </a:p>
          <a:p>
            <a:pPr algn="ctr">
              <a:buNone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Математические цепочки.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1.Про этих птиц ходила легенда, </a:t>
            </a:r>
            <a:r>
              <a:rPr lang="ru-RU" sz="2000" dirty="0"/>
              <a:t>ч</a:t>
            </a:r>
            <a:r>
              <a:rPr lang="ru-RU" sz="2000" dirty="0" smtClean="0"/>
              <a:t>то они зарываются в ил водоёмов и впадают в спячку. На самом деле они зимуют в далёкой Африке. Весной возвращаются к своим прошлогодним гнёздам. Кто  это птица?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                                                </a:t>
            </a:r>
            <a:r>
              <a:rPr lang="ru-RU" sz="8800" dirty="0" smtClean="0">
                <a:solidFill>
                  <a:srgbClr val="C00000"/>
                </a:solidFill>
              </a:rPr>
              <a:t>?</a:t>
            </a:r>
          </a:p>
          <a:p>
            <a:pPr>
              <a:buNone/>
            </a:pPr>
            <a:r>
              <a:rPr lang="ru-RU" sz="2800" dirty="0" smtClean="0"/>
              <a:t>18 – синица,</a:t>
            </a:r>
          </a:p>
          <a:p>
            <a:pPr>
              <a:buNone/>
            </a:pPr>
            <a:r>
              <a:rPr lang="ru-RU" sz="2800" dirty="0" smtClean="0"/>
              <a:t>24 – грач,</a:t>
            </a:r>
          </a:p>
          <a:p>
            <a:pPr>
              <a:buNone/>
            </a:pPr>
            <a:r>
              <a:rPr lang="ru-RU" sz="2800" dirty="0" smtClean="0"/>
              <a:t>21 - ласточка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285720" y="2500306"/>
            <a:ext cx="1143008" cy="8572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16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85918" y="2928934"/>
            <a:ext cx="1143008" cy="8572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:4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57554" y="2428868"/>
            <a:ext cx="1143008" cy="8572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+20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86314" y="3000372"/>
            <a:ext cx="1143008" cy="8572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:8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57950" y="2428868"/>
            <a:ext cx="1143008" cy="85725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*7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57290" y="3071810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6"/>
            <a:endCxn id="7" idx="2"/>
          </p:cNvCxnSpPr>
          <p:nvPr/>
        </p:nvCxnSpPr>
        <p:spPr>
          <a:xfrm flipV="1">
            <a:off x="2928926" y="2857496"/>
            <a:ext cx="42862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29124" y="3071810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857884" y="2928934"/>
            <a:ext cx="52458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358082" y="3143248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15436" cy="642942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ru-RU" sz="2000" dirty="0" smtClean="0"/>
              <a:t>2.Известно, что почти все птицы вьют гнёзда. А сколько гнёзд за сезон? Посчитайте, сколько гнёзд вьёт пара </a:t>
            </a:r>
            <a:r>
              <a:rPr lang="ru-RU" sz="2000" dirty="0" err="1" smtClean="0"/>
              <a:t>ткачиков</a:t>
            </a:r>
            <a:r>
              <a:rPr lang="ru-RU" sz="2000" dirty="0" smtClean="0"/>
              <a:t> за лето?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</a:t>
            </a:r>
            <a:r>
              <a:rPr lang="ru-RU" sz="3600" dirty="0" smtClean="0"/>
              <a:t>12, 3, 5.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000" dirty="0" smtClean="0"/>
              <a:t>3. Непоправимый урон природе нанося дела человека. Во время отдыха, после пикников остаётся много мусора. Природа долго «залечивает» свои раны. Посчитайте, сколько нужно лет для разрушения одной консервной банки?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2071678"/>
            <a:ext cx="928694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27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728" y="1785926"/>
            <a:ext cx="928694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+3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298" y="1428736"/>
            <a:ext cx="857256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:3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868" y="1214422"/>
            <a:ext cx="928694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+38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4876" y="1071546"/>
            <a:ext cx="928694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- 23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29322" y="1285860"/>
            <a:ext cx="1071570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:5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58082" y="1643050"/>
            <a:ext cx="1071570" cy="428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946522" y="1553752"/>
            <a:ext cx="71438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714480" y="1571612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3"/>
          </p:cNvCxnSpPr>
          <p:nvPr/>
        </p:nvCxnSpPr>
        <p:spPr>
          <a:xfrm flipV="1">
            <a:off x="3357554" y="1500176"/>
            <a:ext cx="250033" cy="1428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4482705" y="1375157"/>
            <a:ext cx="214313" cy="1785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0"/>
          </p:cNvCxnSpPr>
          <p:nvPr/>
        </p:nvCxnSpPr>
        <p:spPr>
          <a:xfrm>
            <a:off x="5643570" y="1142984"/>
            <a:ext cx="821537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0" idx="0"/>
          </p:cNvCxnSpPr>
          <p:nvPr/>
        </p:nvCxnSpPr>
        <p:spPr>
          <a:xfrm>
            <a:off x="7000892" y="1357298"/>
            <a:ext cx="892975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Ромб 30"/>
          <p:cNvSpPr/>
          <p:nvPr/>
        </p:nvSpPr>
        <p:spPr>
          <a:xfrm>
            <a:off x="642910" y="4857760"/>
            <a:ext cx="1285884" cy="1071570"/>
          </a:xfrm>
          <a:prstGeom prst="diamo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32" name="Ромб 31"/>
          <p:cNvSpPr/>
          <p:nvPr/>
        </p:nvSpPr>
        <p:spPr>
          <a:xfrm>
            <a:off x="2143108" y="4500570"/>
            <a:ext cx="1428760" cy="1143008"/>
          </a:xfrm>
          <a:prstGeom prst="diamo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*10</a:t>
            </a:r>
            <a:endParaRPr lang="ru-RU" sz="2400" b="1" dirty="0"/>
          </a:p>
        </p:txBody>
      </p:sp>
      <p:sp>
        <p:nvSpPr>
          <p:cNvPr id="33" name="Ромб 32"/>
          <p:cNvSpPr/>
          <p:nvPr/>
        </p:nvSpPr>
        <p:spPr>
          <a:xfrm>
            <a:off x="4000496" y="4857760"/>
            <a:ext cx="1285884" cy="1071570"/>
          </a:xfrm>
          <a:prstGeom prst="diamo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-</a:t>
            </a:r>
            <a:r>
              <a:rPr lang="ru-RU" sz="2400" b="1" dirty="0" smtClean="0"/>
              <a:t>36</a:t>
            </a:r>
            <a:endParaRPr lang="ru-RU" sz="2400" b="1" dirty="0"/>
          </a:p>
        </p:txBody>
      </p:sp>
      <p:sp>
        <p:nvSpPr>
          <p:cNvPr id="34" name="Ромб 33"/>
          <p:cNvSpPr/>
          <p:nvPr/>
        </p:nvSpPr>
        <p:spPr>
          <a:xfrm>
            <a:off x="5857884" y="4572008"/>
            <a:ext cx="1500198" cy="1214446"/>
          </a:xfrm>
          <a:prstGeom prst="diamo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+86</a:t>
            </a:r>
            <a:endParaRPr lang="ru-RU" sz="2400" b="1" dirty="0"/>
          </a:p>
        </p:txBody>
      </p:sp>
      <p:sp>
        <p:nvSpPr>
          <p:cNvPr id="35" name="Ромб 34"/>
          <p:cNvSpPr/>
          <p:nvPr/>
        </p:nvSpPr>
        <p:spPr>
          <a:xfrm>
            <a:off x="7643834" y="5143512"/>
            <a:ext cx="1285884" cy="1071570"/>
          </a:xfrm>
          <a:prstGeom prst="diamo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C00000"/>
                </a:solidFill>
              </a:rPr>
              <a:t>?</a:t>
            </a:r>
            <a:endParaRPr lang="ru-RU" sz="5400" dirty="0">
              <a:solidFill>
                <a:srgbClr val="C00000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571604" y="5286388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357554" y="485776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5143504" y="4857760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000892" y="4857760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4.В тундре мох ягель – основной корм для оленей. Но он очень долго восстанавливается. Сколько лет потребуется мху для </a:t>
            </a:r>
            <a:r>
              <a:rPr lang="ru-RU" sz="2000" dirty="0" err="1" smtClean="0"/>
              <a:t>восстанавления</a:t>
            </a:r>
            <a:r>
              <a:rPr lang="ru-RU" sz="2000" dirty="0" smtClean="0"/>
              <a:t> после прохода человека?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 -  А после проезда машины?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Правильный пятиугольник 3"/>
          <p:cNvSpPr/>
          <p:nvPr/>
        </p:nvSpPr>
        <p:spPr>
          <a:xfrm>
            <a:off x="285720" y="1500174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928662" y="157161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авильный пятиугольник 5"/>
          <p:cNvSpPr/>
          <p:nvPr/>
        </p:nvSpPr>
        <p:spPr>
          <a:xfrm>
            <a:off x="1643042" y="1643050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+25</a:t>
            </a:r>
            <a:endParaRPr lang="ru-RU" dirty="0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3071802" y="1357298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:5</a:t>
            </a:r>
            <a:endParaRPr lang="ru-RU" dirty="0"/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4572000" y="1714488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+24</a:t>
            </a:r>
            <a:endParaRPr lang="ru-RU" dirty="0"/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5857884" y="1071546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- 2</a:t>
            </a:r>
            <a:endParaRPr lang="ru-RU" dirty="0"/>
          </a:p>
        </p:txBody>
      </p:sp>
      <p:sp>
        <p:nvSpPr>
          <p:cNvPr id="10" name="Правильный пятиугольник 9"/>
          <p:cNvSpPr/>
          <p:nvPr/>
        </p:nvSpPr>
        <p:spPr>
          <a:xfrm>
            <a:off x="7715272" y="1643050"/>
            <a:ext cx="960120" cy="914400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500298" y="207167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929058" y="157161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9" idx="3"/>
          </p:cNvCxnSpPr>
          <p:nvPr/>
        </p:nvCxnSpPr>
        <p:spPr>
          <a:xfrm flipV="1">
            <a:off x="5357818" y="1985946"/>
            <a:ext cx="980126" cy="3714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786578" y="1571612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Правильный пятиугольник 21"/>
          <p:cNvSpPr/>
          <p:nvPr/>
        </p:nvSpPr>
        <p:spPr>
          <a:xfrm>
            <a:off x="357158" y="4500570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571736" y="4643446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Правильный пятиугольник 23"/>
          <p:cNvSpPr/>
          <p:nvPr/>
        </p:nvSpPr>
        <p:spPr>
          <a:xfrm>
            <a:off x="1643042" y="4357694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*</a:t>
            </a:r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25" name="Правильный пятиугольник 24"/>
          <p:cNvSpPr/>
          <p:nvPr/>
        </p:nvSpPr>
        <p:spPr>
          <a:xfrm>
            <a:off x="3071802" y="4929198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+28</a:t>
            </a:r>
            <a:endParaRPr lang="ru-RU" sz="2000" b="1" dirty="0"/>
          </a:p>
        </p:txBody>
      </p:sp>
      <p:sp>
        <p:nvSpPr>
          <p:cNvPr id="26" name="Правильный пятиугольник 25"/>
          <p:cNvSpPr/>
          <p:nvPr/>
        </p:nvSpPr>
        <p:spPr>
          <a:xfrm>
            <a:off x="4500562" y="4143380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- 2</a:t>
            </a:r>
            <a:endParaRPr lang="ru-RU" sz="2400" b="1" dirty="0"/>
          </a:p>
        </p:txBody>
      </p:sp>
      <p:sp>
        <p:nvSpPr>
          <p:cNvPr id="27" name="Правильный пятиугольник 26"/>
          <p:cNvSpPr/>
          <p:nvPr/>
        </p:nvSpPr>
        <p:spPr>
          <a:xfrm>
            <a:off x="6000760" y="4714884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+35</a:t>
            </a:r>
            <a:endParaRPr lang="ru-RU" sz="2000" b="1" dirty="0"/>
          </a:p>
        </p:txBody>
      </p:sp>
      <p:sp>
        <p:nvSpPr>
          <p:cNvPr id="28" name="Правильный пятиугольник 27"/>
          <p:cNvSpPr/>
          <p:nvPr/>
        </p:nvSpPr>
        <p:spPr>
          <a:xfrm>
            <a:off x="7715272" y="5357826"/>
            <a:ext cx="960120" cy="914400"/>
          </a:xfrm>
          <a:prstGeom prst="pen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1214414" y="5072074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714744" y="4786322"/>
            <a:ext cx="857256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429256" y="457200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858016" y="5357826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50085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ysClr val="windowText" lastClr="000000"/>
                </a:solidFill>
              </a:rPr>
              <a:t>5.Этот зверёк немного меньше белки, с тремя продольными полосками на спине. На зиму делает запасы – </a:t>
            </a:r>
            <a:r>
              <a:rPr lang="ru-RU" sz="2000" dirty="0" err="1" smtClean="0">
                <a:solidFill>
                  <a:sysClr val="windowText" lastClr="000000"/>
                </a:solidFill>
              </a:rPr>
              <a:t>кладовочки</a:t>
            </a:r>
            <a:r>
              <a:rPr lang="ru-RU" sz="2000" dirty="0" smtClean="0">
                <a:solidFill>
                  <a:sysClr val="windowText" lastClr="000000"/>
                </a:solidFill>
              </a:rPr>
              <a:t> с семенами, </a:t>
            </a:r>
            <a:r>
              <a:rPr lang="ru-RU" sz="2000" dirty="0" err="1" smtClean="0">
                <a:solidFill>
                  <a:sysClr val="windowText" lastClr="000000"/>
                </a:solidFill>
              </a:rPr>
              <a:t>орхами</a:t>
            </a:r>
            <a:r>
              <a:rPr lang="ru-RU" sz="2000" dirty="0" smtClean="0">
                <a:solidFill>
                  <a:sysClr val="windowText" lastClr="000000"/>
                </a:solidFill>
              </a:rPr>
              <a:t>, грибами. Его называют таёжным барометром.</a:t>
            </a: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45 – соня,           23 – бурундук,              33 – барсук.</a:t>
            </a:r>
          </a:p>
          <a:p>
            <a:pPr>
              <a:buNone/>
            </a:pPr>
            <a:endParaRPr lang="ru-RU" sz="2000" b="1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ysClr val="windowText" lastClr="000000"/>
                </a:solidFill>
              </a:rPr>
              <a:t>6.Бурундук зимой впадает в спячку. Температура его тела так понижается. Что кажется – окоченел зверёк! А он просто спит. Какая температура тела у зверька?</a:t>
            </a: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ysClr val="windowText" lastClr="00000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ysClr val="windowText" lastClr="000000"/>
                </a:solidFill>
              </a:rPr>
              <a:t> </a:t>
            </a:r>
            <a:endParaRPr lang="ru-RU" sz="2000" dirty="0">
              <a:solidFill>
                <a:sysClr val="windowText" lastClr="00000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214282" y="1285860"/>
            <a:ext cx="1285884" cy="78581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21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928662" y="2143116"/>
            <a:ext cx="1285884" cy="78581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+17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2428860" y="1285860"/>
            <a:ext cx="1285884" cy="78581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:3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3357554" y="2357430"/>
            <a:ext cx="1285884" cy="78581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:8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4500562" y="1214422"/>
            <a:ext cx="1285884" cy="78581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+20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>
            <a:stCxn id="4" idx="0"/>
            <a:endCxn id="7" idx="2"/>
          </p:cNvCxnSpPr>
          <p:nvPr/>
        </p:nvCxnSpPr>
        <p:spPr>
          <a:xfrm>
            <a:off x="1499094" y="1678769"/>
            <a:ext cx="93375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143108" y="2071678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0"/>
            <a:endCxn id="8" idx="2"/>
          </p:cNvCxnSpPr>
          <p:nvPr/>
        </p:nvCxnSpPr>
        <p:spPr>
          <a:xfrm>
            <a:off x="2213474" y="2536025"/>
            <a:ext cx="1148069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1"/>
          </p:cNvCxnSpPr>
          <p:nvPr/>
        </p:nvCxnSpPr>
        <p:spPr>
          <a:xfrm flipV="1">
            <a:off x="4571999" y="1999403"/>
            <a:ext cx="571505" cy="429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Равнобедренный треугольник 20"/>
          <p:cNvSpPr/>
          <p:nvPr/>
        </p:nvSpPr>
        <p:spPr>
          <a:xfrm>
            <a:off x="357158" y="5286388"/>
            <a:ext cx="1060704" cy="914400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10</a:t>
            </a:r>
            <a:endParaRPr lang="ru-RU" sz="2400" dirty="0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785918" y="5357826"/>
            <a:ext cx="1571636" cy="121444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+15</a:t>
            </a:r>
            <a:endParaRPr lang="ru-RU" sz="2400" dirty="0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3929058" y="5214950"/>
            <a:ext cx="1060704" cy="914400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:5</a:t>
            </a:r>
            <a:endParaRPr lang="ru-RU" sz="2800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5429256" y="5429264"/>
            <a:ext cx="1500198" cy="1000132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+31</a:t>
            </a:r>
            <a:endParaRPr lang="ru-RU" sz="2400" dirty="0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7286644" y="5072074"/>
            <a:ext cx="1060704" cy="914400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:9</a:t>
            </a:r>
            <a:endParaRPr lang="ru-RU" sz="2800" dirty="0"/>
          </a:p>
        </p:txBody>
      </p:sp>
      <p:cxnSp>
        <p:nvCxnSpPr>
          <p:cNvPr id="28" name="Соединительная линия уступом 27"/>
          <p:cNvCxnSpPr>
            <a:endCxn id="22" idx="1"/>
          </p:cNvCxnSpPr>
          <p:nvPr/>
        </p:nvCxnSpPr>
        <p:spPr>
          <a:xfrm>
            <a:off x="1071538" y="5572140"/>
            <a:ext cx="1107289" cy="392909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/>
          <p:nvPr/>
        </p:nvCxnSpPr>
        <p:spPr>
          <a:xfrm>
            <a:off x="2714612" y="5572140"/>
            <a:ext cx="1285884" cy="42862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/>
          <p:nvPr/>
        </p:nvCxnSpPr>
        <p:spPr>
          <a:xfrm>
            <a:off x="4643438" y="5572140"/>
            <a:ext cx="1107289" cy="392909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/>
          <p:nvPr/>
        </p:nvCxnSpPr>
        <p:spPr>
          <a:xfrm>
            <a:off x="6215074" y="5500702"/>
            <a:ext cx="1107289" cy="392909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C:\Documents and Settings\Оксана\Рабочий стол\Мои рисунки\thumbna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3000372"/>
            <a:ext cx="1626490" cy="12144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7" name="Picture 2" descr="C:\Documents and Settings\Оксана\Рабочий стол\Мои рисунки\thumbnai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857232"/>
            <a:ext cx="2038835" cy="19288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15436" cy="635798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7.</a:t>
            </a:r>
            <a:r>
              <a:rPr lang="ru-RU" sz="2000" dirty="0" smtClean="0"/>
              <a:t>Зимой от холода и голода погибает много мелких птичек. Почитайте, сколько погибает птичек из каждых 100?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70 + 6 – 34 +8 + 40 =?                       </a:t>
            </a:r>
            <a:r>
              <a:rPr lang="ru-RU" sz="2000" dirty="0" smtClean="0"/>
              <a:t>(90).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8</a:t>
            </a:r>
            <a:r>
              <a:rPr lang="ru-RU" sz="2000" dirty="0" smtClean="0"/>
              <a:t>.Иногда растения – «лекари»  растут  рядом с нами. Некоторые из них мы знаем, некоторые – нет. Назови растение.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( 3*3 +12) : 3 *8 = ?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48 – астра,         56 – подорожник,  34 – репейник.</a:t>
            </a:r>
          </a:p>
          <a:p>
            <a:pPr>
              <a:buNone/>
            </a:pPr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9.</a:t>
            </a: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Сколько пар черноголовых чаек гнездится в Краснодарском КРАЕ?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реши круговые примеры).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                        10 + 46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     2*5                                     56 + 18  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                          74 – 71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                          18 + 81                        </a:t>
            </a:r>
          </a:p>
          <a:p>
            <a:pPr>
              <a:buNone/>
            </a:pP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99 + 1                                               3 *6</a:t>
            </a:r>
          </a:p>
          <a:p>
            <a:pPr>
              <a:buNone/>
            </a:pP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 descr="C:\Documents and Settings\Оксана\Рабочий стол\animal_3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714884"/>
            <a:ext cx="1428750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50085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10.Как называется совершенно редкая  птица Краснодарского края?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                             56 + 39                                            91,           95,            93.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   </a:t>
            </a:r>
            <a:r>
              <a:rPr lang="ru-RU" sz="2800" dirty="0" smtClean="0">
                <a:solidFill>
                  <a:srgbClr val="CC00CC"/>
                </a:solidFill>
              </a:rPr>
              <a:t>а           </a:t>
            </a:r>
            <a:r>
              <a:rPr lang="ru-RU" sz="2800" dirty="0" err="1" smtClean="0">
                <a:solidFill>
                  <a:srgbClr val="CC00CC"/>
                </a:solidFill>
              </a:rPr>
              <a:t>з</a:t>
            </a:r>
            <a:r>
              <a:rPr lang="ru-RU" sz="2800" dirty="0" smtClean="0">
                <a:solidFill>
                  <a:srgbClr val="CC00CC"/>
                </a:solidFill>
              </a:rPr>
              <a:t>          к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                              82 – 28                                           54,          50,           62.</a:t>
            </a:r>
          </a:p>
          <a:p>
            <a:pPr>
              <a:buNone/>
            </a:pPr>
            <a:r>
              <a:rPr lang="ru-RU" sz="2000" dirty="0" smtClean="0">
                <a:solidFill>
                  <a:srgbClr val="CC00CC"/>
                </a:solidFill>
              </a:rPr>
              <a:t>                                                                                       </a:t>
            </a:r>
            <a:r>
              <a:rPr lang="ru-RU" sz="2800" dirty="0" smtClean="0">
                <a:solidFill>
                  <a:srgbClr val="CC00CC"/>
                </a:solidFill>
              </a:rPr>
              <a:t>м        у          о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B0F0"/>
                </a:solidFill>
              </a:rPr>
              <a:t>                              94 – 60                                             34,           32,            38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  </a:t>
            </a:r>
            <a:r>
              <a:rPr lang="ru-RU" sz="2800" dirty="0" smtClean="0">
                <a:solidFill>
                  <a:srgbClr val="CC00CC"/>
                </a:solidFill>
              </a:rPr>
              <a:t>е          л          </a:t>
            </a:r>
            <a:r>
              <a:rPr lang="ru-RU" sz="2800" dirty="0" err="1" smtClean="0">
                <a:solidFill>
                  <a:srgbClr val="CC00CC"/>
                </a:solidFill>
              </a:rPr>
              <a:t>н</a:t>
            </a:r>
            <a:endParaRPr lang="ru-RU" sz="2800" dirty="0" smtClean="0">
              <a:solidFill>
                <a:srgbClr val="CC00CC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B050"/>
                </a:solidFill>
              </a:rPr>
              <a:t>                             100 – 77                                            28,            21,            23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     </a:t>
            </a:r>
            <a:r>
              <a:rPr lang="ru-RU" sz="2800" dirty="0" smtClean="0">
                <a:solidFill>
                  <a:srgbClr val="CC00CC"/>
                </a:solidFill>
              </a:rPr>
              <a:t>б          т          е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                     15 : 5                                                4,                3,               2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    </a:t>
            </a:r>
            <a:r>
              <a:rPr lang="ru-RU" sz="2800" dirty="0" err="1" smtClean="0">
                <a:solidFill>
                  <a:srgbClr val="CC00CC"/>
                </a:solidFill>
              </a:rPr>
              <a:t>ф</a:t>
            </a:r>
            <a:r>
              <a:rPr lang="ru-RU" sz="2800" dirty="0" smtClean="0">
                <a:solidFill>
                  <a:srgbClr val="CC00CC"/>
                </a:solidFill>
              </a:rPr>
              <a:t>,         я          </a:t>
            </a:r>
            <a:r>
              <a:rPr lang="ru-RU" sz="2800" dirty="0" err="1" smtClean="0">
                <a:solidFill>
                  <a:srgbClr val="CC00CC"/>
                </a:solidFill>
              </a:rPr>
              <a:t>щ</a:t>
            </a:r>
            <a:endParaRPr lang="ru-RU" sz="2800" dirty="0" smtClean="0">
              <a:solidFill>
                <a:srgbClr val="CC00CC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18 : 2                                                 9,               7,               8</a:t>
            </a:r>
          </a:p>
          <a:p>
            <a:pPr>
              <a:buNone/>
            </a:pPr>
            <a:r>
              <a:rPr lang="ru-RU" sz="2800" dirty="0" smtClean="0">
                <a:solidFill>
                  <a:srgbClr val="CC00CC"/>
                </a:solidFill>
              </a:rPr>
              <a:t>                                                               </a:t>
            </a:r>
            <a:r>
              <a:rPr lang="ru-RU" sz="2800" dirty="0" err="1" smtClean="0">
                <a:solidFill>
                  <a:srgbClr val="CC00CC"/>
                </a:solidFill>
              </a:rPr>
              <a:t>д</a:t>
            </a:r>
            <a:r>
              <a:rPr lang="ru-RU" sz="2800" dirty="0" smtClean="0">
                <a:solidFill>
                  <a:srgbClr val="CC00CC"/>
                </a:solidFill>
              </a:rPr>
              <a:t>         </a:t>
            </a:r>
            <a:r>
              <a:rPr lang="ru-RU" sz="2800" dirty="0" err="1" smtClean="0">
                <a:solidFill>
                  <a:srgbClr val="CC00CC"/>
                </a:solidFill>
              </a:rPr>
              <a:t>ц</a:t>
            </a:r>
            <a:r>
              <a:rPr lang="ru-RU" sz="2800" dirty="0" smtClean="0">
                <a:solidFill>
                  <a:srgbClr val="CC00CC"/>
                </a:solidFill>
              </a:rPr>
              <a:t>           г</a:t>
            </a:r>
          </a:p>
          <a:p>
            <a:pPr>
              <a:buNone/>
            </a:pPr>
            <a:r>
              <a:rPr lang="ru-RU" sz="2000" dirty="0" smtClean="0"/>
              <a:t>(Выбери букву по ответу примера и прочитай слово)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1359</Words>
  <Application>Microsoft Office PowerPoint</Application>
  <PresentationFormat>Экран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    Использование элементов экологического воспитания на уроках математики  (из опыта работы).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Задачи.</vt:lpstr>
      <vt:lpstr>Слайд 12</vt:lpstr>
      <vt:lpstr>Слайд 13</vt:lpstr>
      <vt:lpstr> Некоторые  данные для  составления задач, логических цепочек, математических диктантов.</vt:lpstr>
      <vt:lpstr>Слайд 15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Использование элементов экологического воспитания на уроках математики и русского языка (из опыта работы).</dc:title>
  <dc:creator>User</dc:creator>
  <cp:lastModifiedBy>Пользователь</cp:lastModifiedBy>
  <cp:revision>46</cp:revision>
  <dcterms:created xsi:type="dcterms:W3CDTF">2012-01-05T07:24:45Z</dcterms:created>
  <dcterms:modified xsi:type="dcterms:W3CDTF">2012-01-23T04:40:56Z</dcterms:modified>
</cp:coreProperties>
</file>