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8"/>
  </p:notesMasterIdLst>
  <p:sldIdLst>
    <p:sldId id="278" r:id="rId2"/>
    <p:sldId id="260" r:id="rId3"/>
    <p:sldId id="288" r:id="rId4"/>
    <p:sldId id="269" r:id="rId5"/>
    <p:sldId id="285" r:id="rId6"/>
    <p:sldId id="271" r:id="rId7"/>
    <p:sldId id="272" r:id="rId8"/>
    <p:sldId id="273" r:id="rId9"/>
    <p:sldId id="266" r:id="rId10"/>
    <p:sldId id="261" r:id="rId11"/>
    <p:sldId id="275" r:id="rId12"/>
    <p:sldId id="276" r:id="rId13"/>
    <p:sldId id="279" r:id="rId14"/>
    <p:sldId id="282" r:id="rId15"/>
    <p:sldId id="286" r:id="rId16"/>
    <p:sldId id="283"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89" autoAdjust="0"/>
    <p:restoredTop sz="86377" autoAdjust="0"/>
  </p:normalViewPr>
  <p:slideViewPr>
    <p:cSldViewPr>
      <p:cViewPr>
        <p:scale>
          <a:sx n="80" d="100"/>
          <a:sy n="80" d="100"/>
        </p:scale>
        <p:origin x="-1944" y="-336"/>
      </p:cViewPr>
      <p:guideLst>
        <p:guide orient="horz" pos="2160"/>
        <p:guide pos="2880"/>
      </p:guideLst>
    </p:cSldViewPr>
  </p:slideViewPr>
  <p:outlineViewPr>
    <p:cViewPr>
      <p:scale>
        <a:sx n="33" d="100"/>
        <a:sy n="33" d="100"/>
      </p:scale>
      <p:origin x="210" y="31878"/>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5EAA7E-4BA3-4D44-9F95-A18213B15A45}" type="datetimeFigureOut">
              <a:rPr lang="ru-RU" smtClean="0"/>
              <a:pPr/>
              <a:t>29.03.2012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7696AF-1F49-4843-89CC-2057A535111F}"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037696AF-1F49-4843-89CC-2057A535111F}"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037696AF-1F49-4843-89CC-2057A535111F}" type="slidenum">
              <a:rPr lang="ru-RU" smtClean="0"/>
              <a:pPr/>
              <a:t>10</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037696AF-1F49-4843-89CC-2057A535111F}" type="slidenum">
              <a:rPr lang="ru-RU" smtClean="0"/>
              <a:pPr/>
              <a:t>11</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037696AF-1F49-4843-89CC-2057A535111F}" type="slidenum">
              <a:rPr lang="ru-RU" smtClean="0"/>
              <a:pPr/>
              <a:t>12</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037696AF-1F49-4843-89CC-2057A535111F}" type="slidenum">
              <a:rPr lang="ru-RU" smtClean="0"/>
              <a:pPr/>
              <a:t>13</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037696AF-1F49-4843-89CC-2057A535111F}" type="slidenum">
              <a:rPr lang="ru-RU" smtClean="0"/>
              <a:pPr/>
              <a:t>14</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037696AF-1F49-4843-89CC-2057A535111F}" type="slidenum">
              <a:rPr lang="ru-RU" smtClean="0"/>
              <a:pPr/>
              <a:t>15</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037696AF-1F49-4843-89CC-2057A535111F}" type="slidenum">
              <a:rPr lang="ru-RU" smtClean="0"/>
              <a:pPr/>
              <a:t>16</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037696AF-1F49-4843-89CC-2057A535111F}" type="slidenum">
              <a:rPr lang="ru-RU" smtClean="0"/>
              <a:pPr/>
              <a:t>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037696AF-1F49-4843-89CC-2057A535111F}" type="slidenum">
              <a:rPr lang="ru-RU" smtClean="0"/>
              <a:pPr/>
              <a:t>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037696AF-1F49-4843-89CC-2057A535111F}" type="slidenum">
              <a:rPr lang="ru-RU" smtClean="0"/>
              <a:pPr/>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037696AF-1F49-4843-89CC-2057A535111F}" type="slidenum">
              <a:rPr lang="ru-RU" smtClean="0"/>
              <a:pPr/>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037696AF-1F49-4843-89CC-2057A535111F}" type="slidenum">
              <a:rPr lang="ru-RU" smtClean="0"/>
              <a:pPr/>
              <a:t>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037696AF-1F49-4843-89CC-2057A535111F}" type="slidenum">
              <a:rPr lang="ru-RU" smtClean="0"/>
              <a:pPr/>
              <a:t>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037696AF-1F49-4843-89CC-2057A535111F}" type="slidenum">
              <a:rPr lang="ru-RU" smtClean="0"/>
              <a:pPr/>
              <a:t>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037696AF-1F49-4843-89CC-2057A535111F}" type="slidenum">
              <a:rPr lang="ru-RU" smtClean="0"/>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1ED2D24B-083B-458E-B914-F1ACF27B63FC}" type="datetimeFigureOut">
              <a:rPr lang="ru-RU" smtClean="0"/>
              <a:pPr/>
              <a:t>29.03.2012</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11" name="Номер слайда 10"/>
          <p:cNvSpPr>
            <a:spLocks noGrp="1"/>
          </p:cNvSpPr>
          <p:nvPr>
            <p:ph type="sldNum" sz="quarter" idx="12"/>
          </p:nvPr>
        </p:nvSpPr>
        <p:spPr/>
        <p:txBody>
          <a:bodyPr/>
          <a:lstStyle>
            <a:extLst/>
          </a:lstStyle>
          <a:p>
            <a:fld id="{C157A09D-F55E-40CA-9180-9DDD1A5CFDC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1ED2D24B-083B-458E-B914-F1ACF27B63FC}" type="datetimeFigureOut">
              <a:rPr lang="ru-RU" smtClean="0"/>
              <a:pPr/>
              <a:t>29.03.2012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C157A09D-F55E-40CA-9180-9DDD1A5CFDC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1ED2D24B-083B-458E-B914-F1ACF27B63FC}" type="datetimeFigureOut">
              <a:rPr lang="ru-RU" smtClean="0"/>
              <a:pPr/>
              <a:t>29.03.2012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C157A09D-F55E-40CA-9180-9DDD1A5CFDC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1ED2D24B-083B-458E-B914-F1ACF27B63FC}" type="datetimeFigureOut">
              <a:rPr lang="ru-RU" smtClean="0"/>
              <a:pPr/>
              <a:t>29.03.2012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C157A09D-F55E-40CA-9180-9DDD1A5CFDC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1ED2D24B-083B-458E-B914-F1ACF27B63FC}" type="datetimeFigureOut">
              <a:rPr lang="ru-RU" smtClean="0"/>
              <a:pPr/>
              <a:t>29.03.2012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C157A09D-F55E-40CA-9180-9DDD1A5CFDC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1ED2D24B-083B-458E-B914-F1ACF27B63FC}" type="datetimeFigureOut">
              <a:rPr lang="ru-RU" smtClean="0"/>
              <a:pPr/>
              <a:t>29.03.2012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C157A09D-F55E-40CA-9180-9DDD1A5CFDC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1ED2D24B-083B-458E-B914-F1ACF27B63FC}" type="datetimeFigureOut">
              <a:rPr lang="ru-RU" smtClean="0"/>
              <a:pPr/>
              <a:t>29.03.2012</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C157A09D-F55E-40CA-9180-9DDD1A5CFDC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1ED2D24B-083B-458E-B914-F1ACF27B63FC}" type="datetimeFigureOut">
              <a:rPr lang="ru-RU" smtClean="0"/>
              <a:pPr/>
              <a:t>29.03.2012</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C157A09D-F55E-40CA-9180-9DDD1A5CFDC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1ED2D24B-083B-458E-B914-F1ACF27B63FC}" type="datetimeFigureOut">
              <a:rPr lang="ru-RU" smtClean="0"/>
              <a:pPr/>
              <a:t>29.03.2012</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C157A09D-F55E-40CA-9180-9DDD1A5CFDC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1ED2D24B-083B-458E-B914-F1ACF27B63FC}" type="datetimeFigureOut">
              <a:rPr lang="ru-RU" smtClean="0"/>
              <a:pPr/>
              <a:t>29.03.2012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C157A09D-F55E-40CA-9180-9DDD1A5CFDC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1ED2D24B-083B-458E-B914-F1ACF27B63FC}" type="datetimeFigureOut">
              <a:rPr lang="ru-RU" smtClean="0"/>
              <a:pPr/>
              <a:t>29.03.2012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C157A09D-F55E-40CA-9180-9DDD1A5CFDC8}" type="slidenum">
              <a:rPr lang="ru-RU" smtClean="0"/>
              <a:pPr/>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ED2D24B-083B-458E-B914-F1ACF27B63FC}" type="datetimeFigureOut">
              <a:rPr lang="ru-RU" smtClean="0"/>
              <a:pPr/>
              <a:t>29.03.2012</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C157A09D-F55E-40CA-9180-9DDD1A5CFDC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3528" y="476672"/>
            <a:ext cx="9073008" cy="5904656"/>
          </a:xfrm>
          <a:prstGeom prst="flowChartPunchedTape">
            <a:avLst/>
          </a:prstGeom>
          <a:ln>
            <a:noFill/>
          </a:ln>
          <a:effectLst>
            <a:glow rad="228600">
              <a:schemeClr val="accent6">
                <a:satMod val="175000"/>
                <a:alpha val="40000"/>
              </a:schemeClr>
            </a:glow>
          </a:effectLst>
          <a:scene3d>
            <a:camera prst="perspectiveRight"/>
            <a:lightRig rig="glow" dir="t">
              <a:rot lat="0" lon="0" rev="14100000"/>
            </a:lightRig>
          </a:scene3d>
          <a:sp3d prstMaterial="softEdge">
            <a:bevelT w="127000" prst="artDeco"/>
          </a:sp3d>
        </p:spPr>
        <p:style>
          <a:lnRef idx="2">
            <a:schemeClr val="accent5">
              <a:shade val="50000"/>
            </a:schemeClr>
          </a:lnRef>
          <a:fillRef idx="1">
            <a:schemeClr val="accent5"/>
          </a:fillRef>
          <a:effectRef idx="0">
            <a:schemeClr val="accent5"/>
          </a:effectRef>
          <a:fontRef idx="minor">
            <a:schemeClr val="lt1"/>
          </a:fontRef>
        </p:style>
        <p:txBody>
          <a:bodyPr>
            <a:noAutofit/>
            <a:sp3d extrusionH="57150">
              <a:bevelT w="38100" h="38100" prst="slope"/>
            </a:sp3d>
          </a:bodyPr>
          <a:lstStyle/>
          <a:p>
            <a:pPr algn="ctr"/>
            <a:r>
              <a:rPr lang="ru-RU" sz="3600" i="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Организация предметно - развивающей среды в </a:t>
            </a:r>
            <a:r>
              <a:rPr lang="ru-RU" sz="3600" i="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группах младшего и старшего дошкольного возраста по обучению правилам дорожного движения.</a:t>
            </a:r>
            <a:endParaRPr lang="ru-RU" sz="3600" i="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3" name="Подзаголовок 2"/>
          <p:cNvSpPr>
            <a:spLocks noGrp="1"/>
          </p:cNvSpPr>
          <p:nvPr>
            <p:ph type="subTitle" idx="1"/>
          </p:nvPr>
        </p:nvSpPr>
        <p:spPr>
          <a:xfrm>
            <a:off x="722376" y="6525344"/>
            <a:ext cx="7772400" cy="72008"/>
          </a:xfrm>
        </p:spPr>
        <p:txBody>
          <a:bodyPr>
            <a:normAutofit fontScale="25000" lnSpcReduction="20000"/>
          </a:bodyPr>
          <a:lstStyle/>
          <a:p>
            <a:endParaRPr lang="ru-RU" dirty="0"/>
          </a:p>
        </p:txBody>
      </p:sp>
      <p:pic>
        <p:nvPicPr>
          <p:cNvPr id="4" name="Picture 2" descr="Картинка 285 из 104509"/>
          <p:cNvPicPr>
            <a:picLocks noChangeAspect="1" noChangeArrowheads="1"/>
          </p:cNvPicPr>
          <p:nvPr/>
        </p:nvPicPr>
        <p:blipFill>
          <a:blip r:embed="rId3" cstate="print"/>
          <a:srcRect/>
          <a:stretch>
            <a:fillRect/>
          </a:stretch>
        </p:blipFill>
        <p:spPr bwMode="auto">
          <a:xfrm rot="21271042">
            <a:off x="5673980" y="5302899"/>
            <a:ext cx="2448272" cy="1367504"/>
          </a:xfrm>
          <a:prstGeom prst="wave">
            <a:avLst/>
          </a:prstGeom>
          <a:noFill/>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2920" y="476672"/>
            <a:ext cx="8183880" cy="5832648"/>
          </a:xfrm>
        </p:spPr>
        <p:style>
          <a:lnRef idx="1">
            <a:schemeClr val="accent6"/>
          </a:lnRef>
          <a:fillRef idx="2">
            <a:schemeClr val="accent6"/>
          </a:fillRef>
          <a:effectRef idx="1">
            <a:schemeClr val="accent6"/>
          </a:effectRef>
          <a:fontRef idx="minor">
            <a:schemeClr val="dk1"/>
          </a:fontRef>
        </p:style>
        <p:txBody>
          <a:bodyPr>
            <a:normAutofit lnSpcReduction="10000"/>
          </a:bodyPr>
          <a:lstStyle/>
          <a:p>
            <a:pPr algn="ctr">
              <a:buNone/>
            </a:pPr>
            <a:r>
              <a:rPr lang="ru-RU" b="1" dirty="0" smtClean="0">
                <a:solidFill>
                  <a:schemeClr val="accent3"/>
                </a:solidFill>
              </a:rPr>
              <a:t>Наглядные пособия:</a:t>
            </a:r>
            <a:r>
              <a:rPr lang="ru-RU" dirty="0" smtClean="0">
                <a:solidFill>
                  <a:schemeClr val="accent3"/>
                </a:solidFill>
              </a:rPr>
              <a:t> </a:t>
            </a:r>
          </a:p>
          <a:p>
            <a:r>
              <a:rPr lang="ru-RU" sz="1600" dirty="0" smtClean="0"/>
              <a:t>-наглядная агитация для родителей и детей: стенды, уголки в группах,</a:t>
            </a:r>
          </a:p>
          <a:p>
            <a:r>
              <a:rPr lang="ru-RU" sz="1600" dirty="0" smtClean="0"/>
              <a:t>-макеты города, микрорайона, детского сада и близлежащих улиц с набором мелких игрушек,</a:t>
            </a:r>
          </a:p>
          <a:p>
            <a:r>
              <a:rPr lang="ru-RU" sz="1600" dirty="0" smtClean="0"/>
              <a:t>-переносной механический                                         </a:t>
            </a:r>
          </a:p>
          <a:p>
            <a:r>
              <a:rPr lang="ru-RU" sz="1600" dirty="0" smtClean="0"/>
              <a:t>действующий светофор, </a:t>
            </a:r>
          </a:p>
          <a:p>
            <a:r>
              <a:rPr lang="ru-RU" sz="1600" dirty="0" smtClean="0"/>
              <a:t>-знаки дорожного движения,</a:t>
            </a:r>
          </a:p>
          <a:p>
            <a:r>
              <a:rPr lang="ru-RU" sz="1600" dirty="0" smtClean="0"/>
              <a:t>-</a:t>
            </a:r>
            <a:r>
              <a:rPr lang="ru-RU" sz="1600" dirty="0" err="1" smtClean="0"/>
              <a:t>фланелеграфы</a:t>
            </a:r>
            <a:r>
              <a:rPr lang="ru-RU" sz="1600" dirty="0" smtClean="0"/>
              <a:t>, магнитные доски, панно с набором схематических изображений предметов,</a:t>
            </a:r>
          </a:p>
          <a:p>
            <a:r>
              <a:rPr lang="ru-RU" sz="1600" dirty="0" smtClean="0"/>
              <a:t>-плакаты, сюжетные картинки, отражающие дорожные ситуации,</a:t>
            </a:r>
          </a:p>
          <a:p>
            <a:r>
              <a:rPr lang="ru-RU" sz="1600" dirty="0" smtClean="0"/>
              <a:t>-светофоры, игрушки транспортные,</a:t>
            </a:r>
          </a:p>
          <a:p>
            <a:r>
              <a:rPr lang="ru-RU" sz="1600" dirty="0" smtClean="0"/>
              <a:t>-конструкторы «</a:t>
            </a:r>
            <a:r>
              <a:rPr lang="ru-RU" sz="1600" dirty="0" err="1" smtClean="0"/>
              <a:t>Лего</a:t>
            </a:r>
            <a:r>
              <a:rPr lang="ru-RU" sz="1600" dirty="0" smtClean="0"/>
              <a:t>», металлические </a:t>
            </a:r>
          </a:p>
          <a:p>
            <a:r>
              <a:rPr lang="ru-RU" sz="1600" dirty="0" smtClean="0"/>
              <a:t>конструкторы, строительные наборы,</a:t>
            </a:r>
          </a:p>
          <a:p>
            <a:r>
              <a:rPr lang="ru-RU" sz="1600" dirty="0" smtClean="0"/>
              <a:t>-раздаточный материал по теме,</a:t>
            </a:r>
          </a:p>
          <a:p>
            <a:r>
              <a:rPr lang="ru-RU" sz="1600" dirty="0" smtClean="0"/>
              <a:t>-детская художественная литература,</a:t>
            </a:r>
          </a:p>
          <a:p>
            <a:r>
              <a:rPr lang="ru-RU" sz="1600" dirty="0" smtClean="0"/>
              <a:t>-словесные, дидактические игры,</a:t>
            </a:r>
          </a:p>
          <a:p>
            <a:r>
              <a:rPr lang="ru-RU" sz="1600" dirty="0" smtClean="0"/>
              <a:t>-настольно-печатные игры,</a:t>
            </a:r>
          </a:p>
          <a:p>
            <a:r>
              <a:rPr lang="ru-RU" sz="1600" dirty="0" smtClean="0"/>
              <a:t>-подвижные игры и атрибуты к ним,</a:t>
            </a:r>
          </a:p>
          <a:p>
            <a:r>
              <a:rPr lang="ru-RU" sz="1600" dirty="0" smtClean="0"/>
              <a:t>-игровые поля для проектов: «Улица моего города», «Подружись со светофором», «Дорога в детский сад» и др.</a:t>
            </a:r>
          </a:p>
          <a:p>
            <a:endParaRPr lang="ru-RU" dirty="0"/>
          </a:p>
        </p:txBody>
      </p:sp>
      <p:pic>
        <p:nvPicPr>
          <p:cNvPr id="4" name="Рисунок 3" descr="http://im6-tub-ru.yandex.net/i?id=322337251-16-72"/>
          <p:cNvPicPr/>
          <p:nvPr/>
        </p:nvPicPr>
        <p:blipFill>
          <a:blip r:embed="rId3" cstate="print"/>
          <a:srcRect/>
          <a:stretch>
            <a:fillRect/>
          </a:stretch>
        </p:blipFill>
        <p:spPr bwMode="auto">
          <a:xfrm>
            <a:off x="5652120" y="3429000"/>
            <a:ext cx="2232248" cy="2016224"/>
          </a:xfrm>
          <a:prstGeom prst="roundRect">
            <a:avLst/>
          </a:prstGeom>
          <a:ln>
            <a:headEnd/>
            <a:tailEnd/>
          </a:ln>
        </p:spPr>
        <p:style>
          <a:lnRef idx="1">
            <a:schemeClr val="accent6"/>
          </a:lnRef>
          <a:fillRef idx="2">
            <a:schemeClr val="accent6"/>
          </a:fillRef>
          <a:effectRef idx="1">
            <a:schemeClr val="accent6"/>
          </a:effectRef>
          <a:fontRef idx="minor">
            <a:schemeClr val="dk1"/>
          </a:fontRef>
        </p:style>
      </p:pic>
    </p:spTree>
  </p:cSld>
  <p:clrMapOvr>
    <a:masterClrMapping/>
  </p:clrMapOvr>
  <p:transition>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p:cNvSpPr>
            <a:spLocks noChangeArrowheads="1"/>
          </p:cNvSpPr>
          <p:nvPr/>
        </p:nvSpPr>
        <p:spPr bwMode="auto">
          <a:xfrm>
            <a:off x="323528" y="260226"/>
            <a:ext cx="8496944" cy="6265545"/>
          </a:xfrm>
          <a:prstGeom prst="round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1F497D"/>
                </a:solidFill>
                <a:effectLst/>
                <a:latin typeface="Arial" pitchFamily="34" charset="0"/>
                <a:ea typeface="Times New Roman" pitchFamily="18" charset="0"/>
                <a:cs typeface="Arial" pitchFamily="34" charset="0"/>
              </a:rPr>
              <a:t>       </a:t>
            </a:r>
            <a:r>
              <a:rPr kumimoji="0" lang="ru-RU" sz="2800" b="1" i="0" u="none" strike="noStrike" cap="none" normalizeH="0" baseline="0" dirty="0" smtClean="0">
                <a:ln>
                  <a:noFill/>
                </a:ln>
                <a:solidFill>
                  <a:srgbClr val="1F497D"/>
                </a:solidFill>
                <a:effectLst>
                  <a:glow rad="101600">
                    <a:srgbClr val="FFFF00">
                      <a:alpha val="60000"/>
                    </a:srgbClr>
                  </a:glow>
                </a:effectLst>
                <a:latin typeface="Arial" pitchFamily="34" charset="0"/>
                <a:ea typeface="Times New Roman" pitchFamily="18" charset="0"/>
                <a:cs typeface="Arial" pitchFamily="34" charset="0"/>
              </a:rPr>
              <a:t>Атрибуты для сюжетно-ролевых игр в регулировщиков, водителей и пешеходов:</a:t>
            </a:r>
            <a:endParaRPr kumimoji="0" lang="ru-RU" sz="1600" b="0" i="0" u="none" strike="noStrike" cap="none" normalizeH="0" baseline="0" dirty="0" smtClean="0">
              <a:ln>
                <a:noFill/>
              </a:ln>
              <a:solidFill>
                <a:schemeClr val="tx1"/>
              </a:solidFill>
              <a:effectLst>
                <a:glow rad="101600">
                  <a:srgbClr val="FFFF00">
                    <a:alpha val="60000"/>
                  </a:srgbClr>
                </a:glow>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-жезлы, свистки, фуражки милиционера, нарукавники,</a:t>
            </a:r>
            <a:endPar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-игрушки  транспортные,</a:t>
            </a:r>
            <a:endPar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-флажки для перехода улицы,</a:t>
            </a:r>
            <a:endPar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-планшеты с перекрёстком,</a:t>
            </a:r>
            <a:endPar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-нагрудные изображения с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различным видом транспорта</a:t>
            </a:r>
            <a:endParaRPr lang="ru-RU" sz="1400" dirty="0">
              <a:solidFill>
                <a:srgbClr val="000000"/>
              </a:solidFill>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Рисунок 2" descr="D:\ФОТО\2011 год\ПДД в детском саду\DSC08360.JPG"/>
          <p:cNvPicPr/>
          <p:nvPr/>
        </p:nvPicPr>
        <p:blipFill>
          <a:blip r:embed="rId3" cstate="print"/>
          <a:srcRect/>
          <a:stretch>
            <a:fillRect/>
          </a:stretch>
        </p:blipFill>
        <p:spPr bwMode="auto">
          <a:xfrm>
            <a:off x="4139952" y="2132856"/>
            <a:ext cx="4580522" cy="3193654"/>
          </a:xfrm>
          <a:prstGeom prst="flowChartDelay">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5" name="Rectangle 7"/>
          <p:cNvSpPr>
            <a:spLocks noChangeArrowheads="1"/>
          </p:cNvSpPr>
          <p:nvPr/>
        </p:nvSpPr>
        <p:spPr bwMode="auto">
          <a:xfrm>
            <a:off x="179512" y="250091"/>
            <a:ext cx="8784976" cy="6401753"/>
          </a:xfrm>
          <a:prstGeom prst="rect">
            <a:avLst/>
          </a:prstGeom>
          <a:ln w="9525">
            <a:noFill/>
            <a:miter lim="800000"/>
            <a:headEnd/>
            <a:tailEnd/>
          </a:ln>
          <a:effectLst/>
        </p:spPr>
        <p:style>
          <a:lnRef idx="0">
            <a:scrgbClr r="0" g="0" b="0"/>
          </a:lnRef>
          <a:fillRef idx="1001">
            <a:schemeClr val="lt2"/>
          </a:fillRef>
          <a:effectRef idx="0">
            <a:scrgbClr r="0" g="0" b="0"/>
          </a:effectRef>
          <a:fontRef idx="major"/>
        </p:style>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ru-RU" sz="24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a typeface="Times New Roman" pitchFamily="18" charset="0"/>
                <a:cs typeface="Arial" pitchFamily="34" charset="0"/>
              </a:rPr>
              <a:t>Дорожные знаки нагрудные и переносные:</a:t>
            </a:r>
            <a:endParaRPr kumimoji="0" lang="ru-RU" sz="14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a typeface="Times New Roman" pitchFamily="18"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«Пешеходный переход»       </a:t>
            </a:r>
            <a:endPar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 «Телефон»</a:t>
            </a:r>
            <a:endPar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«Движение пешехода запрещено»    </a:t>
            </a:r>
            <a:endPar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«Пункт медицинской помощи»           </a:t>
            </a:r>
            <a:endPar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«Круговое движение»                         </a:t>
            </a:r>
            <a:endPar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 «Пункт питания»</a:t>
            </a:r>
            <a:endPar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«Остановка автобуса»               </a:t>
            </a:r>
            <a:endPar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«Движение направо (налево)»</a:t>
            </a:r>
            <a:endPar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«Осторожно дети!»                                        </a:t>
            </a:r>
            <a:endPar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«Движение на велосипеде»</a:t>
            </a:r>
            <a:endPar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«Осторожно, трамвай» (разрешено, запрещено)</a:t>
            </a:r>
            <a:endPar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«Железнодорожный переезд со шлагбаумом» (без шлагбаума)</a:t>
            </a:r>
            <a:endPar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«Движение пешехода разрешено»</a:t>
            </a:r>
            <a:endPar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«Прочие опасности»                            </a:t>
            </a:r>
            <a:endPar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«Движение прямо»</a:t>
            </a:r>
            <a:endPar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«Движение направо (налево)»           </a:t>
            </a:r>
            <a:endPar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 «Дикие животные»</a:t>
            </a:r>
            <a:endPar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endParaRPr lang="ru-RU" sz="1400" dirty="0">
              <a:solidFill>
                <a:srgbClr val="000000"/>
              </a:solidFill>
              <a:latin typeface="Arial" pitchFamily="34" charset="0"/>
              <a:ea typeface="Times New Roman" pitchFamily="18"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6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a typeface="Times New Roman" pitchFamily="18" charset="0"/>
                <a:cs typeface="Arial" pitchFamily="34" charset="0"/>
              </a:rPr>
              <a:t>Для формирования у детей основ безопасности в ситуациях дорожного движения в дошкольном учреждении может быть создана комната «Вежливого пешехода», где проводятся игровые занятия.</a:t>
            </a:r>
            <a:endParaRPr kumimoji="0" lang="ru-RU" sz="2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endParaRPr>
          </a:p>
        </p:txBody>
      </p:sp>
      <p:pic>
        <p:nvPicPr>
          <p:cNvPr id="9" name="Рисунок 8" descr="Картинка 1 из 104767"/>
          <p:cNvPicPr/>
          <p:nvPr/>
        </p:nvPicPr>
        <p:blipFill>
          <a:blip r:embed="rId3" cstate="print"/>
          <a:srcRect/>
          <a:stretch>
            <a:fillRect/>
          </a:stretch>
        </p:blipFill>
        <p:spPr bwMode="auto">
          <a:xfrm>
            <a:off x="5004048" y="836712"/>
            <a:ext cx="3816424" cy="2880320"/>
          </a:xfrm>
          <a:prstGeom prst="round2Diag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1"/>
          <p:cNvSpPr>
            <a:spLocks noChangeArrowheads="1"/>
          </p:cNvSpPr>
          <p:nvPr/>
        </p:nvSpPr>
        <p:spPr bwMode="auto">
          <a:xfrm>
            <a:off x="251520" y="-38526"/>
            <a:ext cx="8640960" cy="7067926"/>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ea typeface="Times New Roman" pitchFamily="18" charset="0"/>
                <a:cs typeface="Arial" pitchFamily="34" charset="0"/>
              </a:rPr>
              <a:t>Дидактические игры:</a:t>
            </a:r>
            <a:r>
              <a:rPr kumimoji="0" lang="ru-RU"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endParaRPr kumimoji="0" lang="ru-RU"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accent3"/>
                </a:solidFill>
                <a:effectLst/>
                <a:latin typeface="Arial" pitchFamily="34" charset="0"/>
                <a:ea typeface="Times New Roman" pitchFamily="18" charset="0"/>
                <a:cs typeface="Arial" pitchFamily="34" charset="0"/>
              </a:rPr>
              <a:t>Цветные автомобили.</a:t>
            </a:r>
            <a:endParaRPr kumimoji="0" lang="ru-RU" sz="900" b="1" i="0" u="none" strike="noStrike" cap="none" normalizeH="0" baseline="0" dirty="0" smtClean="0">
              <a:ln>
                <a:noFill/>
              </a:ln>
              <a:solidFill>
                <a:schemeClr val="accent3"/>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accent3"/>
                </a:solidFill>
                <a:effectLst/>
                <a:latin typeface="Arial" pitchFamily="34" charset="0"/>
                <a:ea typeface="Times New Roman" pitchFamily="18" charset="0"/>
                <a:cs typeface="Arial" pitchFamily="34" charset="0"/>
              </a:rPr>
              <a:t>Светофор.</a:t>
            </a:r>
            <a:endParaRPr kumimoji="0" lang="ru-RU" sz="900" b="1" i="0" u="none" strike="noStrike" cap="none" normalizeH="0" baseline="0" dirty="0" smtClean="0">
              <a:ln>
                <a:noFill/>
              </a:ln>
              <a:solidFill>
                <a:schemeClr val="accent3"/>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accent3"/>
                </a:solidFill>
                <a:effectLst/>
                <a:latin typeface="Arial" pitchFamily="34" charset="0"/>
                <a:ea typeface="Times New Roman" pitchFamily="18" charset="0"/>
                <a:cs typeface="Arial" pitchFamily="34" charset="0"/>
              </a:rPr>
              <a:t>Часы.</a:t>
            </a:r>
            <a:endParaRPr kumimoji="0" lang="ru-RU" sz="900" b="1" i="0" u="none" strike="noStrike" cap="none" normalizeH="0" baseline="0" dirty="0" smtClean="0">
              <a:ln>
                <a:noFill/>
              </a:ln>
              <a:solidFill>
                <a:schemeClr val="accent3"/>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accent3"/>
                </a:solidFill>
                <a:effectLst/>
                <a:latin typeface="Arial" pitchFamily="34" charset="0"/>
                <a:ea typeface="Times New Roman" pitchFamily="18" charset="0"/>
                <a:cs typeface="Arial" pitchFamily="34" charset="0"/>
              </a:rPr>
              <a:t>Безопасный город</a:t>
            </a:r>
            <a:endParaRPr kumimoji="0" lang="ru-RU" sz="900" b="1" i="0" u="none" strike="noStrike" cap="none" normalizeH="0" baseline="0" dirty="0" smtClean="0">
              <a:ln>
                <a:noFill/>
              </a:ln>
              <a:solidFill>
                <a:schemeClr val="accent3"/>
              </a:solidFill>
              <a:effectLst/>
              <a:latin typeface="Arial" pitchFamily="34" charset="0"/>
              <a:cs typeface="Arial" pitchFamily="34" charset="0"/>
            </a:endParaRPr>
          </a:p>
          <a:p>
            <a:pPr lvl="0" eaLnBrk="0" fontAlgn="base" hangingPunct="0">
              <a:spcBef>
                <a:spcPct val="0"/>
              </a:spcBef>
              <a:spcAft>
                <a:spcPct val="0"/>
              </a:spcAft>
            </a:pPr>
            <a:r>
              <a:rPr kumimoji="0" lang="ru-RU" sz="1600" b="1" i="0" u="none" strike="noStrike" cap="none" normalizeH="0" baseline="0" dirty="0" smtClean="0">
                <a:ln>
                  <a:noFill/>
                </a:ln>
                <a:solidFill>
                  <a:schemeClr val="accent3"/>
                </a:solidFill>
                <a:effectLst/>
                <a:latin typeface="Arial" pitchFamily="34" charset="0"/>
                <a:ea typeface="Times New Roman" pitchFamily="18" charset="0"/>
                <a:cs typeface="Arial" pitchFamily="34" charset="0"/>
              </a:rPr>
              <a:t>Транспорт.</a:t>
            </a:r>
            <a:r>
              <a:rPr kumimoji="0" lang="ru-RU" sz="900" b="1" i="0" u="none" strike="noStrike" cap="none" normalizeH="0" baseline="0" dirty="0" smtClean="0">
                <a:ln>
                  <a:noFill/>
                </a:ln>
                <a:solidFill>
                  <a:schemeClr val="accent3"/>
                </a:solidFill>
                <a:effectLst/>
                <a:latin typeface="Arial" pitchFamily="34" charset="0"/>
                <a:ea typeface="Times New Roman" pitchFamily="18" charset="0"/>
                <a:cs typeface="Arial" pitchFamily="34" charset="0"/>
              </a:rPr>
              <a:t>        </a:t>
            </a:r>
          </a:p>
          <a:p>
            <a:pPr lvl="0" eaLnBrk="0" fontAlgn="base" hangingPunct="0">
              <a:spcBef>
                <a:spcPct val="0"/>
              </a:spcBef>
              <a:spcAft>
                <a:spcPct val="0"/>
              </a:spcAft>
            </a:pPr>
            <a:r>
              <a:rPr kumimoji="0" lang="ru-RU" sz="900" b="1" i="0" u="none" strike="noStrike" cap="none" normalizeH="0" baseline="0" dirty="0" smtClean="0">
                <a:ln>
                  <a:noFill/>
                </a:ln>
                <a:solidFill>
                  <a:schemeClr val="accent3"/>
                </a:solidFill>
                <a:effectLst/>
                <a:latin typeface="Arial" pitchFamily="34" charset="0"/>
                <a:ea typeface="Times New Roman" pitchFamily="18" charset="0"/>
                <a:cs typeface="Arial" pitchFamily="34" charset="0"/>
              </a:rPr>
              <a:t> </a:t>
            </a:r>
            <a:r>
              <a:rPr kumimoji="0" lang="ru-RU" sz="1600" b="1" i="0" u="none" strike="noStrike" cap="none" normalizeH="0" baseline="0" dirty="0" smtClean="0">
                <a:ln>
                  <a:noFill/>
                </a:ln>
                <a:solidFill>
                  <a:schemeClr val="accent3"/>
                </a:solidFill>
                <a:effectLst/>
                <a:latin typeface="Arial" pitchFamily="34" charset="0"/>
                <a:ea typeface="Times New Roman" pitchFamily="18" charset="0"/>
                <a:cs typeface="Arial" pitchFamily="34" charset="0"/>
              </a:rPr>
              <a:t>Машины.</a:t>
            </a:r>
            <a:endParaRPr kumimoji="0" lang="ru-RU" sz="900" b="1" i="0" u="none" strike="noStrike" cap="none" normalizeH="0" baseline="0" dirty="0" smtClean="0">
              <a:ln>
                <a:noFill/>
              </a:ln>
              <a:solidFill>
                <a:schemeClr val="accent3"/>
              </a:solidFill>
              <a:effectLst/>
              <a:latin typeface="Arial" pitchFamily="34" charset="0"/>
              <a:ea typeface="Times New Roman" pitchFamily="18" charset="0"/>
              <a:cs typeface="Arial" pitchFamily="34" charset="0"/>
            </a:endParaRPr>
          </a:p>
          <a:p>
            <a:pPr lvl="0" algn="r" eaLnBrk="0" fontAlgn="base" hangingPunct="0">
              <a:spcBef>
                <a:spcPct val="0"/>
              </a:spcBef>
              <a:spcAft>
                <a:spcPct val="0"/>
              </a:spcAft>
            </a:pPr>
            <a:r>
              <a:rPr kumimoji="0" lang="ru-RU" sz="900" b="1" i="0" u="none" strike="noStrike" cap="none" normalizeH="0" baseline="0" dirty="0" smtClean="0">
                <a:ln>
                  <a:noFill/>
                </a:ln>
                <a:solidFill>
                  <a:schemeClr val="accent3"/>
                </a:solidFill>
                <a:effectLst/>
                <a:latin typeface="Arial" pitchFamily="34" charset="0"/>
                <a:ea typeface="Times New Roman" pitchFamily="18" charset="0"/>
                <a:cs typeface="Arial" pitchFamily="34" charset="0"/>
              </a:rPr>
              <a:t>                                                                                                                                                                                                                </a:t>
            </a:r>
            <a:r>
              <a:rPr kumimoji="0" lang="ru-RU" sz="24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ea typeface="Times New Roman" pitchFamily="18" charset="0"/>
                <a:cs typeface="Arial" pitchFamily="34" charset="0"/>
              </a:rPr>
              <a:t>Настольные игры:</a:t>
            </a:r>
            <a:r>
              <a:rPr kumimoji="0" lang="ru-RU" sz="20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ru-RU" sz="1600" b="1" i="0" u="none" strike="noStrike" cap="none" normalizeH="0" baseline="0" dirty="0" smtClean="0">
                <a:ln>
                  <a:noFill/>
                </a:ln>
                <a:solidFill>
                  <a:schemeClr val="accent5"/>
                </a:solidFill>
                <a:effectLst/>
                <a:latin typeface="Arial" pitchFamily="34" charset="0"/>
                <a:ea typeface="Times New Roman" pitchFamily="18" charset="0"/>
                <a:cs typeface="Arial" pitchFamily="34" charset="0"/>
              </a:rPr>
              <a:t>Автопарк</a:t>
            </a:r>
            <a:endParaRPr kumimoji="0" lang="ru-RU" sz="900" b="1" i="0" u="none" strike="noStrike" cap="none" normalizeH="0" baseline="0" dirty="0" smtClean="0">
              <a:ln>
                <a:noFill/>
              </a:ln>
              <a:solidFill>
                <a:schemeClr val="accent5"/>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accent5"/>
                </a:solidFill>
                <a:effectLst/>
                <a:latin typeface="Arial" pitchFamily="34" charset="0"/>
                <a:ea typeface="Times New Roman" pitchFamily="18" charset="0"/>
                <a:cs typeface="Arial" pitchFamily="34" charset="0"/>
              </a:rPr>
              <a:t>Дорожные знаки</a:t>
            </a:r>
            <a:endParaRPr kumimoji="0" lang="ru-RU" sz="900" b="1" i="0" u="none" strike="noStrike" cap="none" normalizeH="0" baseline="0" dirty="0" smtClean="0">
              <a:ln>
                <a:noFill/>
              </a:ln>
              <a:solidFill>
                <a:schemeClr val="accent5"/>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accent5"/>
                </a:solidFill>
                <a:effectLst/>
                <a:latin typeface="Arial" pitchFamily="34" charset="0"/>
                <a:ea typeface="Times New Roman" pitchFamily="18" charset="0"/>
                <a:cs typeface="Arial" pitchFamily="34" charset="0"/>
              </a:rPr>
              <a:t>Дорожные подсказки</a:t>
            </a:r>
            <a:endParaRPr kumimoji="0" lang="ru-RU" sz="900" b="1" i="0" u="none" strike="noStrike" cap="none" normalizeH="0" baseline="0" dirty="0" smtClean="0">
              <a:ln>
                <a:noFill/>
              </a:ln>
              <a:solidFill>
                <a:schemeClr val="accent5"/>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accent5"/>
                </a:solidFill>
                <a:effectLst/>
                <a:latin typeface="Arial" pitchFamily="34" charset="0"/>
                <a:ea typeface="Times New Roman" pitchFamily="18" charset="0"/>
                <a:cs typeface="Arial" pitchFamily="34" charset="0"/>
              </a:rPr>
              <a:t>Перевертыши</a:t>
            </a:r>
            <a:endParaRPr kumimoji="0" lang="ru-RU" sz="900" b="1" i="0" u="none" strike="noStrike" cap="none" normalizeH="0" baseline="0" dirty="0" smtClean="0">
              <a:ln>
                <a:noFill/>
              </a:ln>
              <a:solidFill>
                <a:schemeClr val="accent5"/>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accent5"/>
                </a:solidFill>
                <a:effectLst/>
                <a:latin typeface="Arial" pitchFamily="34" charset="0"/>
                <a:ea typeface="Times New Roman" pitchFamily="18" charset="0"/>
                <a:cs typeface="Arial" pitchFamily="34" charset="0"/>
              </a:rPr>
              <a:t>Помощник светофора</a:t>
            </a:r>
            <a:endParaRPr kumimoji="0" lang="ru-RU" sz="900" b="1" i="0" u="none" strike="noStrike" cap="none" normalizeH="0" baseline="0" dirty="0" smtClean="0">
              <a:ln>
                <a:noFill/>
              </a:ln>
              <a:solidFill>
                <a:schemeClr val="accent5"/>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accent5"/>
                </a:solidFill>
                <a:effectLst/>
                <a:latin typeface="Arial" pitchFamily="34" charset="0"/>
                <a:ea typeface="Times New Roman" pitchFamily="18" charset="0"/>
                <a:cs typeface="Arial" pitchFamily="34" charset="0"/>
              </a:rPr>
              <a:t>Транспорт</a:t>
            </a:r>
            <a:endParaRPr kumimoji="0" lang="ru-RU" sz="900" b="1" i="0" u="none" strike="noStrike" cap="none" normalizeH="0" baseline="0" dirty="0" smtClean="0">
              <a:ln>
                <a:noFill/>
              </a:ln>
              <a:solidFill>
                <a:schemeClr val="accent5"/>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ea typeface="Times New Roman" pitchFamily="18" charset="0"/>
                <a:cs typeface="Arial" pitchFamily="34" charset="0"/>
              </a:rPr>
              <a:t>Подвижные игры:</a:t>
            </a:r>
            <a:endParaRPr kumimoji="0" lang="ru-RU" sz="1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Внимание на дороге</a:t>
            </a:r>
            <a:endParaRPr kumimoji="0" lang="ru-RU" sz="900" b="1" i="0" u="none" strike="noStrike" cap="none" normalizeH="0" baseline="0" dirty="0" smtClean="0">
              <a:ln>
                <a:noFill/>
              </a:ln>
              <a:solidFill>
                <a:srgbClr val="C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Вспомни все</a:t>
            </a:r>
            <a:endParaRPr kumimoji="0" lang="ru-RU" sz="900" b="1" i="0" u="none" strike="noStrike" cap="none" normalizeH="0" baseline="0" dirty="0" smtClean="0">
              <a:ln>
                <a:noFill/>
              </a:ln>
              <a:solidFill>
                <a:srgbClr val="C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Зимние автогонки</a:t>
            </a:r>
            <a:r>
              <a:rPr kumimoji="0" lang="ru-RU" sz="2000"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 </a:t>
            </a:r>
            <a:endParaRPr kumimoji="0" lang="ru-RU" sz="900" b="1" i="0" u="none" strike="noStrike" cap="none" normalizeH="0" baseline="0" dirty="0" smtClean="0">
              <a:ln>
                <a:noFill/>
              </a:ln>
              <a:solidFill>
                <a:srgbClr val="C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Красный </a:t>
            </a:r>
            <a:endParaRPr kumimoji="0" lang="ru-RU" sz="900" b="1" i="0" u="none" strike="noStrike" cap="none" normalizeH="0" baseline="0" dirty="0" smtClean="0">
              <a:ln>
                <a:noFill/>
              </a:ln>
              <a:solidFill>
                <a:srgbClr val="C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Не попал</a:t>
            </a:r>
            <a:endParaRPr kumimoji="0" lang="ru-RU" sz="900" b="1" i="0" u="none" strike="noStrike" cap="none" normalizeH="0" baseline="0" dirty="0" smtClean="0">
              <a:ln>
                <a:noFill/>
              </a:ln>
              <a:solidFill>
                <a:srgbClr val="C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Парковка</a:t>
            </a:r>
            <a:endParaRPr kumimoji="0" lang="ru-RU" sz="900" b="1" i="0" u="none" strike="noStrike" cap="none" normalizeH="0" baseline="0" dirty="0" smtClean="0">
              <a:ln>
                <a:noFill/>
              </a:ln>
              <a:solidFill>
                <a:srgbClr val="C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Светофор</a:t>
            </a:r>
            <a:endParaRPr kumimoji="0" lang="ru-RU" sz="900" b="1" i="0" u="none" strike="noStrike" cap="none" normalizeH="0" baseline="0" dirty="0" smtClean="0">
              <a:ln>
                <a:noFill/>
              </a:ln>
              <a:solidFill>
                <a:srgbClr val="C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Тачки</a:t>
            </a:r>
            <a:endParaRPr kumimoji="0" lang="ru-RU" sz="900" b="1" i="0" u="none" strike="noStrike" cap="none" normalizeH="0" baseline="0" dirty="0" smtClean="0">
              <a:ln>
                <a:noFill/>
              </a:ln>
              <a:solidFill>
                <a:srgbClr val="C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Тише едешь</a:t>
            </a:r>
            <a:endParaRPr kumimoji="0" lang="ru-RU" sz="900" b="1" i="0" u="none" strike="noStrike" cap="none" normalizeH="0" baseline="0" dirty="0" smtClean="0">
              <a:ln>
                <a:noFill/>
              </a:ln>
              <a:solidFill>
                <a:srgbClr val="C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Чудо</a:t>
            </a:r>
            <a:endParaRPr kumimoji="0" lang="ru-RU" sz="900" b="1" i="0" u="none" strike="noStrike" cap="none" normalizeH="0" baseline="0" dirty="0" smtClean="0">
              <a:ln>
                <a:noFill/>
              </a:ln>
              <a:solidFill>
                <a:srgbClr val="C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Эстафета</a:t>
            </a:r>
            <a:endParaRPr kumimoji="0" lang="ru-RU" sz="2000" b="1" i="0" u="none" strike="noStrike" cap="none" normalizeH="0" baseline="0" dirty="0" smtClean="0">
              <a:ln>
                <a:noFill/>
              </a:ln>
              <a:solidFill>
                <a:srgbClr val="C00000"/>
              </a:solidFill>
              <a:effectLst/>
              <a:latin typeface="Arial" pitchFamily="34" charset="0"/>
              <a:cs typeface="Arial" pitchFamily="34" charset="0"/>
            </a:endParaRPr>
          </a:p>
        </p:txBody>
      </p:sp>
      <p:pic>
        <p:nvPicPr>
          <p:cNvPr id="3" name="Рисунок 2" descr="D:\Наташенька\игры+ПДД__\Игры ПДД\Настольные игры\Транспорт\111_1.jpg"/>
          <p:cNvPicPr/>
          <p:nvPr/>
        </p:nvPicPr>
        <p:blipFill>
          <a:blip r:embed="rId3" cstate="print"/>
          <a:srcRect/>
          <a:stretch>
            <a:fillRect/>
          </a:stretch>
        </p:blipFill>
        <p:spPr bwMode="auto">
          <a:xfrm>
            <a:off x="3923928" y="4149080"/>
            <a:ext cx="3816424" cy="2592288"/>
          </a:xfrm>
          <a:prstGeom prst="rect">
            <a:avLst/>
          </a:prstGeom>
          <a:noFill/>
          <a:ln w="9525">
            <a:noFill/>
            <a:miter lim="800000"/>
            <a:headEnd/>
            <a:tailEnd/>
          </a:ln>
        </p:spPr>
      </p:pic>
      <p:pic>
        <p:nvPicPr>
          <p:cNvPr id="4" name="Рисунок 3"/>
          <p:cNvPicPr/>
          <p:nvPr/>
        </p:nvPicPr>
        <p:blipFill>
          <a:blip r:embed="rId4" cstate="print"/>
          <a:srcRect/>
          <a:stretch>
            <a:fillRect/>
          </a:stretch>
        </p:blipFill>
        <p:spPr bwMode="auto">
          <a:xfrm>
            <a:off x="2483768" y="764704"/>
            <a:ext cx="3267363" cy="2164202"/>
          </a:xfrm>
          <a:prstGeom prst="round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Картинка 46 из 104801"/>
          <p:cNvPicPr>
            <a:picLocks noChangeAspect="1" noChangeArrowheads="1"/>
          </p:cNvPicPr>
          <p:nvPr/>
        </p:nvPicPr>
        <p:blipFill>
          <a:blip r:embed="rId3" cstate="print"/>
          <a:srcRect/>
          <a:stretch>
            <a:fillRect/>
          </a:stretch>
        </p:blipFill>
        <p:spPr bwMode="auto">
          <a:xfrm>
            <a:off x="7308304" y="1412776"/>
            <a:ext cx="1512168" cy="4685283"/>
          </a:xfrm>
          <a:prstGeom prst="rect">
            <a:avLst/>
          </a:prstGeom>
          <a:noFill/>
        </p:spPr>
      </p:pic>
      <p:sp>
        <p:nvSpPr>
          <p:cNvPr id="2" name="Заголовок 1"/>
          <p:cNvSpPr>
            <a:spLocks noGrp="1"/>
          </p:cNvSpPr>
          <p:nvPr>
            <p:ph type="title"/>
          </p:nvPr>
        </p:nvSpPr>
        <p:spPr>
          <a:xfrm>
            <a:off x="539552" y="476672"/>
            <a:ext cx="8183880" cy="936104"/>
          </a:xfrm>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pPr algn="ctr"/>
            <a:r>
              <a:rPr lang="ru-RU" dirty="0" smtClean="0"/>
              <a:t>Организация предметно-развивающей среды в группах:</a:t>
            </a:r>
            <a:endParaRPr lang="ru-RU" dirty="0"/>
          </a:p>
        </p:txBody>
      </p:sp>
      <p:sp>
        <p:nvSpPr>
          <p:cNvPr id="3" name="Содержимое 2"/>
          <p:cNvSpPr>
            <a:spLocks noGrp="1"/>
          </p:cNvSpPr>
          <p:nvPr>
            <p:ph idx="1"/>
          </p:nvPr>
        </p:nvSpPr>
        <p:spPr>
          <a:xfrm>
            <a:off x="1331640" y="1556792"/>
            <a:ext cx="7272808" cy="4176464"/>
          </a:xfr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6"/>
          </a:lnRef>
          <a:fillRef idx="2">
            <a:schemeClr val="accent6"/>
          </a:fillRef>
          <a:effectRef idx="1">
            <a:schemeClr val="accent6"/>
          </a:effectRef>
          <a:fontRef idx="minor">
            <a:schemeClr val="dk1"/>
          </a:fontRef>
        </p:style>
        <p:txBody>
          <a:bodyPr>
            <a:normAutofit fontScale="92500"/>
          </a:bodyPr>
          <a:lstStyle/>
          <a:p>
            <a:r>
              <a:rPr lang="ru-RU" dirty="0" smtClean="0"/>
              <a:t>Уголок безопасности</a:t>
            </a:r>
          </a:p>
          <a:p>
            <a:r>
              <a:rPr lang="ru-RU" dirty="0" smtClean="0"/>
              <a:t>Дидактические игры</a:t>
            </a:r>
          </a:p>
          <a:p>
            <a:r>
              <a:rPr lang="ru-RU" dirty="0" smtClean="0"/>
              <a:t>Настольно-печатные игры</a:t>
            </a:r>
          </a:p>
          <a:p>
            <a:r>
              <a:rPr lang="ru-RU" dirty="0" smtClean="0"/>
              <a:t>Иллюстративный материал</a:t>
            </a:r>
          </a:p>
          <a:p>
            <a:r>
              <a:rPr lang="ru-RU" dirty="0" smtClean="0"/>
              <a:t>Познавательная литература для детей в книжном уголке</a:t>
            </a:r>
          </a:p>
          <a:p>
            <a:r>
              <a:rPr lang="ru-RU" dirty="0" smtClean="0"/>
              <a:t>Оформление уголка изобразительной деятельности</a:t>
            </a:r>
          </a:p>
          <a:p>
            <a:r>
              <a:rPr lang="ru-RU" dirty="0" smtClean="0"/>
              <a:t>Наглядная информация для родителей</a:t>
            </a:r>
            <a:endParaRPr lang="ru-RU" dirty="0"/>
          </a:p>
        </p:txBody>
      </p:sp>
    </p:spTree>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700808"/>
            <a:ext cx="8496944" cy="489364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450850" indent="0">
              <a:buNone/>
            </a:pPr>
            <a:endParaRPr lang="ru-RU" sz="2400" b="1" dirty="0" smtClean="0">
              <a:solidFill>
                <a:srgbClr val="FF0000"/>
              </a:solidFill>
            </a:endParaRPr>
          </a:p>
          <a:p>
            <a:pPr marL="450850" indent="0">
              <a:buNone/>
            </a:pPr>
            <a:r>
              <a:rPr lang="ru-RU" sz="2400" b="1" dirty="0" smtClean="0">
                <a:solidFill>
                  <a:srgbClr val="FF0000"/>
                </a:solidFill>
              </a:rPr>
              <a:t>Кто </a:t>
            </a:r>
            <a:r>
              <a:rPr lang="ru-RU" sz="2400" b="1" dirty="0" smtClean="0">
                <a:solidFill>
                  <a:srgbClr val="FF0000"/>
                </a:solidFill>
              </a:rPr>
              <a:t>бы ни обучал детей правилам дорожного движения, будь то родители или педагоги дошкольных учебных заведений, важно помнить, что самое большое влияние на формирование поведения ребенка на улице имеет соответствующее поведение взрослых. Ведь мало просто прочитать, рассказать, научить ребенка, нужно своим примером показать ему как нужно правильно вести себя на улице. Иначе всякое целенаправленное обучение теряет смысл.</a:t>
            </a:r>
            <a:endParaRPr lang="ru-RU" sz="2400" b="1" dirty="0">
              <a:solidFill>
                <a:srgbClr val="FF0000"/>
              </a:solidFill>
            </a:endParaRPr>
          </a:p>
        </p:txBody>
      </p:sp>
      <p:sp>
        <p:nvSpPr>
          <p:cNvPr id="3" name="Прямоугольник 2"/>
          <p:cNvSpPr/>
          <p:nvPr/>
        </p:nvSpPr>
        <p:spPr>
          <a:xfrm>
            <a:off x="323528" y="332656"/>
            <a:ext cx="8496944" cy="14465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prstTxWarp prst="textSlantUp">
              <a:avLst/>
            </a:prstTxWarp>
            <a:spAutoFit/>
          </a:bodyPr>
          <a:lstStyle/>
          <a:p>
            <a:r>
              <a:rPr lang="ru-RU" sz="44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p>
          <a:p>
            <a:r>
              <a:rPr lang="ru-RU" sz="44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sz="72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Памятка </a:t>
            </a:r>
            <a:r>
              <a:rPr lang="ru-RU" sz="44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372200" y="188640"/>
            <a:ext cx="1884256" cy="1780385"/>
          </a:xfrm>
          <a:prstGeom prst="rect">
            <a:avLst/>
          </a:prstGeom>
          <a:ln w="76200">
            <a:solidFill>
              <a:srgbClr val="FFFF00"/>
            </a:solidFill>
          </a:ln>
        </p:spPr>
      </p:pic>
    </p:spTree>
  </p:cSld>
  <p:clrMapOvr>
    <a:masterClrMapping/>
  </p:clrMapOvr>
  <p:transition>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rot="930222">
            <a:off x="1936577" y="1916346"/>
            <a:ext cx="6059016" cy="4112171"/>
          </a:xfrm>
        </p:spPr>
        <p:txBody>
          <a:bodyPr>
            <a:prstTxWarp prst="textArchUp">
              <a:avLst/>
            </a:prstTxWarp>
            <a:normAutofit/>
          </a:bodyPr>
          <a:lstStyle/>
          <a:p>
            <a:r>
              <a:rPr lang="ru-RU"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Работу выполнила</a:t>
            </a:r>
            <a:br>
              <a:rPr lang="ru-RU"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br>
            <a:r>
              <a:rPr lang="ru-RU"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Воспитатель ГБДОУ № 15</a:t>
            </a:r>
            <a:br>
              <a:rPr lang="ru-RU"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br>
            <a:r>
              <a:rPr lang="ru-RU" dirty="0" err="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Григоренко</a:t>
            </a:r>
            <a:r>
              <a:rPr lang="ru-RU"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Н.Ю.</a:t>
            </a:r>
            <a:endParaRPr lang="ru-RU"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1026" name="Picture 2" descr="D:\ФОТО\2011 год\ПДД в детском саду\DSC08347.JPG"/>
          <p:cNvPicPr>
            <a:picLocks noChangeAspect="1" noChangeArrowheads="1"/>
          </p:cNvPicPr>
          <p:nvPr/>
        </p:nvPicPr>
        <p:blipFill>
          <a:blip r:embed="rId3" cstate="print"/>
          <a:srcRect/>
          <a:stretch>
            <a:fillRect/>
          </a:stretch>
        </p:blipFill>
        <p:spPr bwMode="auto">
          <a:xfrm>
            <a:off x="3131840" y="2348881"/>
            <a:ext cx="5400600" cy="4200174"/>
          </a:xfrm>
          <a:prstGeom prst="roundRect">
            <a:avLst/>
          </a:prstGeom>
          <a:noFill/>
        </p:spPr>
      </p:pic>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48064" y="502961"/>
            <a:ext cx="3538736" cy="477767"/>
          </a:xfrm>
        </p:spPr>
        <p:txBody>
          <a:bodyPr>
            <a:normAutofit fontScale="9000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ru-RU"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Функции:</a:t>
            </a:r>
            <a:endParaRPr lang="ru-RU"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Содержимое 2"/>
          <p:cNvSpPr>
            <a:spLocks noGrp="1"/>
          </p:cNvSpPr>
          <p:nvPr>
            <p:ph idx="1"/>
          </p:nvPr>
        </p:nvSpPr>
        <p:spPr>
          <a:xfrm>
            <a:off x="2195736" y="1052736"/>
            <a:ext cx="6480720" cy="5040560"/>
          </a:xfrm>
        </p:spPr>
        <p:style>
          <a:lnRef idx="1">
            <a:schemeClr val="accent4"/>
          </a:lnRef>
          <a:fillRef idx="2">
            <a:schemeClr val="accent4"/>
          </a:fillRef>
          <a:effectRef idx="1">
            <a:schemeClr val="accent4"/>
          </a:effectRef>
          <a:fontRef idx="minor">
            <a:schemeClr val="dk1"/>
          </a:fontRef>
        </p:style>
        <p:txBody>
          <a:bodyPr>
            <a:normAutofit fontScale="70000" lnSpcReduction="20000"/>
          </a:bodyPr>
          <a:lstStyle/>
          <a:p>
            <a:r>
              <a:rPr lang="ru-RU" b="1" i="1" dirty="0" smtClean="0"/>
              <a:t>Организующая функция.</a:t>
            </a:r>
            <a:r>
              <a:rPr lang="ru-RU" dirty="0" smtClean="0"/>
              <a:t> Имеет в своей основе цель предложить ребенку атрибуты, игры, двигательные   игрушки для активного их использования в разных видах деятельности          по формированию навыков безопасного поведения на улице.</a:t>
            </a:r>
          </a:p>
          <a:p>
            <a:r>
              <a:rPr lang="ru-RU" b="1" i="1" dirty="0" smtClean="0"/>
              <a:t>Воспитательная функция.</a:t>
            </a:r>
            <a:r>
              <a:rPr lang="ru-RU" dirty="0" smtClean="0"/>
              <a:t> Наполнение и построение развивающей среды должны быть тщательно сориентированы на создание воспитательных ситуаций в конкретных условиях проживания.</a:t>
            </a:r>
          </a:p>
          <a:p>
            <a:r>
              <a:rPr lang="ru-RU" b="1" i="1" dirty="0" smtClean="0"/>
              <a:t>Развивающая функция.</a:t>
            </a:r>
            <a:r>
              <a:rPr lang="ru-RU" dirty="0" smtClean="0"/>
              <a:t> Развивающая среда по формированию навыков безопасного поведения на улице и дороге организуется с учётом индивидуальных особенностей детей конкретной группы и степенью усвоения ими необходимых знаний и навыков.</a:t>
            </a:r>
            <a:endParaRPr lang="ru-RU" dirty="0"/>
          </a:p>
        </p:txBody>
      </p:sp>
      <p:pic>
        <p:nvPicPr>
          <p:cNvPr id="4" name="Рисунок 3" descr="%d0%a1%d0%b2%d0%b5%d1%82%d0%be%d1%84%d0%be%d1%80.jpg"/>
          <p:cNvPicPr/>
          <p:nvPr/>
        </p:nvPicPr>
        <p:blipFill>
          <a:blip r:embed="rId3" cstate="print"/>
          <a:stretch>
            <a:fillRect/>
          </a:stretch>
        </p:blipFill>
        <p:spPr>
          <a:xfrm>
            <a:off x="395536" y="404664"/>
            <a:ext cx="1797291" cy="5688632"/>
          </a:xfrm>
          <a:prstGeom prst="rect">
            <a:avLst/>
          </a:prstGeom>
        </p:spPr>
      </p:pic>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88640"/>
            <a:ext cx="8640960" cy="6494085"/>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algn="ctr"/>
            <a:r>
              <a:rPr lang="ru-RU"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Уголок </a:t>
            </a:r>
            <a:r>
              <a:rPr lang="ru-RU"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безопасности дорожного </a:t>
            </a:r>
            <a:r>
              <a:rPr lang="ru-RU"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движения</a:t>
            </a:r>
            <a:endParaRPr lang="ru-RU" sz="2400" b="1" dirty="0" smtClean="0">
              <a:solidFill>
                <a:srgbClr val="FF0000"/>
              </a:solidFill>
              <a:effectLst>
                <a:outerShdw blurRad="38100" dist="38100" dir="2700000" algn="tl">
                  <a:srgbClr val="000000">
                    <a:alpha val="43137"/>
                  </a:srgbClr>
                </a:outerShdw>
              </a:effectLst>
            </a:endParaRPr>
          </a:p>
          <a:p>
            <a:pPr algn="ctr"/>
            <a:endParaRPr lang="ru-RU" sz="2400" b="1" dirty="0" smtClean="0">
              <a:solidFill>
                <a:srgbClr val="FF0000"/>
              </a:solidFill>
              <a:effectLst>
                <a:outerShdw blurRad="38100" dist="38100" dir="2700000" algn="tl">
                  <a:srgbClr val="000000">
                    <a:alpha val="43137"/>
                  </a:srgbClr>
                </a:outerShdw>
              </a:effectLst>
            </a:endParaRPr>
          </a:p>
          <a:p>
            <a:pPr algn="ctr"/>
            <a:endParaRPr lang="ru-RU" sz="2400" b="1" dirty="0" smtClean="0">
              <a:solidFill>
                <a:srgbClr val="FF0000"/>
              </a:solidFill>
              <a:effectLst>
                <a:outerShdw blurRad="38100" dist="38100" dir="2700000" algn="tl">
                  <a:srgbClr val="000000">
                    <a:alpha val="43137"/>
                  </a:srgbClr>
                </a:outerShdw>
              </a:effectLst>
            </a:endParaRPr>
          </a:p>
          <a:p>
            <a:pPr algn="ctr"/>
            <a:endParaRPr lang="ru-RU" sz="2400" b="1" dirty="0" smtClean="0">
              <a:solidFill>
                <a:srgbClr val="FF0000"/>
              </a:solidFill>
              <a:effectLst>
                <a:outerShdw blurRad="38100" dist="38100" dir="2700000" algn="tl">
                  <a:srgbClr val="000000">
                    <a:alpha val="43137"/>
                  </a:srgbClr>
                </a:outerShdw>
              </a:effectLst>
            </a:endParaRPr>
          </a:p>
          <a:p>
            <a:pPr algn="ctr"/>
            <a:endParaRPr lang="ru-RU" sz="2400" b="1" dirty="0" smtClean="0">
              <a:solidFill>
                <a:srgbClr val="FF0000"/>
              </a:solidFill>
              <a:effectLst>
                <a:outerShdw blurRad="38100" dist="38100" dir="2700000" algn="tl">
                  <a:srgbClr val="000000">
                    <a:alpha val="43137"/>
                  </a:srgbClr>
                </a:outerShdw>
              </a:effectLst>
            </a:endParaRPr>
          </a:p>
          <a:p>
            <a:pPr algn="ctr"/>
            <a:endParaRPr lang="ru-RU" sz="2400" b="1" dirty="0" smtClean="0">
              <a:solidFill>
                <a:srgbClr val="FF0000"/>
              </a:solidFill>
              <a:effectLst>
                <a:outerShdw blurRad="38100" dist="38100" dir="2700000" algn="tl">
                  <a:srgbClr val="000000">
                    <a:alpha val="43137"/>
                  </a:srgbClr>
                </a:outerShdw>
              </a:effectLst>
            </a:endParaRPr>
          </a:p>
          <a:p>
            <a:pPr algn="ctr"/>
            <a:endParaRPr lang="ru-RU" sz="2400" b="1" dirty="0" smtClean="0">
              <a:solidFill>
                <a:srgbClr val="FF0000"/>
              </a:solidFill>
              <a:effectLst>
                <a:outerShdw blurRad="38100" dist="38100" dir="2700000" algn="tl">
                  <a:srgbClr val="000000">
                    <a:alpha val="43137"/>
                  </a:srgbClr>
                </a:outerShdw>
              </a:effectLst>
            </a:endParaRPr>
          </a:p>
          <a:p>
            <a:pPr algn="ctr"/>
            <a:endParaRPr lang="ru-RU" sz="2400" b="1" dirty="0" smtClean="0">
              <a:solidFill>
                <a:srgbClr val="FF0000"/>
              </a:solidFill>
              <a:effectLst>
                <a:outerShdw blurRad="38100" dist="38100" dir="2700000" algn="tl">
                  <a:srgbClr val="000000">
                    <a:alpha val="43137"/>
                  </a:srgbClr>
                </a:outerShdw>
              </a:effectLst>
            </a:endParaRPr>
          </a:p>
          <a:p>
            <a:pPr algn="ctr"/>
            <a:endParaRPr lang="ru-RU" sz="2400" b="1" dirty="0" smtClean="0">
              <a:solidFill>
                <a:srgbClr val="FF0000"/>
              </a:solidFill>
              <a:effectLst>
                <a:outerShdw blurRad="38100" dist="38100" dir="2700000" algn="tl">
                  <a:srgbClr val="000000">
                    <a:alpha val="43137"/>
                  </a:srgbClr>
                </a:outerShdw>
              </a:effectLst>
            </a:endParaRPr>
          </a:p>
          <a:p>
            <a:pPr algn="ctr"/>
            <a:endParaRPr lang="ru-RU" sz="2400" b="1" dirty="0" smtClean="0">
              <a:solidFill>
                <a:srgbClr val="FF0000"/>
              </a:solidFill>
              <a:effectLst>
                <a:outerShdw blurRad="38100" dist="38100" dir="2700000" algn="tl">
                  <a:srgbClr val="000000">
                    <a:alpha val="43137"/>
                  </a:srgbClr>
                </a:outerShdw>
              </a:effectLst>
            </a:endParaRPr>
          </a:p>
          <a:p>
            <a:pPr algn="ctr"/>
            <a:endParaRPr lang="ru-RU" sz="2400" b="1" dirty="0" smtClean="0">
              <a:solidFill>
                <a:srgbClr val="FF0000"/>
              </a:solidFill>
              <a:effectLst>
                <a:outerShdw blurRad="38100" dist="38100" dir="2700000" algn="tl">
                  <a:srgbClr val="000000">
                    <a:alpha val="43137"/>
                  </a:srgbClr>
                </a:outerShdw>
              </a:effectLst>
            </a:endParaRPr>
          </a:p>
          <a:p>
            <a:pPr algn="ctr"/>
            <a:endParaRPr lang="ru-RU" sz="2400" b="1" dirty="0" smtClean="0">
              <a:solidFill>
                <a:srgbClr val="FF0000"/>
              </a:solidFill>
              <a:effectLst>
                <a:outerShdw blurRad="38100" dist="38100" dir="2700000" algn="tl">
                  <a:srgbClr val="000000">
                    <a:alpha val="43137"/>
                  </a:srgbClr>
                </a:outerShdw>
              </a:effectLst>
            </a:endParaRPr>
          </a:p>
          <a:p>
            <a:pPr algn="ctr"/>
            <a:endParaRPr lang="ru-RU" sz="2400" b="1" dirty="0" smtClean="0">
              <a:solidFill>
                <a:srgbClr val="FF0000"/>
              </a:solidFill>
              <a:effectLst>
                <a:outerShdw blurRad="38100" dist="38100" dir="2700000" algn="tl">
                  <a:srgbClr val="000000">
                    <a:alpha val="43137"/>
                  </a:srgbClr>
                </a:outerShdw>
              </a:effectLst>
            </a:endParaRPr>
          </a:p>
          <a:p>
            <a:pPr algn="ctr"/>
            <a:endParaRPr lang="ru-RU" sz="2400" b="1" dirty="0" smtClean="0">
              <a:solidFill>
                <a:srgbClr val="FF0000"/>
              </a:solidFill>
              <a:effectLst>
                <a:outerShdw blurRad="38100" dist="38100" dir="2700000" algn="tl">
                  <a:srgbClr val="000000">
                    <a:alpha val="43137"/>
                  </a:srgbClr>
                </a:outerShdw>
              </a:effectLst>
            </a:endParaRPr>
          </a:p>
          <a:p>
            <a:pPr algn="ctr"/>
            <a:endParaRPr lang="ru-RU" sz="2400" b="1" dirty="0" smtClean="0">
              <a:solidFill>
                <a:srgbClr val="FF0000"/>
              </a:solidFill>
              <a:effectLst>
                <a:outerShdw blurRad="38100" dist="38100" dir="2700000" algn="tl">
                  <a:srgbClr val="000000">
                    <a:alpha val="43137"/>
                  </a:srgbClr>
                </a:outerShdw>
              </a:effectLst>
            </a:endParaRPr>
          </a:p>
          <a:p>
            <a:pPr algn="ctr"/>
            <a:r>
              <a:rPr lang="ru-RU" sz="2400" b="1" dirty="0" smtClean="0">
                <a:solidFill>
                  <a:srgbClr val="FF0000"/>
                </a:solidFill>
                <a:effectLst>
                  <a:outerShdw blurRad="38100" dist="38100" dir="2700000" algn="tl">
                    <a:srgbClr val="000000">
                      <a:alpha val="43137"/>
                    </a:srgbClr>
                  </a:outerShdw>
                </a:effectLst>
              </a:rPr>
              <a:t> </a:t>
            </a:r>
            <a:endParaRPr lang="ru-RU" sz="2400" dirty="0"/>
          </a:p>
        </p:txBody>
      </p:sp>
      <p:pic>
        <p:nvPicPr>
          <p:cNvPr id="3" name="Picture 2" descr="http://karschool4.ucoz.ru/image/bdd_ugolok.jpg"/>
          <p:cNvPicPr>
            <a:picLocks noChangeAspect="1" noChangeArrowheads="1"/>
          </p:cNvPicPr>
          <p:nvPr/>
        </p:nvPicPr>
        <p:blipFill>
          <a:blip r:embed="rId3" cstate="print"/>
          <a:srcRect/>
          <a:stretch>
            <a:fillRect/>
          </a:stretch>
        </p:blipFill>
        <p:spPr bwMode="auto">
          <a:xfrm rot="20123899">
            <a:off x="509278" y="1435782"/>
            <a:ext cx="3384376" cy="2322203"/>
          </a:xfrm>
          <a:prstGeom prst="rect">
            <a:avLst/>
          </a:prstGeom>
          <a:noFill/>
        </p:spPr>
      </p:pic>
      <p:pic>
        <p:nvPicPr>
          <p:cNvPr id="4" name="Picture 4" descr="Картинка 8 из 7140"/>
          <p:cNvPicPr>
            <a:picLocks noChangeAspect="1" noChangeArrowheads="1"/>
          </p:cNvPicPr>
          <p:nvPr/>
        </p:nvPicPr>
        <p:blipFill>
          <a:blip r:embed="rId4" cstate="print"/>
          <a:srcRect/>
          <a:stretch>
            <a:fillRect/>
          </a:stretch>
        </p:blipFill>
        <p:spPr bwMode="auto">
          <a:xfrm>
            <a:off x="2771800" y="3429000"/>
            <a:ext cx="3888431" cy="2947682"/>
          </a:xfrm>
          <a:prstGeom prst="roundRect">
            <a:avLst/>
          </a:prstGeom>
          <a:noFill/>
        </p:spPr>
      </p:pic>
      <p:pic>
        <p:nvPicPr>
          <p:cNvPr id="5" name="Picture 6" descr="Картинка 48 из 7140"/>
          <p:cNvPicPr>
            <a:picLocks noChangeAspect="1" noChangeArrowheads="1"/>
          </p:cNvPicPr>
          <p:nvPr/>
        </p:nvPicPr>
        <p:blipFill>
          <a:blip r:embed="rId5" cstate="print"/>
          <a:srcRect/>
          <a:stretch>
            <a:fillRect/>
          </a:stretch>
        </p:blipFill>
        <p:spPr bwMode="auto">
          <a:xfrm rot="1642792">
            <a:off x="5445920" y="1459222"/>
            <a:ext cx="3312368" cy="2484276"/>
          </a:xfrm>
          <a:prstGeom prst="rect">
            <a:avLst/>
          </a:prstGeom>
          <a:noFill/>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http://anapa-today.ru/upload/images/1000/0/131698401314.jpg"/>
          <p:cNvPicPr/>
          <p:nvPr/>
        </p:nvPicPr>
        <p:blipFill>
          <a:blip r:embed="rId3" cstate="print"/>
          <a:srcRect/>
          <a:stretch>
            <a:fillRect/>
          </a:stretch>
        </p:blipFill>
        <p:spPr bwMode="auto">
          <a:xfrm>
            <a:off x="4860032" y="1124744"/>
            <a:ext cx="3912651" cy="1872208"/>
          </a:xfrm>
          <a:prstGeom prst="rect">
            <a:avLst/>
          </a:prstGeom>
          <a:noFill/>
          <a:ln w="9525">
            <a:noFill/>
            <a:miter lim="800000"/>
            <a:headEnd/>
            <a:tailEnd/>
          </a:ln>
        </p:spPr>
      </p:pic>
      <p:sp>
        <p:nvSpPr>
          <p:cNvPr id="2050" name="Rectangle 2"/>
          <p:cNvSpPr>
            <a:spLocks noChangeArrowheads="1"/>
          </p:cNvSpPr>
          <p:nvPr/>
        </p:nvSpPr>
        <p:spPr bwMode="auto">
          <a:xfrm>
            <a:off x="683568" y="3322478"/>
            <a:ext cx="8136904" cy="369332"/>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1" name="Rectangle 3"/>
          <p:cNvSpPr>
            <a:spLocks noChangeArrowheads="1"/>
          </p:cNvSpPr>
          <p:nvPr/>
        </p:nvSpPr>
        <p:spPr bwMode="auto">
          <a:xfrm>
            <a:off x="6156176" y="4111109"/>
            <a:ext cx="936104" cy="369332"/>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Прямоугольник 4"/>
          <p:cNvSpPr/>
          <p:nvPr/>
        </p:nvSpPr>
        <p:spPr>
          <a:xfrm>
            <a:off x="323528" y="332656"/>
            <a:ext cx="8496944" cy="621708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indent="457200" algn="ctr" fontAlgn="base">
              <a:spcBef>
                <a:spcPct val="0"/>
              </a:spcBef>
              <a:spcAft>
                <a:spcPct val="0"/>
              </a:spcAft>
            </a:pPr>
            <a:r>
              <a:rPr kumimoji="0" lang="ru-RU" sz="24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ea typeface="Times New Roman" pitchFamily="18" charset="0"/>
                <a:cs typeface="Arial" pitchFamily="34" charset="0"/>
              </a:rPr>
              <a:t>Содержание уголков безопасности дорожного                 движения в группах.</a:t>
            </a:r>
            <a:endParaRPr kumimoji="0" lang="ru-RU" sz="16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ea typeface="Times New Roman" pitchFamily="18" charset="0"/>
              <a:cs typeface="Arial" pitchFamily="34" charset="0"/>
            </a:endParaRPr>
          </a:p>
          <a:p>
            <a:pPr lvl="0" indent="457200" algn="just" eaLnBrk="0" fontAlgn="base" hangingPunct="0">
              <a:spcBef>
                <a:spcPct val="0"/>
              </a:spcBef>
              <a:spcAft>
                <a:spcPct val="0"/>
              </a:spcAft>
            </a:pPr>
            <a:endParaRPr kumimoji="0" lang="ru-RU" sz="2400" b="1" i="0" u="none" strike="noStrike" cap="none" normalizeH="0" baseline="0" dirty="0" smtClean="0">
              <a:ln>
                <a:noFill/>
              </a:ln>
              <a:solidFill>
                <a:srgbClr val="1F497D"/>
              </a:solidFill>
              <a:effectLst/>
              <a:latin typeface="Arial" pitchFamily="34" charset="0"/>
              <a:ea typeface="Times New Roman" pitchFamily="18" charset="0"/>
              <a:cs typeface="Arial" pitchFamily="34" charset="0"/>
            </a:endParaRPr>
          </a:p>
          <a:p>
            <a:pPr lvl="0" indent="457200" algn="just" eaLnBrk="0" fontAlgn="base" hangingPunct="0">
              <a:spcBef>
                <a:spcPct val="0"/>
              </a:spcBef>
              <a:spcAft>
                <a:spcPct val="0"/>
              </a:spcAft>
            </a:pPr>
            <a:r>
              <a:rPr kumimoji="0" lang="ru-RU" sz="32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a typeface="Times New Roman" pitchFamily="18" charset="0"/>
                <a:cs typeface="Arial" pitchFamily="34" charset="0"/>
              </a:rPr>
              <a:t>Младшая группа:</a:t>
            </a:r>
            <a:endParaRPr kumimoji="0" lang="ru-RU" sz="20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a typeface="Times New Roman" pitchFamily="18" charset="0"/>
              <a:cs typeface="Arial" pitchFamily="34" charset="0"/>
            </a:endParaRPr>
          </a:p>
          <a:p>
            <a:pPr lvl="0" indent="457200" algn="just" eaLnBrk="0" fontAlgn="base" hangingPunct="0">
              <a:spcBef>
                <a:spcPct val="0"/>
              </a:spcBef>
              <a:spcAft>
                <a:spcPct val="0"/>
              </a:spcAft>
            </a:pPr>
            <a:r>
              <a:rPr kumimoji="0" lang="ru-RU" sz="1100" b="0" i="0" u="none" strike="noStrike" cap="none" normalizeH="0" baseline="0" dirty="0" smtClean="0">
                <a:ln>
                  <a:noFill/>
                </a:ln>
                <a:solidFill>
                  <a:srgbClr val="000000"/>
                </a:solidFill>
                <a:effectLst/>
                <a:latin typeface="Symbol" pitchFamily="18" charset="2"/>
                <a:ea typeface="Times New Roman" pitchFamily="18" charset="0"/>
                <a:cs typeface="Arial" pitchFamily="34" charset="0"/>
              </a:rPr>
              <a:t>·</a:t>
            </a:r>
            <a:r>
              <a:rPr kumimoji="0" lang="ru-RU" sz="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иллюстрации с изображением </a:t>
            </a:r>
          </a:p>
          <a:p>
            <a:pPr lvl="0" indent="457200" algn="just" eaLnBrk="0" fontAlgn="base" hangingPunct="0">
              <a:spcBef>
                <a:spcPct val="0"/>
              </a:spcBef>
              <a:spcAft>
                <a:spcPct val="0"/>
              </a:spcAft>
            </a:pPr>
            <a:r>
              <a:rPr lang="ru-RU" dirty="0">
                <a:solidFill>
                  <a:srgbClr val="000000"/>
                </a:solidFill>
                <a:latin typeface="Arial" pitchFamily="34" charset="0"/>
                <a:ea typeface="Times New Roman" pitchFamily="18" charset="0"/>
                <a:cs typeface="Arial" pitchFamily="34" charset="0"/>
              </a:rPr>
              <a:t>  </a:t>
            </a:r>
            <a:r>
              <a:rPr lang="ru-RU" dirty="0" smtClean="0">
                <a:solidFill>
                  <a:srgbClr val="000000"/>
                </a:solidFill>
                <a:latin typeface="Arial" pitchFamily="34" charset="0"/>
                <a:ea typeface="Times New Roman" pitchFamily="18" charset="0"/>
                <a:cs typeface="Arial" pitchFamily="34"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транспортных средств;</a:t>
            </a:r>
            <a:endPar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lvl="0" indent="457200" algn="just" eaLnBrk="0" fontAlgn="base" hangingPunct="0">
              <a:spcBef>
                <a:spcPct val="0"/>
              </a:spcBef>
              <a:spcAft>
                <a:spcPct val="0"/>
              </a:spcAft>
            </a:pPr>
            <a:r>
              <a:rPr kumimoji="0" lang="ru-RU" sz="1100" b="0" i="0" u="none" strike="noStrike" cap="none" normalizeH="0" baseline="0" dirty="0" smtClean="0">
                <a:ln>
                  <a:noFill/>
                </a:ln>
                <a:solidFill>
                  <a:srgbClr val="000000"/>
                </a:solidFill>
                <a:effectLst/>
                <a:latin typeface="Symbol" pitchFamily="18" charset="2"/>
                <a:ea typeface="Times New Roman" pitchFamily="18" charset="0"/>
                <a:cs typeface="Arial" pitchFamily="34" charset="0"/>
              </a:rPr>
              <a:t>·</a:t>
            </a:r>
            <a:r>
              <a:rPr kumimoji="0" lang="ru-RU" sz="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кружки красного и зелёного</a:t>
            </a:r>
            <a:r>
              <a:rPr lang="ru-RU" dirty="0" smtClean="0">
                <a:solidFill>
                  <a:srgbClr val="000000"/>
                </a:solidFill>
                <a:latin typeface="Arial" pitchFamily="34" charset="0"/>
                <a:ea typeface="Times New Roman" pitchFamily="18" charset="0"/>
                <a:cs typeface="Arial" pitchFamily="34"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цвета,</a:t>
            </a:r>
          </a:p>
          <a:p>
            <a:pPr lvl="0" indent="457200" algn="just" eaLnBrk="0" fontAlgn="base" hangingPunct="0">
              <a:spcBef>
                <a:spcPct val="0"/>
              </a:spcBef>
              <a:spcAft>
                <a:spcPct val="0"/>
              </a:spcAft>
            </a:pPr>
            <a:r>
              <a:rPr kumimoji="0" lang="ru-RU"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макет пешеходного светофора; </a:t>
            </a:r>
            <a:endPar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lvl="0" indent="457200" algn="just" eaLnBrk="0" fontAlgn="base" hangingPunct="0">
              <a:spcBef>
                <a:spcPct val="0"/>
              </a:spcBef>
              <a:spcAft>
                <a:spcPct val="0"/>
              </a:spcAft>
            </a:pPr>
            <a:r>
              <a:rPr kumimoji="0" lang="ru-RU" sz="1100" b="0" i="0" u="none" strike="noStrike" cap="none" normalizeH="0" baseline="0" dirty="0" smtClean="0">
                <a:ln>
                  <a:noFill/>
                </a:ln>
                <a:solidFill>
                  <a:srgbClr val="000000"/>
                </a:solidFill>
                <a:effectLst/>
                <a:latin typeface="Symbol" pitchFamily="18" charset="2"/>
                <a:ea typeface="Times New Roman" pitchFamily="18" charset="0"/>
                <a:cs typeface="Arial" pitchFamily="34" charset="0"/>
              </a:rPr>
              <a:t>·</a:t>
            </a:r>
            <a:r>
              <a:rPr kumimoji="0" lang="ru-RU" sz="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атрибуты к сюжетно-ролевой игре </a:t>
            </a:r>
          </a:p>
          <a:p>
            <a:pPr lvl="0" indent="457200" algn="just" eaLnBrk="0" fontAlgn="base" hangingPunct="0">
              <a:spcBef>
                <a:spcPct val="0"/>
              </a:spcBef>
              <a:spcAft>
                <a:spcPct val="0"/>
              </a:spcAft>
            </a:pPr>
            <a:r>
              <a:rPr lang="ru-RU" dirty="0">
                <a:solidFill>
                  <a:srgbClr val="000000"/>
                </a:solidFill>
                <a:latin typeface="Arial" pitchFamily="34" charset="0"/>
                <a:ea typeface="Times New Roman" pitchFamily="18" charset="0"/>
                <a:cs typeface="Arial" pitchFamily="34" charset="0"/>
              </a:rPr>
              <a:t> </a:t>
            </a:r>
            <a:r>
              <a:rPr lang="ru-RU" dirty="0" smtClean="0">
                <a:solidFill>
                  <a:srgbClr val="000000"/>
                </a:solidFill>
                <a:latin typeface="Arial" pitchFamily="34" charset="0"/>
                <a:ea typeface="Times New Roman" pitchFamily="18" charset="0"/>
                <a:cs typeface="Arial" pitchFamily="34"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«Транспорт» (разноцветные рули, шапочки разных видов машин,</a:t>
            </a:r>
          </a:p>
          <a:p>
            <a:pPr lvl="0" indent="457200" algn="just" eaLnBrk="0" fontAlgn="base" hangingPunct="0">
              <a:spcBef>
                <a:spcPct val="0"/>
              </a:spcBef>
              <a:spcAft>
                <a:spcPct val="0"/>
              </a:spcAft>
            </a:pPr>
            <a:r>
              <a:rPr kumimoji="0" lang="ru-RU"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нагрудные знаки, жилеты с изображением того или иного вида  </a:t>
            </a:r>
          </a:p>
          <a:p>
            <a:pPr lvl="0" indent="457200" algn="just" eaLnBrk="0" fontAlgn="base" hangingPunct="0">
              <a:spcBef>
                <a:spcPct val="0"/>
              </a:spcBef>
              <a:spcAft>
                <a:spcPct val="0"/>
              </a:spcAft>
            </a:pPr>
            <a:r>
              <a:rPr lang="ru-RU" dirty="0" smtClean="0">
                <a:solidFill>
                  <a:srgbClr val="000000"/>
                </a:solidFill>
                <a:latin typeface="Arial" pitchFamily="34" charset="0"/>
                <a:ea typeface="Times New Roman" pitchFamily="18" charset="0"/>
                <a:cs typeface="Arial" pitchFamily="34"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транспорта и т.д.);</a:t>
            </a:r>
            <a:endPar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lvl="0" indent="457200" algn="just" eaLnBrk="0" fontAlgn="base" hangingPunct="0">
              <a:spcBef>
                <a:spcPct val="0"/>
              </a:spcBef>
              <a:spcAft>
                <a:spcPct val="0"/>
              </a:spcAft>
            </a:pPr>
            <a:r>
              <a:rPr kumimoji="0" lang="ru-RU" sz="1100" b="0" i="0" u="none" strike="noStrike" cap="none" normalizeH="0" baseline="0" dirty="0" smtClean="0">
                <a:ln>
                  <a:noFill/>
                </a:ln>
                <a:solidFill>
                  <a:srgbClr val="000000"/>
                </a:solidFill>
                <a:effectLst/>
                <a:latin typeface="Symbol" pitchFamily="18" charset="2"/>
                <a:ea typeface="Times New Roman" pitchFamily="18" charset="0"/>
                <a:cs typeface="Arial" pitchFamily="34" charset="0"/>
              </a:rPr>
              <a:t>·</a:t>
            </a:r>
            <a:r>
              <a:rPr kumimoji="0" lang="ru-RU" sz="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дидактические игры «Собери машину» (из 4-х частей), </a:t>
            </a:r>
          </a:p>
          <a:p>
            <a:pPr lvl="0" indent="457200" algn="just" eaLnBrk="0" fontAlgn="base" hangingPunct="0">
              <a:spcBef>
                <a:spcPct val="0"/>
              </a:spcBef>
              <a:spcAft>
                <a:spcPct val="0"/>
              </a:spcAft>
            </a:pPr>
            <a:r>
              <a:rPr kumimoji="0" lang="ru-RU"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«Поставь машину в гараж», «Светофор».</a:t>
            </a:r>
            <a:endPar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lvl="0" indent="457200" algn="just" eaLnBrk="0" fontAlgn="base" hangingPunct="0">
              <a:spcBef>
                <a:spcPct val="0"/>
              </a:spcBef>
              <a:spcAft>
                <a:spcPct val="0"/>
              </a:spcAft>
            </a:pPr>
            <a:r>
              <a:rPr kumimoji="0" lang="ru-RU" sz="1100" b="0" i="0" u="none" strike="noStrike" cap="none" normalizeH="0" baseline="0" dirty="0" smtClean="0">
                <a:ln>
                  <a:noFill/>
                </a:ln>
                <a:solidFill>
                  <a:srgbClr val="000000"/>
                </a:solidFill>
                <a:effectLst/>
                <a:latin typeface="Symbol" pitchFamily="18" charset="2"/>
                <a:ea typeface="Times New Roman" pitchFamily="18" charset="0"/>
                <a:cs typeface="Arial" pitchFamily="34" charset="0"/>
              </a:rPr>
              <a:t>·</a:t>
            </a:r>
            <a:r>
              <a:rPr kumimoji="0" lang="ru-RU" sz="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картинки для игры на классификацию видов транспорта </a:t>
            </a:r>
          </a:p>
          <a:p>
            <a:pPr lvl="0" indent="457200" algn="just" eaLnBrk="0" fontAlgn="base" hangingPunct="0">
              <a:spcBef>
                <a:spcPct val="0"/>
              </a:spcBef>
              <a:spcAft>
                <a:spcPct val="0"/>
              </a:spcAft>
            </a:pPr>
            <a:r>
              <a:rPr lang="ru-RU" dirty="0">
                <a:solidFill>
                  <a:srgbClr val="000000"/>
                </a:solidFill>
                <a:latin typeface="Arial" pitchFamily="34" charset="0"/>
                <a:ea typeface="Times New Roman" pitchFamily="18" charset="0"/>
                <a:cs typeface="Arial" pitchFamily="34" charset="0"/>
              </a:rPr>
              <a:t> </a:t>
            </a:r>
            <a:r>
              <a:rPr lang="ru-RU" dirty="0" smtClean="0">
                <a:solidFill>
                  <a:srgbClr val="000000"/>
                </a:solidFill>
                <a:latin typeface="Arial" pitchFamily="34" charset="0"/>
                <a:ea typeface="Times New Roman" pitchFamily="18" charset="0"/>
                <a:cs typeface="Arial" pitchFamily="34"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«На чём едут пассажиры», «Найти такую же картинку»;</a:t>
            </a:r>
          </a:p>
          <a:p>
            <a:pPr lvl="0" indent="457200" algn="just" eaLnBrk="0" fontAlgn="base" hangingPunct="0">
              <a:spcBef>
                <a:spcPct val="0"/>
              </a:spcBef>
              <a:spcAft>
                <a:spcPct val="0"/>
              </a:spcAft>
            </a:pPr>
            <a:r>
              <a:rPr kumimoji="0" lang="ru-RU" sz="1100" b="0" i="0" u="none" strike="noStrike" cap="none" normalizeH="0" baseline="0" dirty="0" smtClean="0">
                <a:ln>
                  <a:noFill/>
                </a:ln>
                <a:solidFill>
                  <a:srgbClr val="000000"/>
                </a:solidFill>
                <a:effectLst/>
                <a:latin typeface="Symbol" pitchFamily="18" charset="2"/>
                <a:ea typeface="Times New Roman" pitchFamily="18" charset="0"/>
                <a:cs typeface="Arial" pitchFamily="34" charset="0"/>
              </a:rPr>
              <a:t>·</a:t>
            </a:r>
            <a:r>
              <a:rPr kumimoji="0" lang="ru-RU" sz="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простейший макет улицы (желательно крупный), где </a:t>
            </a:r>
          </a:p>
          <a:p>
            <a:pPr lvl="0" indent="457200" algn="just" eaLnBrk="0" fontAlgn="base" hangingPunct="0">
              <a:spcBef>
                <a:spcPct val="0"/>
              </a:spcBef>
              <a:spcAft>
                <a:spcPct val="0"/>
              </a:spcAft>
            </a:pPr>
            <a:r>
              <a:rPr kumimoji="0" lang="ru-RU"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обозначены тротуар и проезжая часть; </a:t>
            </a:r>
            <a:endPar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lvl="0" indent="457200" algn="just" eaLnBrk="0" fontAlgn="base" hangingPunct="0">
              <a:spcBef>
                <a:spcPct val="0"/>
              </a:spcBef>
              <a:spcAft>
                <a:spcPct val="0"/>
              </a:spcAft>
            </a:pPr>
            <a:r>
              <a:rPr kumimoji="0" lang="ru-RU" sz="1100" b="0" i="0" u="none" strike="noStrike" cap="none" normalizeH="0" baseline="0" dirty="0" smtClean="0">
                <a:ln>
                  <a:noFill/>
                </a:ln>
                <a:solidFill>
                  <a:srgbClr val="000000"/>
                </a:solidFill>
                <a:effectLst/>
                <a:latin typeface="Symbol" pitchFamily="18" charset="2"/>
                <a:ea typeface="Times New Roman" pitchFamily="18" charset="0"/>
                <a:cs typeface="Arial" pitchFamily="34" charset="0"/>
              </a:rPr>
              <a:t>·</a:t>
            </a:r>
            <a:r>
              <a:rPr kumimoji="0" lang="ru-RU" sz="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макет транспортного светофора (плоскостной).</a:t>
            </a:r>
            <a:endPar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lvl="0" indent="457200" algn="just" eaLnBrk="0" fontAlgn="base" hangingPunct="0">
              <a:spcBef>
                <a:spcPct val="0"/>
              </a:spcBef>
              <a:spcAft>
                <a:spcPct val="0"/>
              </a:spcAft>
            </a:pPr>
            <a:r>
              <a:rPr kumimoji="0" lang="ru-RU" sz="2400" b="1" i="0" u="none" strike="noStrike" cap="none" normalizeH="0" baseline="0" dirty="0" smtClean="0">
                <a:ln>
                  <a:noFill/>
                </a:ln>
                <a:solidFill>
                  <a:srgbClr val="1F497D"/>
                </a:solidFill>
                <a:effectLst/>
                <a:latin typeface="Arial" pitchFamily="34" charset="0"/>
                <a:ea typeface="Times New Roman" pitchFamily="18" charset="0"/>
                <a:cs typeface="Arial" pitchFamily="34" charset="0"/>
              </a:rPr>
              <a:t>     </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Рисунок 7" descr="http://anapa-today.ru/upload/images/1000/0/131698401314.jpg"/>
          <p:cNvPicPr/>
          <p:nvPr/>
        </p:nvPicPr>
        <p:blipFill>
          <a:blip r:embed="rId3" cstate="print"/>
          <a:srcRect/>
          <a:stretch>
            <a:fillRect/>
          </a:stretch>
        </p:blipFill>
        <p:spPr bwMode="auto">
          <a:xfrm>
            <a:off x="5076056" y="1124744"/>
            <a:ext cx="3672408" cy="2088232"/>
          </a:xfrm>
          <a:prstGeom prst="round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556793"/>
            <a:ext cx="8496944" cy="50783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355600" indent="0">
              <a:buNone/>
            </a:pPr>
            <a:r>
              <a:rPr lang="ru-RU" dirty="0" smtClean="0">
                <a:solidFill>
                  <a:schemeClr val="accent3"/>
                </a:solidFill>
              </a:rPr>
              <a:t>Новым будет разговор о пешеходном переходе и его назначении, правостороннем движении на тротуаре и проезжей части. Кроме того, дети 4-5 лет должны чётко представлять, что когда загорается зелёный сигнал светофора для пешеходов и разрешает им движение, для водителей в это время горит красный – запрещающий сигнал светофора. Когда загорается зелёный сигнал для водителей и разрешает движение автомобилей, для пешеходов вспыхивает красный сигнал. В уголке безопасности дорожного движения обязательно должен быть: </a:t>
            </a:r>
          </a:p>
          <a:p>
            <a:pPr marL="355600" indent="0">
              <a:buNone/>
            </a:pPr>
            <a:r>
              <a:rPr lang="ru-RU" dirty="0" smtClean="0">
                <a:solidFill>
                  <a:schemeClr val="accent3"/>
                </a:solidFill>
              </a:rPr>
              <a:t>Макет светофора с переключающимися </a:t>
            </a:r>
            <a:endParaRPr lang="ru-RU" dirty="0" smtClean="0">
              <a:solidFill>
                <a:schemeClr val="accent3"/>
              </a:solidFill>
            </a:endParaRPr>
          </a:p>
          <a:p>
            <a:pPr marL="355600" indent="0">
              <a:buNone/>
            </a:pPr>
            <a:r>
              <a:rPr lang="ru-RU" dirty="0" smtClean="0">
                <a:solidFill>
                  <a:schemeClr val="accent3"/>
                </a:solidFill>
              </a:rPr>
              <a:t>сигналами</a:t>
            </a:r>
            <a:r>
              <a:rPr lang="ru-RU" dirty="0" smtClean="0">
                <a:solidFill>
                  <a:schemeClr val="accent3"/>
                </a:solidFill>
              </a:rPr>
              <a:t>, действующий от батарейки </a:t>
            </a:r>
          </a:p>
          <a:p>
            <a:pPr marL="355600"/>
            <a:r>
              <a:rPr lang="ru-RU" dirty="0" smtClean="0">
                <a:solidFill>
                  <a:schemeClr val="accent3"/>
                </a:solidFill>
              </a:rPr>
              <a:t>Дидактические игры «Найди свой цвет</a:t>
            </a:r>
            <a:r>
              <a:rPr lang="ru-RU" dirty="0" smtClean="0">
                <a:solidFill>
                  <a:schemeClr val="accent3"/>
                </a:solidFill>
              </a:rPr>
              <a:t>»,</a:t>
            </a:r>
          </a:p>
          <a:p>
            <a:pPr marL="355600" indent="0">
              <a:buNone/>
            </a:pPr>
            <a:r>
              <a:rPr lang="ru-RU" dirty="0" smtClean="0">
                <a:solidFill>
                  <a:schemeClr val="accent3"/>
                </a:solidFill>
              </a:rPr>
              <a:t> </a:t>
            </a:r>
            <a:r>
              <a:rPr lang="ru-RU" dirty="0" smtClean="0">
                <a:solidFill>
                  <a:schemeClr val="accent3"/>
                </a:solidFill>
              </a:rPr>
              <a:t>«Собери светофор» </a:t>
            </a:r>
          </a:p>
          <a:p>
            <a:pPr marL="355600" indent="0">
              <a:buNone/>
            </a:pPr>
            <a:r>
              <a:rPr lang="ru-RU" dirty="0" smtClean="0">
                <a:solidFill>
                  <a:schemeClr val="accent3"/>
                </a:solidFill>
              </a:rPr>
              <a:t>На макете улицы необходимо нанести </a:t>
            </a:r>
            <a:endParaRPr lang="ru-RU" dirty="0" smtClean="0">
              <a:solidFill>
                <a:schemeClr val="accent3"/>
              </a:solidFill>
            </a:endParaRPr>
          </a:p>
          <a:p>
            <a:pPr marL="355600" indent="0">
              <a:buNone/>
            </a:pPr>
            <a:r>
              <a:rPr lang="ru-RU" dirty="0" smtClean="0">
                <a:solidFill>
                  <a:schemeClr val="accent3"/>
                </a:solidFill>
              </a:rPr>
              <a:t>пешеходный переход</a:t>
            </a:r>
          </a:p>
          <a:p>
            <a:pPr marL="355600" indent="0">
              <a:buNone/>
            </a:pPr>
            <a:endParaRPr lang="ru-RU" dirty="0" smtClean="0">
              <a:solidFill>
                <a:schemeClr val="accent3"/>
              </a:solidFill>
            </a:endParaRPr>
          </a:p>
          <a:p>
            <a:pPr marL="355600" indent="0">
              <a:buNone/>
            </a:pPr>
            <a:endParaRPr lang="ru-RU" dirty="0">
              <a:solidFill>
                <a:schemeClr val="accent3"/>
              </a:solidFill>
            </a:endParaRPr>
          </a:p>
        </p:txBody>
      </p:sp>
      <p:sp>
        <p:nvSpPr>
          <p:cNvPr id="3" name="Прямоугольник 2"/>
          <p:cNvSpPr/>
          <p:nvPr/>
        </p:nvSpPr>
        <p:spPr>
          <a:xfrm>
            <a:off x="323528" y="260648"/>
            <a:ext cx="8496944" cy="1323439"/>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lvl="0" indent="457200" algn="ctr" fontAlgn="base">
              <a:spcBef>
                <a:spcPct val="0"/>
              </a:spcBef>
              <a:spcAft>
                <a:spcPct val="0"/>
              </a:spcAft>
            </a:pPr>
            <a:r>
              <a:rPr lang="ru-RU"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ea typeface="Times New Roman" pitchFamily="18" charset="0"/>
                <a:cs typeface="Arial" pitchFamily="34" charset="0"/>
              </a:rPr>
              <a:t> </a:t>
            </a:r>
            <a:r>
              <a:rPr lang="ru-RU"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ea typeface="Times New Roman" pitchFamily="18" charset="0"/>
                <a:cs typeface="Arial" pitchFamily="34" charset="0"/>
              </a:rPr>
              <a:t>Содержание уголков безопасности дорожного движения в группах.</a:t>
            </a:r>
            <a:endParaRPr lang="ru-RU" sz="1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ea typeface="Times New Roman" pitchFamily="18" charset="0"/>
              <a:cs typeface="Arial" pitchFamily="34" charset="0"/>
            </a:endParaRPr>
          </a:p>
          <a:p>
            <a:pPr lvl="0" indent="457200" algn="just" eaLnBrk="0" fontAlgn="base" hangingPunct="0">
              <a:spcBef>
                <a:spcPct val="0"/>
              </a:spcBef>
              <a:spcAft>
                <a:spcPct val="0"/>
              </a:spcAft>
            </a:pPr>
            <a:r>
              <a:rPr lang="ru-RU"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a typeface="Times New Roman" pitchFamily="18" charset="0"/>
                <a:cs typeface="Arial" pitchFamily="34" charset="0"/>
              </a:rPr>
              <a:t>     </a:t>
            </a:r>
            <a:r>
              <a:rPr lang="ru-RU" sz="32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ea typeface="Times New Roman" pitchFamily="18" charset="0"/>
                <a:cs typeface="Arial" pitchFamily="34" charset="0"/>
              </a:rPr>
              <a:t>Средняя группа:</a:t>
            </a:r>
            <a:endParaRPr lang="ru-RU" sz="24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Arial" pitchFamily="34" charset="0"/>
              <a:ea typeface="Times New Roman" pitchFamily="18" charset="0"/>
              <a:cs typeface="Arial" pitchFamily="34" charset="0"/>
            </a:endParaRPr>
          </a:p>
        </p:txBody>
      </p:sp>
      <p:pic>
        <p:nvPicPr>
          <p:cNvPr id="48132" name="Picture 4" descr="Картинка 82 из 104801"/>
          <p:cNvPicPr>
            <a:picLocks noChangeAspect="1" noChangeArrowheads="1"/>
          </p:cNvPicPr>
          <p:nvPr/>
        </p:nvPicPr>
        <p:blipFill>
          <a:blip r:embed="rId3" cstate="print"/>
          <a:srcRect/>
          <a:stretch>
            <a:fillRect/>
          </a:stretch>
        </p:blipFill>
        <p:spPr bwMode="auto">
          <a:xfrm>
            <a:off x="5724128" y="4149080"/>
            <a:ext cx="2880320" cy="2405067"/>
          </a:xfrm>
          <a:prstGeom prst="rect">
            <a:avLst/>
          </a:prstGeom>
          <a:noFill/>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539552" y="494596"/>
            <a:ext cx="8064896" cy="5847755"/>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ru-RU" sz="2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ea typeface="Times New Roman" pitchFamily="18" charset="0"/>
                <a:cs typeface="Arial" pitchFamily="34" charset="0"/>
              </a:rPr>
              <a:t> </a:t>
            </a:r>
            <a:r>
              <a:rPr kumimoji="0" lang="ru-RU" sz="24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ea typeface="Times New Roman" pitchFamily="18" charset="0"/>
                <a:cs typeface="Arial" pitchFamily="34" charset="0"/>
              </a:rPr>
              <a:t>Содержание уголков безопасности дорожного движения в группах.</a:t>
            </a:r>
            <a:endParaRPr kumimoji="0" lang="ru-RU" sz="14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ea typeface="Times New Roman" pitchFamily="18"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1F497D"/>
                </a:solidFill>
                <a:effectLst/>
                <a:latin typeface="Arial" pitchFamily="34" charset="0"/>
                <a:ea typeface="Times New Roman" pitchFamily="18" charset="0"/>
                <a:cs typeface="Arial" pitchFamily="34" charset="0"/>
              </a:rPr>
              <a:t>     Средняя группа:</a:t>
            </a:r>
            <a:endPar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Symbol" pitchFamily="18" charset="2"/>
                <a:ea typeface="Times New Roman" pitchFamily="18" charset="0"/>
                <a:cs typeface="Arial" pitchFamily="34" charset="0"/>
              </a:rPr>
              <a:t>·</a:t>
            </a:r>
            <a:r>
              <a:rPr kumimoji="0" lang="ru-RU" sz="7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ru-RU"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макет светофора с переключающимися сигналами, действующий от батарейки;</a:t>
            </a: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Symbol" pitchFamily="18" charset="2"/>
                <a:ea typeface="Times New Roman" pitchFamily="18" charset="0"/>
                <a:cs typeface="Arial" pitchFamily="34" charset="0"/>
              </a:rPr>
              <a:t>·</a:t>
            </a:r>
            <a:r>
              <a:rPr kumimoji="0" lang="ru-RU" sz="7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ru-RU"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дидактические игры «Найди свой цвет», «Собери светофор»;</a:t>
            </a: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Symbol" pitchFamily="18" charset="2"/>
                <a:ea typeface="Times New Roman" pitchFamily="18" charset="0"/>
                <a:cs typeface="Arial" pitchFamily="34" charset="0"/>
              </a:rPr>
              <a:t>·</a:t>
            </a:r>
            <a:r>
              <a:rPr kumimoji="0" lang="ru-RU" sz="7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ru-RU"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макет улицы с пешеходным переходом (обязательно).</a:t>
            </a:r>
          </a:p>
          <a:p>
            <a:pPr marL="0" marR="0" lvl="0" indent="457200" algn="just" defTabSz="914400" rtl="0" eaLnBrk="0" fontAlgn="base" latinLnBrk="0" hangingPunct="0">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endParaRPr lang="ru-RU" sz="1400" dirty="0" smtClean="0">
              <a:solidFill>
                <a:srgbClr val="000000"/>
              </a:solidFill>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000000"/>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endParaRPr lang="ru-RU" sz="1400" dirty="0" smtClean="0">
              <a:solidFill>
                <a:srgbClr val="000000"/>
              </a:solidFill>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000000"/>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endParaRPr lang="ru-RU" sz="1400" dirty="0" smtClean="0">
              <a:solidFill>
                <a:srgbClr val="000000"/>
              </a:solidFill>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000000"/>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endParaRPr lang="ru-RU" sz="1400" dirty="0" smtClean="0">
              <a:solidFill>
                <a:srgbClr val="000000"/>
              </a:solidFill>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000000"/>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endParaRPr lang="ru-RU" sz="1400" dirty="0" smtClean="0">
              <a:solidFill>
                <a:srgbClr val="000000"/>
              </a:solidFill>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000000"/>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endParaRPr lang="ru-RU" sz="1400" dirty="0" smtClean="0">
              <a:solidFill>
                <a:srgbClr val="000000"/>
              </a:solidFill>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000000"/>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endParaRPr lang="ru-RU" sz="1400" dirty="0" smtClean="0">
              <a:solidFill>
                <a:srgbClr val="000000"/>
              </a:solidFill>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000000"/>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endParaRPr lang="ru-RU" sz="1400" dirty="0" smtClean="0">
              <a:solidFill>
                <a:srgbClr val="000000"/>
              </a:solidFill>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000000"/>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Рисунок 3" descr="http://img1.liveinternet.ru/images/attach/b/3/20/886/20886094_8.jpg"/>
          <p:cNvPicPr/>
          <p:nvPr/>
        </p:nvPicPr>
        <p:blipFill>
          <a:blip r:embed="rId3" cstate="print"/>
          <a:srcRect/>
          <a:stretch>
            <a:fillRect/>
          </a:stretch>
        </p:blipFill>
        <p:spPr bwMode="auto">
          <a:xfrm>
            <a:off x="1717040" y="2636912"/>
            <a:ext cx="5709920" cy="3528392"/>
          </a:xfrm>
          <a:prstGeom prst="round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323528" y="122750"/>
            <a:ext cx="8496944" cy="654661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ru-RU" sz="24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ea typeface="Times New Roman" pitchFamily="18" charset="0"/>
                <a:cs typeface="Arial" pitchFamily="34" charset="0"/>
              </a:rPr>
              <a:t>Содержание уголков безопасности дорожного </a:t>
            </a:r>
            <a:r>
              <a:rPr kumimoji="0" lang="ru-RU" sz="24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ea typeface="Times New Roman" pitchFamily="18" charset="0"/>
                <a:cs typeface="Arial" pitchFamily="34" charset="0"/>
              </a:rPr>
              <a:t>движения </a:t>
            </a:r>
            <a:r>
              <a:rPr kumimoji="0" lang="ru-RU" sz="24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ea typeface="Times New Roman" pitchFamily="18" charset="0"/>
                <a:cs typeface="Arial" pitchFamily="34" charset="0"/>
              </a:rPr>
              <a:t>в группах.</a:t>
            </a:r>
          </a:p>
          <a:p>
            <a:pPr marL="0" marR="0" lvl="0" indent="457200" algn="ctr"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1F497D"/>
                </a:solidFill>
                <a:effectLst/>
                <a:latin typeface="Arial" pitchFamily="34" charset="0"/>
                <a:ea typeface="Times New Roman" pitchFamily="18" charset="0"/>
                <a:cs typeface="Arial" pitchFamily="34" charset="0"/>
              </a:rPr>
              <a:t>   </a:t>
            </a:r>
            <a:endParaRPr kumimoji="0" lang="ru-RU" sz="1800" b="1" i="0" u="none" strike="noStrike" cap="none" normalizeH="0" baseline="0" dirty="0" smtClean="0">
              <a:ln>
                <a:noFill/>
              </a:ln>
              <a:solidFill>
                <a:srgbClr val="1F497D"/>
              </a:solidFill>
              <a:effectLst/>
              <a:latin typeface="Arial" pitchFamily="34" charset="0"/>
              <a:ea typeface="Times New Roman" pitchFamily="18"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1F497D"/>
                </a:solidFill>
                <a:effectLst/>
                <a:latin typeface="Arial" pitchFamily="34" charset="0"/>
                <a:ea typeface="Times New Roman" pitchFamily="18" charset="0"/>
                <a:cs typeface="Arial" pitchFamily="34" charset="0"/>
              </a:rPr>
              <a:t> </a:t>
            </a: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1F497D"/>
                </a:solidFill>
                <a:effectLst/>
                <a:latin typeface="Arial" pitchFamily="34" charset="0"/>
                <a:ea typeface="Times New Roman" pitchFamily="18" charset="0"/>
                <a:cs typeface="Arial" pitchFamily="34" charset="0"/>
              </a:rPr>
              <a:t>  </a:t>
            </a:r>
            <a:r>
              <a:rPr kumimoji="0" lang="ru-RU" sz="24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a typeface="Times New Roman" pitchFamily="18" charset="0"/>
                <a:cs typeface="Arial" pitchFamily="34" charset="0"/>
              </a:rPr>
              <a:t>Старшая группа</a:t>
            </a:r>
            <a:r>
              <a:rPr kumimoji="0" lang="ru-RU" sz="24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a typeface="Times New Roman" pitchFamily="18" charset="0"/>
                <a:cs typeface="Arial" pitchFamily="34" charset="0"/>
              </a:rPr>
              <a:t>:</a:t>
            </a:r>
          </a:p>
          <a:p>
            <a:pPr marL="0" marR="0" lvl="0" indent="457200" algn="just"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rgbClr val="000000"/>
                </a:solidFill>
                <a:effectLst/>
                <a:latin typeface="Symbol" pitchFamily="18" charset="2"/>
                <a:ea typeface="Times New Roman" pitchFamily="18" charset="0"/>
                <a:cs typeface="Arial" pitchFamily="34" charset="0"/>
              </a:rPr>
              <a:t>·</a:t>
            </a:r>
            <a:r>
              <a:rPr kumimoji="0" lang="ru-RU" sz="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макет перекрёстка, с помощью которого ребята смогут решать сложные логические задачи по безопасности дорожного движения, отрабатывать навыки безопасного перехода проезжей части на перекрёстке. Желательно, чтобы этот макет был со съёмными предметами, тогда дети сами смогут моделировать улицу;</a:t>
            </a:r>
            <a:endPar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rgbClr val="000000"/>
                </a:solidFill>
                <a:effectLst/>
                <a:latin typeface="Symbol" pitchFamily="18" charset="2"/>
                <a:ea typeface="Times New Roman" pitchFamily="18" charset="0"/>
                <a:cs typeface="Arial" pitchFamily="34" charset="0"/>
              </a:rPr>
              <a:t>·</a:t>
            </a:r>
            <a:r>
              <a:rPr kumimoji="0" lang="ru-RU" sz="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набор дорожных знаков, в который обязательно входят такие дорожные знаки, как: </a:t>
            </a:r>
            <a:r>
              <a:rPr kumimoji="0" lang="ru-RU" sz="1600" b="0" i="1" u="none" strike="noStrike" cap="none" normalizeH="0" baseline="0" dirty="0" smtClean="0">
                <a:ln>
                  <a:noFill/>
                </a:ln>
                <a:solidFill>
                  <a:srgbClr val="00B0F0"/>
                </a:solidFill>
                <a:effectLst/>
                <a:latin typeface="Arial" pitchFamily="34" charset="0"/>
                <a:ea typeface="Times New Roman" pitchFamily="18" charset="0"/>
                <a:cs typeface="Arial" pitchFamily="34" charset="0"/>
              </a:rPr>
              <a:t>информационно-указательные</a:t>
            </a: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 «Пешеходный переход», «Подземный пешеходный переход», «Место остановки автобуса и (или) троллейбуса»; </a:t>
            </a:r>
            <a:r>
              <a:rPr kumimoji="0" lang="ru-RU" sz="1600" b="0" i="1" u="none" strike="noStrike" cap="none" normalizeH="0" baseline="0" dirty="0" smtClean="0">
                <a:ln>
                  <a:noFill/>
                </a:ln>
                <a:solidFill>
                  <a:srgbClr val="00B0F0"/>
                </a:solidFill>
                <a:effectLst/>
                <a:latin typeface="Arial" pitchFamily="34" charset="0"/>
                <a:ea typeface="Times New Roman" pitchFamily="18" charset="0"/>
                <a:cs typeface="Arial" pitchFamily="34" charset="0"/>
              </a:rPr>
              <a:t>предупреждающие знаки </a:t>
            </a: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«Дети»; </a:t>
            </a:r>
            <a:r>
              <a:rPr kumimoji="0" lang="ru-RU" sz="1600" b="0" i="1" u="none" strike="noStrike" cap="none" normalizeH="0" baseline="0" dirty="0" smtClean="0">
                <a:ln>
                  <a:noFill/>
                </a:ln>
                <a:solidFill>
                  <a:srgbClr val="00B0F0"/>
                </a:solidFill>
                <a:effectLst/>
                <a:latin typeface="Arial" pitchFamily="34" charset="0"/>
                <a:ea typeface="Times New Roman" pitchFamily="18" charset="0"/>
                <a:cs typeface="Arial" pitchFamily="34" charset="0"/>
              </a:rPr>
              <a:t>запрещающие знаки </a:t>
            </a: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«Движение пешеходов запрещено», «Движение на велосипедах запрещено»; </a:t>
            </a:r>
            <a:r>
              <a:rPr kumimoji="0" lang="ru-RU" sz="1600" b="0" i="1" u="none" strike="noStrike" cap="none" normalizeH="0" baseline="0" dirty="0" smtClean="0">
                <a:ln>
                  <a:noFill/>
                </a:ln>
                <a:solidFill>
                  <a:srgbClr val="00B0F0"/>
                </a:solidFill>
                <a:effectLst/>
                <a:latin typeface="Arial" pitchFamily="34" charset="0"/>
                <a:ea typeface="Times New Roman" pitchFamily="18" charset="0"/>
                <a:cs typeface="Arial" pitchFamily="34" charset="0"/>
              </a:rPr>
              <a:t>предписывающие знаки </a:t>
            </a: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«Пешеходная дорожка», «Велосипедная дорожка»; знаки приоритета – «Главная дорога», «Уступи дорогу»; </a:t>
            </a:r>
            <a:r>
              <a:rPr kumimoji="0" lang="ru-RU" sz="1600" b="0" i="1" u="none" strike="noStrike" cap="none" normalizeH="0" baseline="0" dirty="0" smtClean="0">
                <a:ln>
                  <a:noFill/>
                </a:ln>
                <a:solidFill>
                  <a:srgbClr val="00B0F0"/>
                </a:solidFill>
                <a:effectLst/>
                <a:latin typeface="Arial" pitchFamily="34" charset="0"/>
                <a:ea typeface="Times New Roman" pitchFamily="18" charset="0"/>
                <a:cs typeface="Arial" pitchFamily="34" charset="0"/>
              </a:rPr>
              <a:t>знаки сервиса </a:t>
            </a: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«Больница», «Телефон», «Пункт питания». Хорошо иметь мелкие знаки на подставках, для работы с макетом, и более крупные знаки на подставках для творческих, ролевых игр.</a:t>
            </a:r>
            <a:endPar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rgbClr val="000000"/>
                </a:solidFill>
                <a:effectLst/>
                <a:latin typeface="Symbol" pitchFamily="18" charset="2"/>
                <a:ea typeface="Times New Roman" pitchFamily="18" charset="0"/>
                <a:cs typeface="Arial" pitchFamily="34" charset="0"/>
              </a:rPr>
              <a:t>·</a:t>
            </a:r>
            <a:r>
              <a:rPr kumimoji="0" lang="ru-RU" sz="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дидактические игры: «О чём говорят знаки?», «Угадай знак», «Где спрятался знак?», «Перекрёсток», «Наша улица»</a:t>
            </a:r>
            <a:endPar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rgbClr val="000000"/>
                </a:solidFill>
                <a:effectLst/>
                <a:latin typeface="Symbol" pitchFamily="18" charset="2"/>
                <a:ea typeface="Times New Roman" pitchFamily="18" charset="0"/>
                <a:cs typeface="Arial" pitchFamily="34" charset="0"/>
              </a:rPr>
              <a:t>·</a:t>
            </a:r>
            <a:r>
              <a:rPr kumimoji="0" lang="ru-RU" sz="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схемы жестов регулировщика, дидактическая игра «Что говорит жезл?», атрибуты инспектора ДПС: жезл, фуражка</a:t>
            </a: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300192" y="764704"/>
            <a:ext cx="2304256" cy="1444613"/>
          </a:xfrm>
          <a:prstGeom prst="rect">
            <a:avLst/>
          </a:prstGeom>
          <a:ln w="57150">
            <a:solidFill>
              <a:srgbClr val="00B050"/>
            </a:solidFill>
          </a:ln>
        </p:spPr>
      </p:pic>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ChangeArrowheads="1"/>
          </p:cNvSpPr>
          <p:nvPr/>
        </p:nvSpPr>
        <p:spPr bwMode="auto">
          <a:xfrm>
            <a:off x="323528" y="253179"/>
            <a:ext cx="8496944" cy="630942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ru-RU" sz="24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ea typeface="Times New Roman" pitchFamily="18" charset="0"/>
                <a:cs typeface="Arial" pitchFamily="34" charset="0"/>
              </a:rPr>
              <a:t>Содержание уголков безопасности дорожного движения </a:t>
            </a:r>
            <a:r>
              <a:rPr kumimoji="0" lang="ru-RU" sz="24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ea typeface="Times New Roman" pitchFamily="18" charset="0"/>
                <a:cs typeface="Arial" pitchFamily="34" charset="0"/>
              </a:rPr>
              <a:t>в </a:t>
            </a:r>
            <a:r>
              <a:rPr kumimoji="0" lang="ru-RU" sz="24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ea typeface="Times New Roman" pitchFamily="18" charset="0"/>
                <a:cs typeface="Arial" pitchFamily="34" charset="0"/>
              </a:rPr>
              <a:t>группах.</a:t>
            </a:r>
          </a:p>
          <a:p>
            <a:pPr marL="0" marR="0" lvl="0" indent="457200" algn="ctr"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00B0F0"/>
                </a:solidFill>
                <a:effectLst>
                  <a:glow rad="228600">
                    <a:schemeClr val="accent4">
                      <a:satMod val="175000"/>
                      <a:alpha val="40000"/>
                    </a:schemeClr>
                  </a:glow>
                </a:effectLst>
                <a:latin typeface="Arial" pitchFamily="34" charset="0"/>
                <a:ea typeface="Times New Roman" pitchFamily="18" charset="0"/>
                <a:cs typeface="Arial" pitchFamily="34" charset="0"/>
              </a:rPr>
              <a:t>       </a:t>
            </a:r>
            <a:r>
              <a:rPr kumimoji="0" lang="ru-RU" sz="3200" b="1" i="0" u="none" strike="noStrike" normalizeH="0" baseline="0" dirty="0" smtClean="0">
                <a:ln w="19050">
                  <a:solidFill>
                    <a:schemeClr val="tx2">
                      <a:tint val="1000"/>
                    </a:schemeClr>
                  </a:solidFill>
                  <a:prstDash val="solid"/>
                </a:ln>
                <a:solidFill>
                  <a:srgbClr val="00B0F0"/>
                </a:solidFill>
                <a:effectLst>
                  <a:glow rad="228600">
                    <a:schemeClr val="accent4">
                      <a:satMod val="175000"/>
                      <a:alpha val="40000"/>
                    </a:schemeClr>
                  </a:glow>
                  <a:outerShdw blurRad="50000" dist="50800" dir="7500000" algn="tl">
                    <a:srgbClr val="000000">
                      <a:shade val="5000"/>
                      <a:alpha val="35000"/>
                    </a:srgbClr>
                  </a:outerShdw>
                </a:effectLst>
                <a:latin typeface="Arial" pitchFamily="34" charset="0"/>
                <a:ea typeface="Times New Roman" pitchFamily="18" charset="0"/>
                <a:cs typeface="Arial" pitchFamily="34" charset="0"/>
              </a:rPr>
              <a:t>Подготовительная группа:</a:t>
            </a:r>
            <a:endParaRPr kumimoji="0" lang="ru-RU" sz="1200" b="0" i="0" u="none" strike="noStrike" cap="none" normalizeH="0" baseline="0" dirty="0" smtClean="0">
              <a:ln>
                <a:noFill/>
              </a:ln>
              <a:solidFill>
                <a:srgbClr val="00B0F0"/>
              </a:solidFill>
              <a:effectLst>
                <a:glow rad="228600">
                  <a:schemeClr val="accent4">
                    <a:satMod val="175000"/>
                    <a:alpha val="40000"/>
                  </a:schemeClr>
                </a:glow>
                <a:outerShdw blurRad="50000" dist="50800" dir="7500000" algn="tl">
                  <a:srgbClr val="000000">
                    <a:shade val="5000"/>
                    <a:alpha val="35000"/>
                  </a:srgbClr>
                </a:outerShdw>
              </a:effectLst>
              <a:latin typeface="Arial" pitchFamily="34" charset="0"/>
              <a:ea typeface="Times New Roman" pitchFamily="18"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000000"/>
                </a:solidFill>
                <a:effectLst/>
                <a:latin typeface="Symbol" pitchFamily="18" charset="2"/>
                <a:ea typeface="Times New Roman" pitchFamily="18" charset="0"/>
                <a:cs typeface="Arial" pitchFamily="34" charset="0"/>
              </a:rPr>
              <a:t>·</a:t>
            </a:r>
            <a:r>
              <a:rPr kumimoji="0" lang="ru-RU" sz="9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картотека «опасных ситуаций» (для их показа можно сделать импровизированный телевизор, или компьютер)</a:t>
            </a:r>
            <a:endPar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000000"/>
                </a:solidFill>
                <a:effectLst/>
                <a:latin typeface="Symbol" pitchFamily="18" charset="2"/>
                <a:ea typeface="Times New Roman" pitchFamily="18" charset="0"/>
                <a:cs typeface="Arial" pitchFamily="34" charset="0"/>
              </a:rPr>
              <a:t>·</a:t>
            </a:r>
            <a:r>
              <a:rPr kumimoji="0" lang="ru-RU" sz="9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организовывается окно выдачи водительских удостоверений, сдавшим экзамен по правилам дорожного движения.</a:t>
            </a:r>
            <a:endParaRPr lang="ru-RU" sz="2400" dirty="0">
              <a:solidFill>
                <a:srgbClr val="000000"/>
              </a:solidFill>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rgbClr val="000000"/>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endParaRPr lang="ru-RU" sz="2400" dirty="0">
              <a:solidFill>
                <a:srgbClr val="000000"/>
              </a:solidFill>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rgbClr val="000000"/>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endParaRPr lang="ru-RU" sz="2400" dirty="0">
              <a:solidFill>
                <a:srgbClr val="000000"/>
              </a:solidFill>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rgbClr val="000000"/>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endParaRPr lang="ru-RU" sz="2400" dirty="0">
              <a:solidFill>
                <a:srgbClr val="000000"/>
              </a:solidFill>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rgbClr val="000000"/>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endParaRPr lang="ru-RU" sz="2400" dirty="0">
              <a:solidFill>
                <a:srgbClr val="000000"/>
              </a:solidFill>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rgbClr val="000000"/>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Рисунок 3" descr="http://www.games-mm.ru/userfiles/Image/good/photo_308.jpg"/>
          <p:cNvPicPr/>
          <p:nvPr/>
        </p:nvPicPr>
        <p:blipFill>
          <a:blip r:embed="rId3" cstate="print"/>
          <a:srcRect/>
          <a:stretch>
            <a:fillRect/>
          </a:stretch>
        </p:blipFill>
        <p:spPr bwMode="auto">
          <a:xfrm>
            <a:off x="2051720" y="3140968"/>
            <a:ext cx="5136788" cy="3240498"/>
          </a:xfrm>
          <a:prstGeom prst="round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183880" cy="1008112"/>
          </a:xfrm>
        </p:spPr>
        <p:style>
          <a:lnRef idx="1">
            <a:schemeClr val="accent6"/>
          </a:lnRef>
          <a:fillRef idx="2">
            <a:schemeClr val="accent6"/>
          </a:fillRef>
          <a:effectRef idx="1">
            <a:schemeClr val="accent6"/>
          </a:effectRef>
          <a:fontRef idx="minor">
            <a:schemeClr val="dk1"/>
          </a:fontRef>
        </p:style>
        <p:txBody>
          <a:bodyPr>
            <a:noAutofit/>
            <a:scene3d>
              <a:camera prst="orthographicFront"/>
              <a:lightRig rig="threePt" dir="t"/>
            </a:scene3d>
            <a:sp3d extrusionH="57150">
              <a:bevelT w="69850" h="69850" prst="divot"/>
            </a:sp3d>
          </a:bodyPr>
          <a:lstStyle/>
          <a:p>
            <a:pPr algn="ctr"/>
            <a:r>
              <a:rPr lang="ru-RU" sz="28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Наглядные пособия, оборудование и инвентарь в ДОУ и в группах</a:t>
            </a:r>
            <a:r>
              <a:rPr lang="ru-RU" sz="3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ru-RU" sz="28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Содержимое 2"/>
          <p:cNvSpPr>
            <a:spLocks noGrp="1"/>
          </p:cNvSpPr>
          <p:nvPr>
            <p:ph idx="1"/>
          </p:nvPr>
        </p:nvSpPr>
        <p:spPr>
          <a:xfrm>
            <a:off x="467544" y="1484784"/>
            <a:ext cx="8208912" cy="5040560"/>
          </a:xfrm>
        </p:spPr>
        <p:style>
          <a:lnRef idx="1">
            <a:schemeClr val="accent4"/>
          </a:lnRef>
          <a:fillRef idx="2">
            <a:schemeClr val="accent4"/>
          </a:fillRef>
          <a:effectRef idx="1">
            <a:schemeClr val="accent4"/>
          </a:effectRef>
          <a:fontRef idx="minor">
            <a:schemeClr val="dk1"/>
          </a:fontRef>
        </p:style>
        <p:txBody>
          <a:bodyPr>
            <a:normAutofit/>
          </a:bodyPr>
          <a:lstStyle/>
          <a:p>
            <a:pPr algn="ctr">
              <a:buNone/>
            </a:pPr>
            <a:r>
              <a:rPr lang="ru-RU" sz="3300" b="1" dirty="0" smtClean="0">
                <a:solidFill>
                  <a:schemeClr val="accent3"/>
                </a:solidFill>
              </a:rPr>
              <a:t> </a:t>
            </a:r>
            <a:r>
              <a:rPr lang="ru-RU" sz="3300" dirty="0" smtClean="0">
                <a:solidFill>
                  <a:schemeClr val="accent3"/>
                </a:solidFill>
              </a:rPr>
              <a:t>          </a:t>
            </a:r>
            <a:r>
              <a:rPr lang="ru-RU" sz="3300" b="1" dirty="0" smtClean="0">
                <a:solidFill>
                  <a:schemeClr val="accent3"/>
                </a:solidFill>
                <a:effectLst>
                  <a:glow rad="139700">
                    <a:schemeClr val="accent2">
                      <a:satMod val="175000"/>
                      <a:alpha val="40000"/>
                    </a:schemeClr>
                  </a:glow>
                </a:effectLst>
              </a:rPr>
              <a:t>Транспортная площадка:</a:t>
            </a:r>
            <a:endParaRPr lang="ru-RU" sz="3300" dirty="0" smtClean="0">
              <a:solidFill>
                <a:schemeClr val="accent3"/>
              </a:solidFill>
              <a:effectLst>
                <a:glow rad="139700">
                  <a:schemeClr val="accent2">
                    <a:satMod val="175000"/>
                    <a:alpha val="40000"/>
                  </a:schemeClr>
                </a:glow>
              </a:effectLst>
            </a:endParaRPr>
          </a:p>
          <a:p>
            <a:r>
              <a:rPr lang="ru-RU" sz="1700" dirty="0" smtClean="0"/>
              <a:t>- разметка: две полосы движения, пешеходные переходы – «зебра», «островок безопасности», тротуары, перекрёсток,</a:t>
            </a:r>
          </a:p>
          <a:p>
            <a:r>
              <a:rPr lang="ru-RU" sz="1700" dirty="0" smtClean="0"/>
              <a:t>-действующий светофор,</a:t>
            </a:r>
          </a:p>
          <a:p>
            <a:r>
              <a:rPr lang="ru-RU" sz="1700" dirty="0" smtClean="0"/>
              <a:t>-знаки дорожного движения для улицы,</a:t>
            </a:r>
          </a:p>
          <a:p>
            <a:r>
              <a:rPr lang="ru-RU" sz="1700" dirty="0" smtClean="0"/>
              <a:t>-детский транспорт:</a:t>
            </a:r>
          </a:p>
          <a:p>
            <a:pPr>
              <a:buNone/>
            </a:pPr>
            <a:r>
              <a:rPr lang="ru-RU" sz="1700" dirty="0" smtClean="0"/>
              <a:t>    велосипеды, самокаты, </a:t>
            </a:r>
          </a:p>
          <a:p>
            <a:pPr>
              <a:buNone/>
            </a:pPr>
            <a:r>
              <a:rPr lang="ru-RU" sz="1700" dirty="0" smtClean="0"/>
              <a:t>    машины, коляски,</a:t>
            </a:r>
          </a:p>
          <a:p>
            <a:r>
              <a:rPr lang="ru-RU" sz="1700" dirty="0" smtClean="0"/>
              <a:t>-наглядная информация:</a:t>
            </a:r>
          </a:p>
          <a:p>
            <a:pPr>
              <a:buNone/>
            </a:pPr>
            <a:r>
              <a:rPr lang="ru-RU" sz="1700" dirty="0" smtClean="0"/>
              <a:t>   плакаты, баннеры.</a:t>
            </a:r>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a:p>
        </p:txBody>
      </p:sp>
      <p:pic>
        <p:nvPicPr>
          <p:cNvPr id="7" name="Рисунок 6" descr="D:\ФОТО\2011 год\ПДД в детском саду\DSC08353.JPG"/>
          <p:cNvPicPr/>
          <p:nvPr/>
        </p:nvPicPr>
        <p:blipFill>
          <a:blip r:embed="rId3" cstate="print"/>
          <a:srcRect/>
          <a:stretch>
            <a:fillRect/>
          </a:stretch>
        </p:blipFill>
        <p:spPr bwMode="auto">
          <a:xfrm>
            <a:off x="4067944" y="3284984"/>
            <a:ext cx="4536504" cy="3168352"/>
          </a:xfrm>
          <a:prstGeom prst="roundRect">
            <a:avLst/>
          </a:prstGeom>
          <a:noFill/>
          <a:ln w="9525">
            <a:noFill/>
            <a:miter lim="800000"/>
            <a:headEnd/>
            <a:tailEnd/>
          </a:ln>
        </p:spPr>
      </p:pic>
    </p:spTree>
  </p:cSld>
  <p:clrMapOvr>
    <a:masterClrMapping/>
  </p:clrMapOvr>
  <p:transition>
    <p:pull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260</TotalTime>
  <Words>553</Words>
  <Application>Microsoft Office PowerPoint</Application>
  <PresentationFormat>Экран (4:3)</PresentationFormat>
  <Paragraphs>219</Paragraphs>
  <Slides>16</Slides>
  <Notes>16</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Аспект</vt:lpstr>
      <vt:lpstr>Организация предметно - развивающей среды в группах младшего и старшего дошкольного возраста по обучению правилам дорожного движения.</vt:lpstr>
      <vt:lpstr>Функции:</vt:lpstr>
      <vt:lpstr>Слайд 3</vt:lpstr>
      <vt:lpstr>Слайд 4</vt:lpstr>
      <vt:lpstr>Слайд 5</vt:lpstr>
      <vt:lpstr>Слайд 6</vt:lpstr>
      <vt:lpstr>Слайд 7</vt:lpstr>
      <vt:lpstr>Слайд 8</vt:lpstr>
      <vt:lpstr>Наглядные пособия, оборудование и инвентарь в ДОУ и в группах.</vt:lpstr>
      <vt:lpstr>Слайд 10</vt:lpstr>
      <vt:lpstr>Слайд 11</vt:lpstr>
      <vt:lpstr>Слайд 12</vt:lpstr>
      <vt:lpstr>Слайд 13</vt:lpstr>
      <vt:lpstr>Организация предметно-развивающей среды в группах:</vt:lpstr>
      <vt:lpstr>Слайд 15</vt:lpstr>
      <vt:lpstr>Работу выполнила Воспитатель ГБДОУ № 15 Григоренко Н.Ю.</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Организация предметно - развивающей среды в ДОУ по формированию у детей дошкольного возраста знаний и навыков безопасного поведения на улице.</dc:title>
  <dc:creator>Роман</dc:creator>
  <cp:lastModifiedBy>Роман</cp:lastModifiedBy>
  <cp:revision>45</cp:revision>
  <dcterms:created xsi:type="dcterms:W3CDTF">2012-03-28T19:18:41Z</dcterms:created>
  <dcterms:modified xsi:type="dcterms:W3CDTF">2012-03-29T20:45:58Z</dcterms:modified>
</cp:coreProperties>
</file>