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9" r:id="rId3"/>
    <p:sldId id="262" r:id="rId4"/>
    <p:sldId id="274" r:id="rId5"/>
    <p:sldId id="275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9900"/>
    <a:srgbClr val="FFCC00"/>
    <a:srgbClr val="FFFF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99" d="100"/>
          <a:sy n="99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673F5841-C001-4193-90E1-C3EE1F9DAD5A}" type="presOf" srcId="{A41514A3-3E21-4A04-B4AB-BE68A887FFC1}" destId="{1D87EF1B-9E4F-45DA-A518-AE9CA5BDF16A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C949F002-1065-4DCB-BEEE-90D3F087CB23}" type="presOf" srcId="{FDDB28F7-E333-4F32-8D86-D32C2669E97E}" destId="{70BAA78F-54EE-4A2F-A905-E150FDC61160}" srcOrd="0" destOrd="0" presId="urn:microsoft.com/office/officeart/2008/layout/VerticalCurvedList"/>
    <dgm:cxn modelId="{D16A2A0C-4430-407D-9233-BEBC1116A71D}" type="presOf" srcId="{7A9BDEE8-08A0-4E61-8D1B-6FC725ACBA57}" destId="{318DD10F-FA77-44BB-99DA-5FB184566535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E92F3BDB-64CB-4952-903C-0D1911045326}" type="presOf" srcId="{06D80A41-75C7-4BB4-BEF4-37174CC8E256}" destId="{A9FB545B-5A3D-4D1C-BA35-91A5956263C5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C953F5CC-13A1-43A3-9E01-3BC665115CE9}" type="presOf" srcId="{2E0A0037-12AE-40C3-8676-6C8CC9E6F89B}" destId="{9CBE8F4A-7A7C-49A1-A2F1-8BEC1AF3A1DB}" srcOrd="0" destOrd="0" presId="urn:microsoft.com/office/officeart/2008/layout/VerticalCurvedList"/>
    <dgm:cxn modelId="{68235B05-3DAA-4B80-B7DC-1AB03594CAF0}" type="presOf" srcId="{C82067FB-8785-4635-9339-D71A05D34438}" destId="{61AA9F6E-B1EB-4676-9CED-87A2A0B25D1D}" srcOrd="0" destOrd="0" presId="urn:microsoft.com/office/officeart/2008/layout/VerticalCurvedList"/>
    <dgm:cxn modelId="{1956416A-EDDF-49C3-957D-333A48B3DDE4}" type="presOf" srcId="{B330CA5B-3E3D-414A-9066-5506DDC6B9E2}" destId="{D3BF6BEA-F023-4B54-AC89-4EABD3C03146}" srcOrd="0" destOrd="0" presId="urn:microsoft.com/office/officeart/2008/layout/VerticalCurvedList"/>
    <dgm:cxn modelId="{FBCD7758-1628-4E7B-994F-9F86D0E6D96A}" type="presOf" srcId="{9AB0A266-8AFB-4EA3-87A8-50C1CD39BE93}" destId="{C1819281-7644-449A-82D6-54C35F6C5AFD}" srcOrd="0" destOrd="0" presId="urn:microsoft.com/office/officeart/2008/layout/VerticalCurvedList"/>
    <dgm:cxn modelId="{8B2F35D4-8F5C-4287-A6F9-807E2DE1B033}" type="presParOf" srcId="{318DD10F-FA77-44BB-99DA-5FB184566535}" destId="{2DBEEA5B-AB94-43BB-A7FC-FCD8357226E4}" srcOrd="0" destOrd="0" presId="urn:microsoft.com/office/officeart/2008/layout/VerticalCurvedList"/>
    <dgm:cxn modelId="{63B24104-AB02-4C48-B45E-22CF6CC24CE0}" type="presParOf" srcId="{2DBEEA5B-AB94-43BB-A7FC-FCD8357226E4}" destId="{7402FCCB-F4A1-477E-A7F9-063F69400C60}" srcOrd="0" destOrd="0" presId="urn:microsoft.com/office/officeart/2008/layout/VerticalCurvedList"/>
    <dgm:cxn modelId="{C2DAEC07-0907-434C-A4F4-D14D22C2C8C9}" type="presParOf" srcId="{7402FCCB-F4A1-477E-A7F9-063F69400C60}" destId="{490930E4-A093-49EE-AA58-0B3850662076}" srcOrd="0" destOrd="0" presId="urn:microsoft.com/office/officeart/2008/layout/VerticalCurvedList"/>
    <dgm:cxn modelId="{742BB659-9BBA-4B25-841D-194B3001FD4F}" type="presParOf" srcId="{7402FCCB-F4A1-477E-A7F9-063F69400C60}" destId="{D3BF6BEA-F023-4B54-AC89-4EABD3C03146}" srcOrd="1" destOrd="0" presId="urn:microsoft.com/office/officeart/2008/layout/VerticalCurvedList"/>
    <dgm:cxn modelId="{03CFEC32-0DA0-4FB7-B947-E266BFF6A338}" type="presParOf" srcId="{7402FCCB-F4A1-477E-A7F9-063F69400C60}" destId="{38AC59E7-DFEF-4C0D-95F5-57323E8AD402}" srcOrd="2" destOrd="0" presId="urn:microsoft.com/office/officeart/2008/layout/VerticalCurvedList"/>
    <dgm:cxn modelId="{04C4385E-786F-4969-9452-FA3AC2CE8DD1}" type="presParOf" srcId="{7402FCCB-F4A1-477E-A7F9-063F69400C60}" destId="{3445DFFB-207A-48B3-953C-A005F4B32581}" srcOrd="3" destOrd="0" presId="urn:microsoft.com/office/officeart/2008/layout/VerticalCurvedList"/>
    <dgm:cxn modelId="{AA2CD6D9-0457-4126-9E00-DDCC289862F2}" type="presParOf" srcId="{2DBEEA5B-AB94-43BB-A7FC-FCD8357226E4}" destId="{A9FB545B-5A3D-4D1C-BA35-91A5956263C5}" srcOrd="1" destOrd="0" presId="urn:microsoft.com/office/officeart/2008/layout/VerticalCurvedList"/>
    <dgm:cxn modelId="{880DC4A4-E2EF-42A6-B848-C2DB964B85B9}" type="presParOf" srcId="{2DBEEA5B-AB94-43BB-A7FC-FCD8357226E4}" destId="{37EBF1F8-80F9-49DF-B24C-A4EC7A402A17}" srcOrd="2" destOrd="0" presId="urn:microsoft.com/office/officeart/2008/layout/VerticalCurvedList"/>
    <dgm:cxn modelId="{5CEC17A9-4078-485D-B7A0-556078ADCD0C}" type="presParOf" srcId="{37EBF1F8-80F9-49DF-B24C-A4EC7A402A17}" destId="{93389351-A2D4-4158-8E15-61620A6FDCF2}" srcOrd="0" destOrd="0" presId="urn:microsoft.com/office/officeart/2008/layout/VerticalCurvedList"/>
    <dgm:cxn modelId="{54DF1621-E85E-47E9-8F0F-A5D3B2FB66DE}" type="presParOf" srcId="{2DBEEA5B-AB94-43BB-A7FC-FCD8357226E4}" destId="{61AA9F6E-B1EB-4676-9CED-87A2A0B25D1D}" srcOrd="3" destOrd="0" presId="urn:microsoft.com/office/officeart/2008/layout/VerticalCurvedList"/>
    <dgm:cxn modelId="{87DB1B88-6BD9-440B-B7CD-7510626B0B78}" type="presParOf" srcId="{2DBEEA5B-AB94-43BB-A7FC-FCD8357226E4}" destId="{9166B611-37C9-4C2A-85AA-F4CC8A5D7BC1}" srcOrd="4" destOrd="0" presId="urn:microsoft.com/office/officeart/2008/layout/VerticalCurvedList"/>
    <dgm:cxn modelId="{7D00A8EF-1D07-4937-A4E7-929789EF4117}" type="presParOf" srcId="{9166B611-37C9-4C2A-85AA-F4CC8A5D7BC1}" destId="{8479D05D-B0C8-4791-AE52-9F5771546457}" srcOrd="0" destOrd="0" presId="urn:microsoft.com/office/officeart/2008/layout/VerticalCurvedList"/>
    <dgm:cxn modelId="{EA52CE1D-5C9A-4E85-9B97-8867235A3C21}" type="presParOf" srcId="{2DBEEA5B-AB94-43BB-A7FC-FCD8357226E4}" destId="{9CBE8F4A-7A7C-49A1-A2F1-8BEC1AF3A1DB}" srcOrd="5" destOrd="0" presId="urn:microsoft.com/office/officeart/2008/layout/VerticalCurvedList"/>
    <dgm:cxn modelId="{2483CE7E-187C-4901-8788-D2D03D2DFAD8}" type="presParOf" srcId="{2DBEEA5B-AB94-43BB-A7FC-FCD8357226E4}" destId="{DC59372E-FDF2-4463-809E-C699013FC8A0}" srcOrd="6" destOrd="0" presId="urn:microsoft.com/office/officeart/2008/layout/VerticalCurvedList"/>
    <dgm:cxn modelId="{B2D8B983-4B69-43C1-B636-8B66C4FB0CEB}" type="presParOf" srcId="{DC59372E-FDF2-4463-809E-C699013FC8A0}" destId="{A23CFAAB-55BB-4929-A421-6D71053F1CF3}" srcOrd="0" destOrd="0" presId="urn:microsoft.com/office/officeart/2008/layout/VerticalCurvedList"/>
    <dgm:cxn modelId="{BC24D0CA-B8C0-41AD-A791-8A4ECC1F34D7}" type="presParOf" srcId="{2DBEEA5B-AB94-43BB-A7FC-FCD8357226E4}" destId="{70BAA78F-54EE-4A2F-A905-E150FDC61160}" srcOrd="7" destOrd="0" presId="urn:microsoft.com/office/officeart/2008/layout/VerticalCurvedList"/>
    <dgm:cxn modelId="{4A5D3C43-AF39-49E9-AA2F-8E1030FC6627}" type="presParOf" srcId="{2DBEEA5B-AB94-43BB-A7FC-FCD8357226E4}" destId="{B229D426-0BD3-46BB-AC76-EDBEA9661F80}" srcOrd="8" destOrd="0" presId="urn:microsoft.com/office/officeart/2008/layout/VerticalCurvedList"/>
    <dgm:cxn modelId="{F0F3385A-B493-41A9-9FF6-7B0B4F8C1D87}" type="presParOf" srcId="{B229D426-0BD3-46BB-AC76-EDBEA9661F80}" destId="{707E4234-B6DE-425A-BDD7-CB6D0B1A954A}" srcOrd="0" destOrd="0" presId="urn:microsoft.com/office/officeart/2008/layout/VerticalCurvedList"/>
    <dgm:cxn modelId="{4115C2B5-04B8-481A-8F35-4C4BDF3580BF}" type="presParOf" srcId="{2DBEEA5B-AB94-43BB-A7FC-FCD8357226E4}" destId="{1D87EF1B-9E4F-45DA-A518-AE9CA5BDF16A}" srcOrd="9" destOrd="0" presId="urn:microsoft.com/office/officeart/2008/layout/VerticalCurvedList"/>
    <dgm:cxn modelId="{8828F80E-D33C-4781-B8DF-B189CD8E4A69}" type="presParOf" srcId="{2DBEEA5B-AB94-43BB-A7FC-FCD8357226E4}" destId="{FBC5B383-A17E-470D-921C-4EE90B422CB4}" srcOrd="10" destOrd="0" presId="urn:microsoft.com/office/officeart/2008/layout/VerticalCurvedList"/>
    <dgm:cxn modelId="{FF1350BF-FF37-4156-889E-884664E6D867}" type="presParOf" srcId="{FBC5B383-A17E-470D-921C-4EE90B422CB4}" destId="{54CA4984-F00A-466A-9489-3FB269FFDC26}" srcOrd="0" destOrd="0" presId="urn:microsoft.com/office/officeart/2008/layout/VerticalCurvedList"/>
    <dgm:cxn modelId="{C3C26742-058F-409D-95F5-8D2B6703461B}" type="presParOf" srcId="{2DBEEA5B-AB94-43BB-A7FC-FCD8357226E4}" destId="{C1819281-7644-449A-82D6-54C35F6C5AFD}" srcOrd="11" destOrd="0" presId="urn:microsoft.com/office/officeart/2008/layout/VerticalCurvedList"/>
    <dgm:cxn modelId="{7E410A0C-7AD7-48EB-ACD2-3E982E6EB280}" type="presParOf" srcId="{2DBEEA5B-AB94-43BB-A7FC-FCD8357226E4}" destId="{3F1648F2-29E3-435B-8691-8C7FF643E6A0}" srcOrd="12" destOrd="0" presId="urn:microsoft.com/office/officeart/2008/layout/VerticalCurvedList"/>
    <dgm:cxn modelId="{FF90DD81-D2C9-43C4-8AF7-BCC65E373EF2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4250612" y="-652153"/>
          <a:ext cx="5064498" cy="5064498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304197" y="198011"/>
          <a:ext cx="3461837" cy="3958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содержательно-насыщенной</a:t>
          </a:r>
          <a:endParaRPr lang="ru-RU" sz="1900" b="1" kern="1200" dirty="0"/>
        </a:p>
      </dsp:txBody>
      <dsp:txXfrm>
        <a:off x="304197" y="198011"/>
        <a:ext cx="3461837" cy="395873"/>
      </dsp:txXfrm>
    </dsp:sp>
    <dsp:sp modelId="{93389351-A2D4-4158-8E15-61620A6FDCF2}">
      <dsp:nvSpPr>
        <dsp:cNvPr id="0" name=""/>
        <dsp:cNvSpPr/>
      </dsp:nvSpPr>
      <dsp:spPr>
        <a:xfrm>
          <a:off x="56777" y="148527"/>
          <a:ext cx="494841" cy="49484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629830" y="791746"/>
          <a:ext cx="3136205" cy="39587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трансформируемой</a:t>
          </a:r>
          <a:endParaRPr lang="ru-RU" sz="1900" b="1" kern="1200" dirty="0"/>
        </a:p>
      </dsp:txBody>
      <dsp:txXfrm>
        <a:off x="629830" y="791746"/>
        <a:ext cx="3136205" cy="395873"/>
      </dsp:txXfrm>
    </dsp:sp>
    <dsp:sp modelId="{8479D05D-B0C8-4791-AE52-9F5771546457}">
      <dsp:nvSpPr>
        <dsp:cNvPr id="0" name=""/>
        <dsp:cNvSpPr/>
      </dsp:nvSpPr>
      <dsp:spPr>
        <a:xfrm>
          <a:off x="382409" y="742261"/>
          <a:ext cx="494841" cy="49484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778734" y="1385480"/>
          <a:ext cx="2987301" cy="39587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полифункциональной</a:t>
          </a:r>
          <a:endParaRPr lang="ru-RU" sz="1900" b="1" kern="1200" dirty="0"/>
        </a:p>
      </dsp:txBody>
      <dsp:txXfrm>
        <a:off x="778734" y="1385480"/>
        <a:ext cx="2987301" cy="395873"/>
      </dsp:txXfrm>
    </dsp:sp>
    <dsp:sp modelId="{A23CFAAB-55BB-4929-A421-6D71053F1CF3}">
      <dsp:nvSpPr>
        <dsp:cNvPr id="0" name=""/>
        <dsp:cNvSpPr/>
      </dsp:nvSpPr>
      <dsp:spPr>
        <a:xfrm>
          <a:off x="531313" y="1335996"/>
          <a:ext cx="494841" cy="49484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778734" y="1978838"/>
          <a:ext cx="2987301" cy="39587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вариативной</a:t>
          </a:r>
          <a:endParaRPr lang="ru-RU" sz="1900" b="1" kern="1200" dirty="0"/>
        </a:p>
      </dsp:txBody>
      <dsp:txXfrm>
        <a:off x="778734" y="1978838"/>
        <a:ext cx="2987301" cy="395873"/>
      </dsp:txXfrm>
    </dsp:sp>
    <dsp:sp modelId="{707E4234-B6DE-425A-BDD7-CB6D0B1A954A}">
      <dsp:nvSpPr>
        <dsp:cNvPr id="0" name=""/>
        <dsp:cNvSpPr/>
      </dsp:nvSpPr>
      <dsp:spPr>
        <a:xfrm>
          <a:off x="531313" y="1929354"/>
          <a:ext cx="494841" cy="49484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629830" y="2572572"/>
          <a:ext cx="3136205" cy="395873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доступной</a:t>
          </a:r>
          <a:endParaRPr lang="ru-RU" sz="1900" b="1" kern="1200" dirty="0"/>
        </a:p>
      </dsp:txBody>
      <dsp:txXfrm>
        <a:off x="629830" y="2572572"/>
        <a:ext cx="3136205" cy="395873"/>
      </dsp:txXfrm>
    </dsp:sp>
    <dsp:sp modelId="{54CA4984-F00A-466A-9489-3FB269FFDC26}">
      <dsp:nvSpPr>
        <dsp:cNvPr id="0" name=""/>
        <dsp:cNvSpPr/>
      </dsp:nvSpPr>
      <dsp:spPr>
        <a:xfrm>
          <a:off x="382409" y="2523088"/>
          <a:ext cx="494841" cy="4948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304197" y="3166307"/>
          <a:ext cx="3461837" cy="39587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безопасной </a:t>
          </a:r>
          <a:endParaRPr lang="ru-RU" sz="1900" b="1" kern="1200" dirty="0"/>
        </a:p>
      </dsp:txBody>
      <dsp:txXfrm>
        <a:off x="304197" y="3166307"/>
        <a:ext cx="3461837" cy="395873"/>
      </dsp:txXfrm>
    </dsp:sp>
    <dsp:sp modelId="{3060B011-37EC-4106-8F6C-702A9CAE7760}">
      <dsp:nvSpPr>
        <dsp:cNvPr id="0" name=""/>
        <dsp:cNvSpPr/>
      </dsp:nvSpPr>
      <dsp:spPr>
        <a:xfrm>
          <a:off x="56777" y="3116823"/>
          <a:ext cx="494841" cy="49484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0"/>
            <a:ext cx="824440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505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0804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51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8822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1833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60790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6662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99592" y="692696"/>
            <a:ext cx="7488832" cy="55446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79096" cy="39464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Предметно-пространственная </a:t>
            </a:r>
            <a:r>
              <a:rPr lang="ru-RU" sz="3200" b="1" dirty="0"/>
              <a:t>развивающая среда – основа реализации образовательной программы дошкольного образования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5354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23496"/>
              </p:ext>
            </p:extLst>
          </p:nvPr>
        </p:nvGraphicFramePr>
        <p:xfrm>
          <a:off x="971600" y="116632"/>
          <a:ext cx="806489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168352"/>
                <a:gridCol w="3024335"/>
              </a:tblGrid>
              <a:tr h="1390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Вариативность среды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предполагает: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различных пространств 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игры, конструирования, уединения и пр.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разнообразных материалов, игр, игрушек и оборудования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обеспечивающих свободный выбор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периодическую сменяемость игрового материала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0" indent="0"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стимулируют игровую, двигательную, познавательную и исследовательскую активность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  <a:tabLst>
                          <a:tab pos="0" algn="l"/>
                          <a:tab pos="808038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появление новых предметов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2339752" y="270892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8733" y="18864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5840469" y="295541"/>
            <a:ext cx="432052" cy="900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5837200" y="838470"/>
            <a:ext cx="432052" cy="906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056495" y="1645061"/>
            <a:ext cx="284763" cy="1207876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2762" y="162880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Сайвер\Desktop\РАЗВИВАЮЩАЯ СРЕДА\IMG_4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1282"/>
            <a:ext cx="2510017" cy="3135755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Сайвер\Desktop\РАЗВИВАЮЩАЯ СРЕДА\Новая папка 1\CRW_52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16824"/>
            <a:ext cx="2664296" cy="177619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736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703"/>
              </p:ext>
            </p:extLst>
          </p:nvPr>
        </p:nvGraphicFramePr>
        <p:xfrm>
          <a:off x="1043609" y="260648"/>
          <a:ext cx="7920879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60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Доступность среды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предполагает: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доступность для воспитанников  всех помещений, где осуществляется образовательная деятельность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свободный доступ детей к играм, игрушкам, материалам, пособиям, обеспечивающим все основные виды детской активности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173038"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indent="173038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исправность и сохранность материалов и оборудования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2142788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879092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615396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Сайвер\Desktop\РАЗВИВАЮЩАЯ СРЕДА\Новая папка 1\Изображение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75224"/>
            <a:ext cx="2952328" cy="206147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айвер\Desktop\РАЗВИВАЮЩАЯ СРЕДА\к обл. семинару\Социально- коммуникативное развитие\_DSC58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21925"/>
            <a:ext cx="2952329" cy="1968075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Сайвер\Desktop\РАЗВИВАЮЩАЯ СРЕДА\к обл. семинару\Познавательное развитие\_DSC578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1910" y="4653136"/>
            <a:ext cx="2664296" cy="1989841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198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46319"/>
              </p:ext>
            </p:extLst>
          </p:nvPr>
        </p:nvGraphicFramePr>
        <p:xfrm>
          <a:off x="1043608" y="260648"/>
          <a:ext cx="792088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03"/>
                <a:gridCol w="464437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предметно-пространственной среды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всех её элементов требованиям по обеспечению надёжности и безопасности их использования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flipV="1">
            <a:off x="4283968" y="620688"/>
            <a:ext cx="432052" cy="9062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8" y="1484784"/>
            <a:ext cx="3379838" cy="5040199"/>
          </a:xfrm>
          <a:prstGeom prst="rect">
            <a:avLst/>
          </a:prstGeom>
          <a:ln w="53975" cmpd="dbl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40" y="1484784"/>
            <a:ext cx="3525206" cy="5055267"/>
          </a:xfrm>
          <a:prstGeom prst="rect">
            <a:avLst/>
          </a:prstGeom>
          <a:ln w="508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22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08011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Условия для детей </a:t>
            </a:r>
            <a:r>
              <a:rPr lang="ru-RU" sz="2200" b="1" dirty="0"/>
              <a:t>с ограниченными возможностями </a:t>
            </a:r>
            <a:r>
              <a:rPr lang="ru-RU" sz="2200" b="1" dirty="0" smtClean="0"/>
              <a:t>здоровья и детей-инвалидов</a:t>
            </a:r>
            <a:r>
              <a:rPr lang="ru-RU" sz="22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dirty="0" smtClean="0"/>
              <a:t>(изложены в разделе Требования </a:t>
            </a:r>
            <a:r>
              <a:rPr lang="ru-RU" sz="1600" dirty="0"/>
              <a:t>к психолого-педагогическим условиям реализации основной образовательной программы дошкольного </a:t>
            </a:r>
            <a:r>
              <a:rPr lang="ru-RU" sz="1600" dirty="0" smtClean="0"/>
              <a:t>образования)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04856" cy="273630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редполагают наличие </a:t>
            </a:r>
            <a:r>
              <a:rPr lang="ru-RU" sz="2000" b="1" i="1" dirty="0" smtClean="0">
                <a:solidFill>
                  <a:schemeClr val="tx1"/>
                </a:solidFill>
              </a:rPr>
              <a:t>специальных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45571"/>
              </p:ext>
            </p:extLst>
          </p:nvPr>
        </p:nvGraphicFramePr>
        <p:xfrm>
          <a:off x="1196611" y="2204864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73"/>
                <a:gridCol w="3346343"/>
              </a:tblGrid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архитектурных условий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методических пособий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дидактических материалов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спортивного оборудования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187624" y="1268760"/>
            <a:ext cx="360040" cy="4892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Сайвер\Desktop\РАЗВИВАЮЩАЯ СРЕДА\2013-11-13\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97" y="4532996"/>
            <a:ext cx="3275952" cy="201885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2911129"/>
            <a:ext cx="3936418" cy="2592288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95815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46" y="116632"/>
            <a:ext cx="3816424" cy="792087"/>
          </a:xfr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При организации развивающей предметно-пространственной среды необходимо учитывать: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3816424" cy="540060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гигиенические </a:t>
            </a:r>
            <a:r>
              <a:rPr lang="ru-RU" sz="1600" dirty="0">
                <a:solidFill>
                  <a:schemeClr val="tx1"/>
                </a:solidFill>
              </a:rPr>
              <a:t>нормы площади на одного ребенка (</a:t>
            </a:r>
            <a:r>
              <a:rPr lang="ru-RU" sz="1600" dirty="0" smtClean="0">
                <a:solidFill>
                  <a:schemeClr val="tx1"/>
                </a:solidFill>
              </a:rPr>
              <a:t>норматив наполняемости </a:t>
            </a:r>
            <a:r>
              <a:rPr lang="ru-RU" sz="1600" dirty="0">
                <a:solidFill>
                  <a:schemeClr val="tx1"/>
                </a:solidFill>
              </a:rPr>
              <a:t>групп);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наличие </a:t>
            </a:r>
            <a:r>
              <a:rPr lang="ru-RU" sz="1600" dirty="0">
                <a:solidFill>
                  <a:schemeClr val="tx1"/>
                </a:solidFill>
              </a:rPr>
              <a:t>физкультурного и музыкального залов;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прогулочных площадок, обеспечивающих физическую активность и разнообразную игровую деятельность детей на прогулке;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снащенность </a:t>
            </a:r>
            <a:r>
              <a:rPr lang="ru-RU" sz="1600" dirty="0">
                <a:solidFill>
                  <a:schemeClr val="tx1"/>
                </a:solidFill>
              </a:rPr>
              <a:t>групп мебелью, игровым и дидактическим материалом в соответствии с ФГОС;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возможностей, необходимых для организации питания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 для дополнительного образования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возможностей для работы специалистов, в том числе для педагогов коррекционного образования;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дополнительных помещений для организации разнообразной деятельности детей.</a:t>
            </a:r>
          </a:p>
          <a:p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50642" y="908720"/>
            <a:ext cx="242316" cy="3303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Сайвер\Desktop\РАЗВИВАЮЩАЯ СРЕДА\2013-11-13\0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908720"/>
            <a:ext cx="2054086" cy="2465823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айвер\Desktop\СЕМИНАР\РАЗВИВАЮЩАЯ СРЕДА\2013-11-14\0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9803" y="3933056"/>
            <a:ext cx="3235272" cy="2376264"/>
          </a:xfrm>
          <a:prstGeom prst="rect">
            <a:avLst/>
          </a:prstGeom>
          <a:noFill/>
          <a:ln w="53975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503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064896" cy="5018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7478" y="34039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kern="100" dirty="0">
                <a:latin typeface="Times New Roman"/>
              </a:rPr>
              <a:t>Образовательная среда</a:t>
            </a:r>
            <a:r>
              <a:rPr lang="ru-RU" kern="100" dirty="0">
                <a:latin typeface="Times New Roman"/>
              </a:rPr>
              <a:t> – </a:t>
            </a:r>
            <a:r>
              <a:rPr lang="ru-RU" dirty="0">
                <a:latin typeface="Times New Roman"/>
              </a:rPr>
              <a:t>совокупность условий, целенаправленно создаваемых в целях обеспечения полноценного образования и развития детей</a:t>
            </a:r>
            <a:r>
              <a:rPr lang="ru-RU" dirty="0" smtClean="0">
                <a:latin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kern="100" dirty="0">
                <a:latin typeface="Times New Roman"/>
              </a:rPr>
              <a:t>Развивающая предметно-пространственная среда</a:t>
            </a:r>
            <a:r>
              <a:rPr lang="ru-RU" kern="100" dirty="0">
                <a:latin typeface="Times New Roman"/>
              </a:rPr>
              <a:t> 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dirty="0">
                <a:latin typeface="Times New Roman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</a:rPr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/>
          <a:stretch/>
        </p:blipFill>
        <p:spPr>
          <a:xfrm>
            <a:off x="6894912" y="4156521"/>
            <a:ext cx="2097771" cy="2053932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026" name="Picture 2" descr="C:\Users\Сайвер\Desktop\СЕМИНАР\РАЗВИВАЮЩАЯ СРЕДА\2013-11-14\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426" y="4509120"/>
            <a:ext cx="3175732" cy="21244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йвер\Desktop\СЕМИНАР\РАЗВИВАЮЩАЯ СРЕДА\IMG_4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3" y="3756714"/>
            <a:ext cx="2088232" cy="273403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75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2400" b="1" u="sng" cap="small" dirty="0" smtClean="0">
                <a:latin typeface="+mn-lt"/>
                <a:ea typeface="Times New Roman"/>
              </a:rPr>
              <a:t>Условия</a:t>
            </a:r>
            <a:r>
              <a:rPr lang="ru-RU" sz="2400" cap="small" dirty="0" smtClean="0">
                <a:latin typeface="+mn-lt"/>
                <a:ea typeface="Times New Roman"/>
              </a:rPr>
              <a:t> реализации основной образовательной программы</a:t>
            </a:r>
            <a:r>
              <a:rPr lang="ru-RU" sz="2400" b="1" cap="small" dirty="0" smtClean="0">
                <a:latin typeface="+mn-lt"/>
                <a:ea typeface="Times New Roman"/>
              </a:rPr>
              <a:t> </a:t>
            </a:r>
            <a:r>
              <a:rPr lang="ru-RU" sz="2400" cap="small" dirty="0" smtClean="0">
                <a:latin typeface="+mn-lt"/>
                <a:ea typeface="Times New Roman"/>
              </a:rPr>
              <a:t>дошкольного образования</a:t>
            </a:r>
            <a:r>
              <a:rPr lang="ru-RU" sz="2100" cap="small" dirty="0" smtClean="0">
                <a:latin typeface="+mn-lt"/>
                <a:ea typeface="Times New Roman"/>
              </a:rPr>
              <a:t>:</a:t>
            </a:r>
            <a:endParaRPr lang="ru-RU" sz="2100" cap="small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76864" cy="3456385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48522"/>
              </p:ext>
            </p:extLst>
          </p:nvPr>
        </p:nvGraphicFramePr>
        <p:xfrm>
          <a:off x="1187624" y="2492895"/>
          <a:ext cx="7745496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224"/>
                <a:gridCol w="2448272"/>
              </a:tblGrid>
              <a:tr h="2304256"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психолого-педагогические,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кадровые,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материально-технические, 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финансовые,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1" u="sng" dirty="0" smtClean="0">
                          <a:solidFill>
                            <a:schemeClr val="tx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 СООТВЕТСТВИИ С ТРЕБОВАНИЯМИ</a:t>
                      </a:r>
                    </a:p>
                    <a:p>
                      <a:pPr algn="ctr"/>
                      <a:r>
                        <a:rPr lang="ru-RU" dirty="0" smtClean="0"/>
                        <a:t>ФГОС ДО</a:t>
                      </a:r>
                      <a:endParaRPr lang="ru-RU" sz="1200" b="1" i="1" dirty="0"/>
                    </a:p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012160" y="2564904"/>
            <a:ext cx="432048" cy="25202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9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51625"/>
              </p:ext>
            </p:extLst>
          </p:nvPr>
        </p:nvGraphicFramePr>
        <p:xfrm>
          <a:off x="1043607" y="294537"/>
          <a:ext cx="784887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  <a:gridCol w="2736304"/>
                <a:gridCol w="2592288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55600" indent="0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максимальная реализация образовательного потенциала: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пространства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материалов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оборудования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6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инвентаря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359531" y="966259"/>
            <a:ext cx="504056" cy="1800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4168" y="966259"/>
            <a:ext cx="504056" cy="1800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3" y="2031183"/>
            <a:ext cx="2914445" cy="2185834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26440"/>
            <a:ext cx="3203848" cy="2259807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31" y="2555236"/>
            <a:ext cx="2780096" cy="3709435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9748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772400" cy="864095"/>
          </a:xfrm>
        </p:spPr>
        <p:txBody>
          <a:bodyPr>
            <a:normAutofit/>
          </a:bodyPr>
          <a:lstStyle/>
          <a:p>
            <a:r>
              <a:rPr lang="ru-RU" sz="2200" b="1" kern="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Развивающая предметно-пространственная среда должна обеспечивать </a:t>
            </a:r>
            <a:r>
              <a:rPr lang="ru-RU" sz="22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: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920880" cy="1752600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21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/>
                </a:solidFill>
              </a:rPr>
              <a:t>возможность общения </a:t>
            </a:r>
            <a:r>
              <a:rPr lang="ru-RU" sz="2100" b="1" dirty="0">
                <a:solidFill>
                  <a:schemeClr val="tx1"/>
                </a:solidFill>
              </a:rPr>
              <a:t>и совместной деятельности детей и взрослых </a:t>
            </a:r>
            <a:r>
              <a:rPr lang="ru-RU" sz="1700" i="1" dirty="0">
                <a:solidFill>
                  <a:schemeClr val="tx1"/>
                </a:solidFill>
              </a:rPr>
              <a:t>(в том числе детей разного </a:t>
            </a:r>
            <a:r>
              <a:rPr lang="ru-RU" sz="1700" i="1" dirty="0" smtClean="0">
                <a:solidFill>
                  <a:schemeClr val="tx1"/>
                </a:solidFill>
              </a:rPr>
              <a:t>возраста; </a:t>
            </a:r>
            <a:r>
              <a:rPr lang="ru-RU" sz="1700" i="1" dirty="0">
                <a:solidFill>
                  <a:schemeClr val="tx1"/>
                </a:solidFill>
              </a:rPr>
              <a:t>во всей группе и в малых </a:t>
            </a:r>
            <a:r>
              <a:rPr lang="ru-RU" sz="1700" i="1" dirty="0" smtClean="0">
                <a:solidFill>
                  <a:schemeClr val="tx1"/>
                </a:solidFill>
              </a:rPr>
              <a:t>группах),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</a:rPr>
              <a:t>в</a:t>
            </a:r>
            <a:r>
              <a:rPr lang="ru-RU" sz="2100" b="1" dirty="0" smtClean="0">
                <a:solidFill>
                  <a:schemeClr val="tx1"/>
                </a:solidFill>
              </a:rPr>
              <a:t>озможность двигательной </a:t>
            </a:r>
            <a:r>
              <a:rPr lang="ru-RU" sz="2100" b="1" dirty="0">
                <a:solidFill>
                  <a:schemeClr val="tx1"/>
                </a:solidFill>
              </a:rPr>
              <a:t>активности детей,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/>
                </a:solidFill>
              </a:rPr>
              <a:t>возможности </a:t>
            </a:r>
            <a:r>
              <a:rPr lang="ru-RU" sz="2100" b="1" dirty="0">
                <a:solidFill>
                  <a:schemeClr val="tx1"/>
                </a:solidFill>
              </a:rPr>
              <a:t>для уединения.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763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3897210"/>
              </p:ext>
            </p:extLst>
          </p:nvPr>
        </p:nvGraphicFramePr>
        <p:xfrm>
          <a:off x="1115616" y="2204864"/>
          <a:ext cx="3816424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51" y="476672"/>
            <a:ext cx="2329949" cy="1656184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859607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Развивающая предметно-пространственная среда должна быть: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7" y="2564904"/>
            <a:ext cx="2418186" cy="1725199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19" y="4725144"/>
            <a:ext cx="2304256" cy="1728193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9394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93178"/>
              </p:ext>
            </p:extLst>
          </p:nvPr>
        </p:nvGraphicFramePr>
        <p:xfrm>
          <a:off x="1043608" y="337661"/>
          <a:ext cx="79208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  <a:defRPr/>
                      </a:pPr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Насыщенность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среды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разнообразие материалов, оборудования и инвентаря - в здании и на участке)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должна соответствовать: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возрастным возможностям детей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содержанию Программы</a:t>
                      </a:r>
                      <a:endParaRPr lang="ru-RU" sz="18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5148064" y="474758"/>
            <a:ext cx="227456" cy="101002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айвер\Desktop\РАЗВИВАЮЩАЯ СРЕДА\2013-11-13\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178395"/>
            <a:ext cx="2593415" cy="18516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63478"/>
            <a:ext cx="1878401" cy="2487179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2053" name="Picture 5" descr="C:\Users\Сайвер\Desktop\РАЗВИВАЮЩАЯ СРЕДА\к обл. семинару\Физическое развитие\_DSC197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5879" y="4581128"/>
            <a:ext cx="2566441" cy="186574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айвер\Desktop\РАЗВИВАЮЩАЯ СРЕДА\IMG_40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540120" cy="190220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айвер\Desktop\РАЗВИВАЮЩАЯ СРЕДА\IMG_404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974" y="4581128"/>
            <a:ext cx="2630697" cy="17937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90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97490"/>
              </p:ext>
            </p:extLst>
          </p:nvPr>
        </p:nvGraphicFramePr>
        <p:xfrm>
          <a:off x="1128345" y="356255"/>
          <a:ext cx="78488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176464"/>
              </a:tblGrid>
              <a:tr h="504056">
                <a:tc rowSpan="3">
                  <a:txBody>
                    <a:bodyPr/>
                    <a:lstStyle/>
                    <a:p>
                      <a:pPr algn="just"/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Трансформируемость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пространства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</a:rPr>
                        <a:t>обеспечивает</a:t>
                      </a:r>
                      <a:r>
                        <a:rPr lang="ru-RU" sz="1600" b="0" i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возможность изменений предметно-пространственной среды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</a:rPr>
                        <a:t> в зависимости: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образовательной ситуации,</a:t>
                      </a:r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меняющихся интересов детей,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возможностей детей.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4825325" y="360120"/>
            <a:ext cx="227456" cy="129614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Сайвер\Desktop\РАЗВИВАЮЩАЯ СРЕДА\IMG_40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0682" y="2780928"/>
            <a:ext cx="3394643" cy="23146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айвер\Desktop\РАЗВИВАЮЩАЯ СРЕДА\2013-11-13\1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013176"/>
            <a:ext cx="2511933" cy="1743396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Сайвер\Desktop\РАЗВИВАЮЩАЯ СРЕДА\2013-11-13\0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1763028" cy="224967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4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58213"/>
              </p:ext>
            </p:extLst>
          </p:nvPr>
        </p:nvGraphicFramePr>
        <p:xfrm>
          <a:off x="1156106" y="429368"/>
          <a:ext cx="792088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6480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Полифункциональность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материалов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</a:rPr>
                        <a:t> предполагает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9092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возможность разнообразного использования различных составляющих предметной среды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(детская мебель, маты, мягкие модули, ширмы и т.д.)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не обладающих жёстко закреплённым способом употребления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(полифункциональных)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предметов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(в том числе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 природные материалы, предметы-заместители)</a:t>
                      </a:r>
                      <a:endParaRPr lang="ru-RU" sz="1600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5400000">
            <a:off x="3024886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776461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айвер\Desktop\РАЗВИВАЮЩАЯ СРЕДА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27" y="4733905"/>
            <a:ext cx="1648811" cy="160768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айвер\Desktop\РАЗВИВАЮЩАЯ СРЕДА\Новая папка 1\Изображение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48973"/>
            <a:ext cx="2880320" cy="20543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йвер\Desktop\РАЗВИВАЮЩАЯ СРЕДА\m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57" y="3485682"/>
            <a:ext cx="1930585" cy="249644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306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467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 Предметно-пространственная развивающая среда – основа реализации образовательной программы дошкольного образования</vt:lpstr>
      <vt:lpstr>Презентация PowerPoint</vt:lpstr>
      <vt:lpstr>Условия реализации основной образовательной программы дошкольного образования:</vt:lpstr>
      <vt:lpstr>Презентация PowerPoint</vt:lpstr>
      <vt:lpstr>Развивающая предметно-пространственная среда должна обеспечивать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для детей с ограниченными возможностями здоровья и детей-инвалидов  (изложены в разделе Требования к психолого-педагогическим условиям реализации основной образовательной программы дошкольного образования)</vt:lpstr>
      <vt:lpstr>При организации развивающей предметно-пространственной среды необходимо учитывать: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Сайвер</dc:creator>
  <cp:lastModifiedBy>Сайвер</cp:lastModifiedBy>
  <cp:revision>74</cp:revision>
  <dcterms:created xsi:type="dcterms:W3CDTF">2013-11-12T10:19:12Z</dcterms:created>
  <dcterms:modified xsi:type="dcterms:W3CDTF">2014-02-20T05:50:06Z</dcterms:modified>
</cp:coreProperties>
</file>