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8" r:id="rId3"/>
    <p:sldId id="270" r:id="rId4"/>
    <p:sldId id="269" r:id="rId5"/>
    <p:sldId id="271" r:id="rId6"/>
    <p:sldId id="259" r:id="rId7"/>
    <p:sldId id="261" r:id="rId8"/>
    <p:sldId id="262" r:id="rId9"/>
    <p:sldId id="264" r:id="rId10"/>
    <p:sldId id="266" r:id="rId11"/>
    <p:sldId id="272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ноя.12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I</c:v>
                </c:pt>
                <c:pt idx="1">
                  <c:v>II</c:v>
                </c:pt>
                <c:pt idx="2">
                  <c:v>III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2.6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дек.13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I</c:v>
                </c:pt>
                <c:pt idx="1">
                  <c:v>II</c:v>
                </c:pt>
                <c:pt idx="2">
                  <c:v>III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3.5</c:v>
                </c:pt>
                <c:pt idx="1">
                  <c:v>3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I</c:v>
                </c:pt>
                <c:pt idx="1">
                  <c:v>II</c:v>
                </c:pt>
                <c:pt idx="2">
                  <c:v>III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980864"/>
        <c:axId val="22986752"/>
        <c:axId val="0"/>
      </c:bar3DChart>
      <c:catAx>
        <c:axId val="22980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2986752"/>
        <c:crosses val="autoZero"/>
        <c:auto val="1"/>
        <c:lblAlgn val="ctr"/>
        <c:lblOffset val="100"/>
        <c:noMultiLvlLbl val="0"/>
      </c:catAx>
      <c:valAx>
        <c:axId val="22986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980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75000"/>
          <a:lumOff val="25000"/>
        </a:scheme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социально-личностных навыков у детей старшего дошкольного возраста по средствам игры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7520880" cy="1872208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sz="2400" dirty="0" smtClean="0"/>
              <a:t>Подготовила воспитатель</a:t>
            </a:r>
          </a:p>
          <a:p>
            <a:pPr algn="r"/>
            <a:r>
              <a:rPr lang="ru-RU" sz="2400" dirty="0" smtClean="0"/>
              <a:t> подготовительной группы</a:t>
            </a:r>
          </a:p>
          <a:p>
            <a:pPr algn="r"/>
            <a:r>
              <a:rPr lang="ru-RU" sz="2400" dirty="0" smtClean="0"/>
              <a:t>Маркелова Екатерина </a:t>
            </a:r>
            <a:r>
              <a:rPr lang="ru-RU" sz="2400" dirty="0" err="1" smtClean="0"/>
              <a:t>Оганесовна</a:t>
            </a:r>
            <a:endParaRPr lang="ru-RU" sz="2400" dirty="0" smtClean="0"/>
          </a:p>
          <a:p>
            <a:pPr algn="r"/>
            <a:r>
              <a:rPr lang="ru-RU" sz="2400" dirty="0" smtClean="0"/>
              <a:t>МАДОУ « Детский сад 65» </a:t>
            </a:r>
          </a:p>
          <a:p>
            <a:pPr algn="r"/>
            <a:r>
              <a:rPr lang="ru-RU" sz="2400" dirty="0" smtClean="0"/>
              <a:t>Казань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59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80991844"/>
              </p:ext>
            </p:extLst>
          </p:nvPr>
        </p:nvGraphicFramePr>
        <p:xfrm>
          <a:off x="1259632" y="62068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44624"/>
            <a:ext cx="7125113" cy="924475"/>
          </a:xfrm>
        </p:spPr>
        <p:txBody>
          <a:bodyPr/>
          <a:lstStyle/>
          <a:p>
            <a:r>
              <a:rPr lang="ru-RU" sz="2000" dirty="0" smtClean="0"/>
              <a:t>Сравнительный анализ полученных данных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494116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I-	Игровые умения</a:t>
            </a:r>
          </a:p>
          <a:p>
            <a:r>
              <a:rPr lang="ru-RU" dirty="0"/>
              <a:t>II-	Коммуникативные навыки</a:t>
            </a:r>
          </a:p>
          <a:p>
            <a:r>
              <a:rPr lang="ru-RU" dirty="0"/>
              <a:t>III-	Нравственные нормы и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22764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3905404"/>
          </a:xfrm>
        </p:spPr>
        <p:txBody>
          <a:bodyPr/>
          <a:lstStyle/>
          <a:p>
            <a:r>
              <a:rPr lang="ru-RU" sz="2400" b="1" i="1" u="sng" dirty="0" smtClean="0">
                <a:latin typeface="Comic Sans MS" panose="030F0702030302020204" pitchFamily="66" charset="0"/>
              </a:rPr>
              <a:t/>
            </a:r>
            <a:br>
              <a:rPr lang="ru-RU" sz="2400" b="1" i="1" u="sng" dirty="0" smtClean="0">
                <a:latin typeface="Comic Sans MS" panose="030F0702030302020204" pitchFamily="66" charset="0"/>
              </a:rPr>
            </a:br>
            <a:r>
              <a:rPr lang="ru-RU" sz="2400" b="1" i="1" u="sng" dirty="0" smtClean="0">
                <a:latin typeface="Comic Sans MS" panose="030F0702030302020204" pitchFamily="66" charset="0"/>
              </a:rPr>
              <a:t>Показатели </a:t>
            </a:r>
            <a:r>
              <a:rPr lang="ru-RU" sz="2400" b="1" i="1" u="sng" dirty="0">
                <a:latin typeface="Comic Sans MS" panose="030F0702030302020204" pitchFamily="66" charset="0"/>
              </a:rPr>
              <a:t>по достижению целей </a:t>
            </a:r>
            <a:r>
              <a:rPr lang="ru-RU" sz="2400" b="1" i="1" u="sng" dirty="0" smtClean="0">
                <a:latin typeface="Comic Sans MS" panose="030F0702030302020204" pitchFamily="66" charset="0"/>
              </a:rPr>
              <a:t>проекта</a:t>
            </a:r>
            <a:br>
              <a:rPr lang="ru-RU" sz="2400" b="1" i="1" u="sng" dirty="0" smtClean="0">
                <a:latin typeface="Comic Sans MS" panose="030F0702030302020204" pitchFamily="66" charset="0"/>
              </a:rPr>
            </a:br>
            <a:r>
              <a:rPr lang="ru-RU" sz="2400" b="1" i="1" u="sng" dirty="0">
                <a:latin typeface="Comic Sans MS" panose="030F0702030302020204" pitchFamily="66" charset="0"/>
              </a:rPr>
              <a:t/>
            </a:r>
            <a:br>
              <a:rPr lang="ru-RU" sz="2400" b="1" i="1" u="sng" dirty="0">
                <a:latin typeface="Comic Sans MS" panose="030F0702030302020204" pitchFamily="66" charset="0"/>
              </a:rPr>
            </a:br>
            <a:r>
              <a:rPr lang="ru-RU" sz="2400" dirty="0"/>
              <a:t>- </a:t>
            </a:r>
            <a:r>
              <a:rPr lang="ru-RU" sz="2400" dirty="0" err="1"/>
              <a:t>сформированность</a:t>
            </a:r>
            <a:r>
              <a:rPr lang="ru-RU" sz="2400" dirty="0"/>
              <a:t> игровых навыков в соответствии с возрастом детей,</a:t>
            </a:r>
            <a:br>
              <a:rPr lang="ru-RU" sz="2400" dirty="0"/>
            </a:br>
            <a:r>
              <a:rPr lang="ru-RU" sz="2400" dirty="0"/>
              <a:t>- осознанность, системность знаний; свободное владение материалом педагогами,</a:t>
            </a:r>
            <a:br>
              <a:rPr lang="ru-RU" sz="2400" dirty="0"/>
            </a:br>
            <a:r>
              <a:rPr lang="ru-RU" sz="2400" dirty="0"/>
              <a:t>- устойчивость интересов и потребностей детей, адекватность эмоциональных проявлений;</a:t>
            </a:r>
            <a:br>
              <a:rPr lang="ru-RU" sz="2400" dirty="0"/>
            </a:br>
            <a:r>
              <a:rPr lang="ru-RU" sz="2400" dirty="0"/>
              <a:t>- стабильность поведенческих реакций, степень самостоятельности в выборе действий.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0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0"/>
            <a:ext cx="7125113" cy="3240360"/>
          </a:xfrm>
        </p:spPr>
        <p:txBody>
          <a:bodyPr/>
          <a:lstStyle/>
          <a:p>
            <a:r>
              <a:rPr lang="ru-RU" sz="6600" dirty="0" smtClean="0">
                <a:cs typeface="FrankRuehl" panose="020E0503060101010101" pitchFamily="34" charset="-79"/>
              </a:rPr>
              <a:t>Спасибо за внимание</a:t>
            </a:r>
            <a:endParaRPr lang="ru-RU" sz="6600" dirty="0">
              <a:cs typeface="FrankRuehl" panose="020E0503060101010101" pitchFamily="34" charset="-79"/>
            </a:endParaRPr>
          </a:p>
        </p:txBody>
      </p:sp>
      <p:pic>
        <p:nvPicPr>
          <p:cNvPr id="8195" name="Picture 3" descr="C:\Users\Серж\Pictures\0a25e8ef76834063768185796c693fc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348880"/>
            <a:ext cx="4762500" cy="4402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68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920880" cy="6525344"/>
          </a:xfrm>
        </p:spPr>
        <p:txBody>
          <a:bodyPr/>
          <a:lstStyle/>
          <a:p>
            <a:pPr algn="just"/>
            <a:r>
              <a:rPr lang="ru-RU" sz="2000" b="1" i="1" u="sng" dirty="0" smtClean="0"/>
              <a:t>Актуальность</a:t>
            </a:r>
            <a:br>
              <a:rPr lang="ru-RU" sz="2000" b="1" i="1" u="sng" dirty="0" smtClean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Недостаточно развитые навыки игровой деятельности, являются причиной низкой социализации ребенка в </a:t>
            </a:r>
            <a:r>
              <a:rPr lang="ru-RU" sz="2000" b="1" i="1" dirty="0" smtClean="0"/>
              <a:t>обществе. Дошкольный </a:t>
            </a:r>
            <a:r>
              <a:rPr lang="ru-RU" sz="2000" b="1" i="1" dirty="0"/>
              <a:t>возраст является уникальным и решающим периодом развития ребёнка, когда возникают основы личности, складывается воля и произвольное поведение, активно развивается воображение, творчество, общая инициативность. Однако все эти важнейшие качества формируются не в учебных занятиях, а в ведущей и главной деятельности дошкольника - в игре. </a:t>
            </a:r>
            <a:r>
              <a:rPr lang="ru-RU" sz="2000" b="1" i="1" dirty="0" smtClean="0"/>
              <a:t>Не </a:t>
            </a:r>
            <a:r>
              <a:rPr lang="ru-RU" sz="2000" b="1" i="1" dirty="0"/>
              <a:t>случайно педагоги давно отметили, что, каков ребенок в игре, таким в значительной степени он будет и </a:t>
            </a:r>
            <a:r>
              <a:rPr lang="ru-RU" sz="2000" b="1" i="1" dirty="0" smtClean="0"/>
              <a:t>в жизни</a:t>
            </a:r>
            <a:r>
              <a:rPr lang="ru-RU" sz="2000" b="1" i="1" dirty="0"/>
              <a:t>.</a:t>
            </a:r>
            <a:br>
              <a:rPr lang="ru-RU" sz="2000" b="1" i="1" dirty="0"/>
            </a:br>
            <a:r>
              <a:rPr lang="ru-RU" sz="2000" b="1" i="1" dirty="0"/>
              <a:t>Именно поэтому важным является социально-личностное развитие дошкольников через развитие игровых действий и умений.</a:t>
            </a:r>
            <a:r>
              <a:rPr lang="ru-RU" sz="2400" b="1" i="1" dirty="0"/>
              <a:t/>
            </a:r>
            <a:br>
              <a:rPr lang="ru-RU" sz="2400" b="1" i="1" dirty="0"/>
            </a:b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8234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3905404"/>
          </a:xfrm>
        </p:spPr>
        <p:txBody>
          <a:bodyPr/>
          <a:lstStyle/>
          <a:p>
            <a:r>
              <a:rPr lang="ru-RU" dirty="0"/>
              <a:t>Цель проекта.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– создание в детском саду условий, способствующих позитивной социализации дошкольников.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36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75724"/>
            <a:ext cx="7811027" cy="397741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i="1" dirty="0"/>
              <a:t>Задачи проекта: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>
                <a:solidFill>
                  <a:schemeClr val="bg1"/>
                </a:solidFill>
              </a:rPr>
              <a:t>1.</a:t>
            </a:r>
            <a:r>
              <a:rPr lang="ru-RU" sz="2400" dirty="0" smtClean="0"/>
              <a:t>развивать </a:t>
            </a:r>
            <a:r>
              <a:rPr lang="ru-RU" sz="2400" dirty="0"/>
              <a:t>социальную активность детей, игровые </a:t>
            </a:r>
            <a:r>
              <a:rPr lang="ru-RU" sz="2400" dirty="0" smtClean="0"/>
              <a:t>навыки;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>
                <a:solidFill>
                  <a:schemeClr val="bg1"/>
                </a:solidFill>
              </a:rPr>
              <a:t>2.</a:t>
            </a:r>
            <a:r>
              <a:rPr lang="ru-RU" sz="2400" dirty="0" smtClean="0"/>
              <a:t>учить </a:t>
            </a:r>
            <a:r>
              <a:rPr lang="ru-RU" sz="2400" dirty="0"/>
              <a:t>детей преодолевать негативные эмоции, выражать положительные эмоции, свои </a:t>
            </a:r>
            <a:r>
              <a:rPr lang="ru-RU" sz="2400" dirty="0" smtClean="0"/>
              <a:t>чувства;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>
                <a:solidFill>
                  <a:schemeClr val="bg1"/>
                </a:solidFill>
              </a:rPr>
              <a:t>3.</a:t>
            </a:r>
            <a:r>
              <a:rPr lang="ru-RU" sz="2400" dirty="0" smtClean="0"/>
              <a:t>формировать </a:t>
            </a:r>
            <a:r>
              <a:rPr lang="ru-RU" sz="2400" dirty="0"/>
              <a:t>культуру общения</a:t>
            </a:r>
            <a:br>
              <a:rPr lang="ru-RU" sz="2400" dirty="0"/>
            </a:br>
            <a:r>
              <a:rPr lang="ru-RU" sz="2400" dirty="0"/>
              <a:t>воспитывать у детей доверительное отношение к окружающим, чувство ответственности за </a:t>
            </a:r>
            <a:r>
              <a:rPr lang="ru-RU" sz="2400" dirty="0" smtClean="0"/>
              <a:t>другого;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>
                <a:solidFill>
                  <a:schemeClr val="bg1"/>
                </a:solidFill>
              </a:rPr>
              <a:t>4.</a:t>
            </a:r>
            <a:r>
              <a:rPr lang="ru-RU" sz="2400" dirty="0" smtClean="0"/>
              <a:t>разработать </a:t>
            </a:r>
            <a:r>
              <a:rPr lang="ru-RU" sz="2400" dirty="0"/>
              <a:t>систему игр и упражнений по социально-личностному развитию </a:t>
            </a:r>
            <a:r>
              <a:rPr lang="ru-RU" sz="2400" dirty="0" smtClean="0"/>
              <a:t>детей;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930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69" y="620688"/>
            <a:ext cx="8856984" cy="924475"/>
          </a:xfrm>
        </p:spPr>
        <p:txBody>
          <a:bodyPr/>
          <a:lstStyle/>
          <a:p>
            <a:pPr algn="ctr"/>
            <a:r>
              <a:rPr lang="ru-RU" dirty="0" smtClean="0"/>
              <a:t>Этапы работы</a:t>
            </a:r>
            <a:r>
              <a:rPr lang="ru-RU" dirty="0"/>
              <a:t>:</a:t>
            </a:r>
            <a:br>
              <a:rPr lang="ru-RU" dirty="0"/>
            </a:br>
            <a:r>
              <a:rPr lang="ru-RU" sz="1800" dirty="0" smtClean="0"/>
              <a:t>подготовительный                 Основной                       Заключительный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483768" y="112474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076056" y="112474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трелка вниз 6"/>
          <p:cNvSpPr/>
          <p:nvPr/>
        </p:nvSpPr>
        <p:spPr>
          <a:xfrm>
            <a:off x="899592" y="1268760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995936" y="1412776"/>
            <a:ext cx="64807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524328" y="1412776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9560" y="2348880"/>
            <a:ext cx="29382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	Наблюдение</a:t>
            </a:r>
          </a:p>
          <a:p>
            <a:r>
              <a:rPr lang="ru-RU" dirty="0"/>
              <a:t>•	Мониторинг развития</a:t>
            </a:r>
          </a:p>
          <a:p>
            <a:r>
              <a:rPr lang="ru-RU" dirty="0"/>
              <a:t> социально-личностных качеств</a:t>
            </a:r>
          </a:p>
          <a:p>
            <a:r>
              <a:rPr lang="ru-RU" dirty="0"/>
              <a:t>•	Родительское собрание </a:t>
            </a:r>
          </a:p>
          <a:p>
            <a:r>
              <a:rPr lang="ru-RU" dirty="0"/>
              <a:t>« Социально-личностное развитие </a:t>
            </a:r>
          </a:p>
          <a:p>
            <a:r>
              <a:rPr lang="ru-RU" dirty="0"/>
              <a:t>детей старшего дошкольного возраста»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71800" y="2551837"/>
            <a:ext cx="33123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	Использование игр в разных видах деятельности;</a:t>
            </a:r>
          </a:p>
          <a:p>
            <a:r>
              <a:rPr lang="ru-RU" dirty="0"/>
              <a:t>•	Подготовка и проведение консультаций для родителей по вопросам организации и руководства детской игры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79512" y="2348880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843808" y="2348880"/>
            <a:ext cx="0" cy="341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843808" y="2348880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12160" y="2348880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012161" y="2551837"/>
            <a:ext cx="2592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	Повторная диагностика социальных навыков у детей;</a:t>
            </a:r>
          </a:p>
          <a:p>
            <a:r>
              <a:rPr lang="ru-RU" dirty="0"/>
              <a:t>•	Определение полученных показателей и результатов проекта;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012160" y="2348880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820472" y="2348880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93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4624"/>
            <a:ext cx="7125113" cy="2592288"/>
          </a:xfrm>
        </p:spPr>
        <p:txBody>
          <a:bodyPr/>
          <a:lstStyle/>
          <a:p>
            <a:pPr algn="ctr"/>
            <a:r>
              <a:rPr lang="ru-RU" b="1" i="1" u="sng" dirty="0" smtClean="0">
                <a:latin typeface="Comic Sans MS" panose="030F0702030302020204" pitchFamily="66" charset="0"/>
                <a:cs typeface="AngsanaUPC" panose="02020603050405020304" pitchFamily="18" charset="-34"/>
              </a:rPr>
              <a:t>Давайте говорить друг другу комплименты</a:t>
            </a:r>
            <a:br>
              <a:rPr lang="ru-RU" b="1" i="1" u="sng" dirty="0" smtClean="0">
                <a:latin typeface="Comic Sans MS" panose="030F0702030302020204" pitchFamily="66" charset="0"/>
                <a:cs typeface="AngsanaUPC" panose="02020603050405020304" pitchFamily="18" charset="-34"/>
              </a:rPr>
            </a:br>
            <a:r>
              <a:rPr lang="ru-RU" b="1" i="1" u="sng" dirty="0" smtClean="0">
                <a:latin typeface="Comic Sans MS" panose="030F0702030302020204" pitchFamily="66" charset="0"/>
                <a:cs typeface="AngsanaUPC" panose="02020603050405020304" pitchFamily="18" charset="-34"/>
              </a:rPr>
              <a:t/>
            </a:r>
            <a:br>
              <a:rPr lang="ru-RU" b="1" i="1" u="sng" dirty="0" smtClean="0">
                <a:latin typeface="Comic Sans MS" panose="030F0702030302020204" pitchFamily="66" charset="0"/>
                <a:cs typeface="AngsanaUPC" panose="02020603050405020304" pitchFamily="18" charset="-34"/>
              </a:rPr>
            </a:br>
            <a:r>
              <a:rPr lang="ru-RU" b="1" i="1" u="sng" dirty="0" smtClean="0">
                <a:latin typeface="Comic Sans MS" panose="030F0702030302020204" pitchFamily="66" charset="0"/>
                <a:cs typeface="AngsanaUPC" panose="02020603050405020304" pitchFamily="18" charset="-34"/>
              </a:rPr>
              <a:t/>
            </a:r>
            <a:br>
              <a:rPr lang="ru-RU" b="1" i="1" u="sng" dirty="0" smtClean="0">
                <a:latin typeface="Comic Sans MS" panose="030F0702030302020204" pitchFamily="66" charset="0"/>
                <a:cs typeface="AngsanaUPC" panose="02020603050405020304" pitchFamily="18" charset="-34"/>
              </a:rPr>
            </a:br>
            <a:endParaRPr lang="ru-RU" b="1" i="1" u="sng" dirty="0">
              <a:latin typeface="Comic Sans MS" panose="030F0702030302020204" pitchFamily="66" charset="0"/>
              <a:cs typeface="AngsanaUPC" panose="02020603050405020304" pitchFamily="18" charset="-34"/>
            </a:endParaRPr>
          </a:p>
        </p:txBody>
      </p:sp>
      <p:pic>
        <p:nvPicPr>
          <p:cNvPr id="1026" name="Picture 2" descr="C:\Users\Серж\Pictures\348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424935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53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Серж\Pictures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8" y="1196752"/>
            <a:ext cx="6264696" cy="35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Серж\Pictures\detsad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4489127" cy="337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"/>
            <a:ext cx="7125113" cy="1196752"/>
          </a:xfrm>
        </p:spPr>
        <p:txBody>
          <a:bodyPr/>
          <a:lstStyle/>
          <a:p>
            <a:pPr algn="ctr"/>
            <a:r>
              <a:rPr lang="ru-RU" sz="2800" b="1" i="1" u="sng" dirty="0" smtClean="0">
                <a:latin typeface="Comic Sans MS" panose="030F0702030302020204" pitchFamily="66" charset="0"/>
              </a:rPr>
              <a:t>Настольные, дидактические игры</a:t>
            </a:r>
            <a:endParaRPr lang="ru-RU" sz="2800" b="1" i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8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2"/>
            <a:ext cx="7125113" cy="936105"/>
          </a:xfrm>
        </p:spPr>
        <p:txBody>
          <a:bodyPr/>
          <a:lstStyle/>
          <a:p>
            <a:pPr algn="ctr"/>
            <a:r>
              <a:rPr lang="ru-RU" sz="2800" b="1" i="1" u="sng" dirty="0" smtClean="0">
                <a:latin typeface="Comic Sans MS" panose="030F0702030302020204" pitchFamily="66" charset="0"/>
              </a:rPr>
              <a:t>Подвижные игры</a:t>
            </a:r>
            <a:endParaRPr lang="ru-RU" sz="2800" b="1" i="1" u="sng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Серж\Pictures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397868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Серж\Pictures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96952"/>
            <a:ext cx="473140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41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864096"/>
          </a:xfrm>
        </p:spPr>
        <p:txBody>
          <a:bodyPr/>
          <a:lstStyle/>
          <a:p>
            <a:pPr algn="ctr"/>
            <a:r>
              <a:rPr lang="ru-RU" b="1" i="1" u="sng" dirty="0" smtClean="0">
                <a:latin typeface="Comic Sans MS" panose="030F0702030302020204" pitchFamily="66" charset="0"/>
              </a:rPr>
              <a:t>Сюжетно-ролевые игры</a:t>
            </a:r>
            <a:endParaRPr lang="ru-RU" b="1" i="1" u="sng" dirty="0">
              <a:latin typeface="Comic Sans MS" panose="030F0702030302020204" pitchFamily="66" charset="0"/>
            </a:endParaRPr>
          </a:p>
        </p:txBody>
      </p:sp>
      <p:pic>
        <p:nvPicPr>
          <p:cNvPr id="6146" name="Picture 2" descr="C:\Users\Серж\Pictures\97268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Серж\Pictures\i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84984"/>
            <a:ext cx="48768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83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tumn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TC102455610[[fn=Осень]]</Template>
  <TotalTime>178</TotalTime>
  <Words>60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Autumn</vt:lpstr>
      <vt:lpstr>Развитие социально-личностных навыков у детей старшего дошкольного возраста по средствам игры</vt:lpstr>
      <vt:lpstr>Актуальность  Недостаточно развитые навыки игровой деятельности, являются причиной низкой социализации ребенка в обществе. Дошкольный возраст является уникальным и решающим периодом развития ребёнка, когда возникают основы личности, складывается воля и произвольное поведение, активно развивается воображение, творчество, общая инициативность. Однако все эти важнейшие качества формируются не в учебных занятиях, а в ведущей и главной деятельности дошкольника - в игре. Не случайно педагоги давно отметили, что, каков ребенок в игре, таким в значительной степени он будет и в жизни. Именно поэтому важным является социально-личностное развитие дошкольников через развитие игровых действий и умений. </vt:lpstr>
      <vt:lpstr>Цель проекта.   – создание в детском саду условий, способствующих позитивной социализации дошкольников. </vt:lpstr>
      <vt:lpstr>Задачи проекта: 1.развивать социальную активность детей, игровые навыки; 2.учить детей преодолевать негативные эмоции, выражать положительные эмоции, свои чувства; 3.формировать культуру общения воспитывать у детей доверительное отношение к окружающим, чувство ответственности за другого; 4.разработать систему игр и упражнений по социально-личностному развитию детей;</vt:lpstr>
      <vt:lpstr>Этапы работы: подготовительный                 Основной                       Заключительный </vt:lpstr>
      <vt:lpstr>Давайте говорить друг другу комплименты   </vt:lpstr>
      <vt:lpstr>Настольные, дидактические игры</vt:lpstr>
      <vt:lpstr>Подвижные игры</vt:lpstr>
      <vt:lpstr>Сюжетно-ролевые игры</vt:lpstr>
      <vt:lpstr>Сравнительный анализ полученных данных</vt:lpstr>
      <vt:lpstr> Показатели по достижению целей проекта  - сформированность игровых навыков в соответствии с возрастом детей, - осознанность, системность знаний; свободное владение материалом педагогами, - устойчивость интересов и потребностей детей, адекватность эмоциональных проявлений; - стабильность поведенческих реакций, степень самостоятельности в выборе действий.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социально-личностных навыков у детей старшего дошкольного возраста по средствам игры</dc:title>
  <dc:creator>Серж</dc:creator>
  <cp:lastModifiedBy>Серж</cp:lastModifiedBy>
  <cp:revision>17</cp:revision>
  <dcterms:created xsi:type="dcterms:W3CDTF">2014-01-23T14:22:33Z</dcterms:created>
  <dcterms:modified xsi:type="dcterms:W3CDTF">2014-02-01T09:41:18Z</dcterms:modified>
</cp:coreProperties>
</file>