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4" r:id="rId3"/>
    <p:sldId id="285" r:id="rId4"/>
    <p:sldId id="264" r:id="rId5"/>
    <p:sldId id="282" r:id="rId6"/>
    <p:sldId id="263" r:id="rId7"/>
    <p:sldId id="283" r:id="rId8"/>
    <p:sldId id="267" r:id="rId9"/>
    <p:sldId id="261" r:id="rId10"/>
    <p:sldId id="266" r:id="rId11"/>
    <p:sldId id="269" r:id="rId12"/>
    <p:sldId id="278" r:id="rId13"/>
    <p:sldId id="274" r:id="rId14"/>
    <p:sldId id="271" r:id="rId15"/>
    <p:sldId id="272" r:id="rId16"/>
    <p:sldId id="273" r:id="rId17"/>
    <p:sldId id="276" r:id="rId18"/>
    <p:sldId id="279" r:id="rId19"/>
    <p:sldId id="281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12" autoAdjust="0"/>
  </p:normalViewPr>
  <p:slideViewPr>
    <p:cSldViewPr>
      <p:cViewPr varScale="1">
        <p:scale>
          <a:sx n="60" d="100"/>
          <a:sy n="60" d="100"/>
        </p:scale>
        <p:origin x="-145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90F56-2F60-4374-AE97-39355D4E360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D227D-6DDF-44FC-8BFB-6D640C07C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227D-6DDF-44FC-8BFB-6D640C07C99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wmf"/><Relationship Id="rId9" Type="http://schemas.openxmlformats.org/officeDocument/2006/relationships/image" Target="../media/image2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16632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Приглашаем всех девчонок и мальчишек </a:t>
            </a:r>
            <a:br>
              <a:rPr lang="ru-RU" sz="2800" b="1" i="1" dirty="0" smtClean="0"/>
            </a:br>
            <a:r>
              <a:rPr lang="ru-RU" sz="2800" b="1" i="1" dirty="0" smtClean="0"/>
              <a:t>на веселый праздник  </a:t>
            </a:r>
            <a:br>
              <a:rPr lang="ru-RU" sz="2800" b="1" i="1" dirty="0" smtClean="0"/>
            </a:br>
            <a:r>
              <a:rPr lang="ru-RU" sz="4000" b="1" i="1" dirty="0" smtClean="0"/>
              <a:t>«ЗНАТОКИ МАТЕМАТИКИ»</a:t>
            </a:r>
            <a:endParaRPr lang="ru-RU" sz="4000" b="1" i="1" dirty="0"/>
          </a:p>
        </p:txBody>
      </p:sp>
      <p:pic>
        <p:nvPicPr>
          <p:cNvPr id="2056" name="Picture 8" descr="KNIGH0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2699792" cy="417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KNIGH0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6062" y="1916832"/>
            <a:ext cx="2547938" cy="337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vaom.ru/uploads/images/300/300_000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340768"/>
            <a:ext cx="3773041" cy="43860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6381328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СЕРЬЕЗНЫЕ ЗАДАЧИ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b="1" dirty="0" smtClean="0"/>
              <a:t>Какое страшное число приснилось второгоднику Пете, если оно больше единицы, но меньше тройки?</a:t>
            </a:r>
          </a:p>
          <a:p>
            <a:r>
              <a:rPr lang="ru-RU" sz="2800" b="1" dirty="0" smtClean="0"/>
              <a:t>Африканский носорог весит 2 тонны, а известный на весь мир </a:t>
            </a:r>
            <a:r>
              <a:rPr lang="ru-RU" sz="2800" b="1" dirty="0" err="1" smtClean="0"/>
              <a:t>обжора</a:t>
            </a:r>
            <a:r>
              <a:rPr lang="ru-RU" sz="2800" b="1" dirty="0" smtClean="0"/>
              <a:t> Робин Бобин </a:t>
            </a:r>
            <a:r>
              <a:rPr lang="ru-RU" sz="2800" b="1" dirty="0" err="1" smtClean="0"/>
              <a:t>Барабек</a:t>
            </a:r>
            <a:r>
              <a:rPr lang="ru-RU" sz="2800" b="1" dirty="0" smtClean="0"/>
              <a:t> весит 10 центнеров и 1000 граммов. Кто тяжелее?</a:t>
            </a:r>
          </a:p>
          <a:p>
            <a:r>
              <a:rPr lang="ru-RU" sz="2800" b="1" dirty="0" smtClean="0"/>
              <a:t>В моем доме 4 этажа. На каком этаже я живу: не на первом, не на третьем и не на последнем?</a:t>
            </a:r>
          </a:p>
          <a:p>
            <a:r>
              <a:rPr lang="ru-RU" sz="2800" b="1" dirty="0" smtClean="0"/>
              <a:t>Имеется два сосуда: один на 3 литра, а другой на 2 литра. Как с помощью этих сосудов отмерить 4 литра воды из водопроводного крана?</a:t>
            </a:r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81328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ГЕОМЕТРИЧЕСКИЕ ЗАДАЧИ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32859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600" b="1" i="1" dirty="0" smtClean="0"/>
              <a:t>КАК НАЗЫВАЕТСЯ</a:t>
            </a:r>
          </a:p>
          <a:p>
            <a:r>
              <a:rPr lang="ru-RU" sz="2600" b="1" dirty="0" smtClean="0"/>
              <a:t>прибор для построения окружности?</a:t>
            </a:r>
          </a:p>
          <a:p>
            <a:r>
              <a:rPr lang="ru-RU" sz="2600" b="1" dirty="0" smtClean="0"/>
              <a:t> часть прямой, ограниченная с одной стороны?</a:t>
            </a:r>
          </a:p>
          <a:p>
            <a:r>
              <a:rPr lang="ru-RU" sz="2600" b="1" dirty="0" smtClean="0"/>
              <a:t>сторона в прямоугольном треугольнике, лежащая напротив прямого угла?</a:t>
            </a:r>
          </a:p>
          <a:p>
            <a:r>
              <a:rPr lang="ru-RU" sz="2600" b="1" dirty="0" smtClean="0"/>
              <a:t>фигура, состоящая из двух лучей, исходящих из одной точки?</a:t>
            </a:r>
          </a:p>
          <a:p>
            <a:r>
              <a:rPr lang="ru-RU" sz="2600" b="1" dirty="0" smtClean="0"/>
              <a:t>сумма длин всех сторон многоугольника?</a:t>
            </a:r>
          </a:p>
          <a:p>
            <a:r>
              <a:rPr lang="ru-RU" sz="2600" b="1" dirty="0" smtClean="0"/>
              <a:t>прямые, которые лежат в одной плоскости и не пересекаются?</a:t>
            </a:r>
          </a:p>
          <a:p>
            <a:r>
              <a:rPr lang="ru-RU" sz="2600" b="1" dirty="0" smtClean="0"/>
              <a:t>учебник, в котором рассматриваются фигуры и их существенные признаки?</a:t>
            </a:r>
          </a:p>
          <a:p>
            <a:r>
              <a:rPr lang="ru-RU" sz="2600" b="1" dirty="0" smtClean="0"/>
              <a:t>назовите ученого, который написал самый первый учебник по геометрии. Он однофамилец известного греческого медика?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96335"/>
            <a:ext cx="87849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00563" y="274638"/>
            <a:ext cx="41862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smtClean="0">
                <a:solidFill>
                  <a:srgbClr val="FF0000"/>
                </a:solidFill>
              </a:rPr>
              <a:t>Что здесь лишнее и почему?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sz="half" idx="2"/>
          </p:nvPr>
        </p:nvSpPr>
        <p:spPr>
          <a:xfrm>
            <a:off x="5076825" y="1700213"/>
            <a:ext cx="3609975" cy="4425950"/>
          </a:xfrm>
        </p:spPr>
        <p:txBody>
          <a:bodyPr/>
          <a:lstStyle/>
          <a:p>
            <a:pPr eaLnBrk="1" hangingPunct="1"/>
            <a:r>
              <a:rPr lang="ru-RU" sz="4400" b="1" smtClean="0"/>
              <a:t>19+6</a:t>
            </a:r>
          </a:p>
          <a:p>
            <a:pPr eaLnBrk="1" hangingPunct="1"/>
            <a:r>
              <a:rPr lang="ru-RU" sz="4400" b="1" smtClean="0"/>
              <a:t>30-5</a:t>
            </a:r>
          </a:p>
          <a:p>
            <a:pPr eaLnBrk="1" hangingPunct="1"/>
            <a:r>
              <a:rPr lang="ru-RU" sz="4400" b="1" smtClean="0"/>
              <a:t>18+7</a:t>
            </a:r>
          </a:p>
          <a:p>
            <a:pPr eaLnBrk="1" hangingPunct="1"/>
            <a:r>
              <a:rPr lang="ru-RU" sz="4400" b="1" smtClean="0"/>
              <a:t>12+14</a:t>
            </a:r>
          </a:p>
          <a:p>
            <a:pPr eaLnBrk="1" hangingPunct="1"/>
            <a:r>
              <a:rPr lang="ru-RU" sz="4400" b="1" smtClean="0"/>
              <a:t>9+16</a:t>
            </a:r>
          </a:p>
        </p:txBody>
      </p:sp>
      <p:pic>
        <p:nvPicPr>
          <p:cNvPr id="6148" name="Picture 3" descr="C:\Users\User\Desktop\579407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4033838" cy="591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45333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C:\Users\User\Desktop\11b0e949b48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620688"/>
            <a:ext cx="4038600" cy="4808761"/>
          </a:xfr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 сказке </a:t>
            </a:r>
            <a:r>
              <a:rPr lang="ru-RU" b="1" dirty="0" err="1" smtClean="0"/>
              <a:t>Г.Х.Андерсона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/>
              <a:t>    Девочка, которая родилась в цветке была всего ДЮЙМ ростом, ее и назвали дюймовочкой.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 А СКОЛЬКО ЭТО                       В САНТИМЕТРАХ?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Какого роста была девочка?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32588" y="5661025"/>
            <a:ext cx="1943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alibri" pitchFamily="34" charset="0"/>
              </a:rPr>
              <a:t>2, 54 см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453336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</a:p>
          <a:p>
            <a:pPr algn="ctr"/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7667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ДОГАДАЙСЯ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390650" y="5148263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К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866900" y="5168900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ОТ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3467100" y="5168900"/>
            <a:ext cx="69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2933700" y="5168900"/>
            <a:ext cx="661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З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8199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8200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8201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8202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8203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8204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8205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8206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</p:grp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209800"/>
            <a:ext cx="3124200" cy="1992313"/>
          </a:xfrm>
          <a:prstGeom prst="rect">
            <a:avLst/>
          </a:prstGeom>
          <a:noFill/>
        </p:spPr>
      </p:pic>
      <p:pic>
        <p:nvPicPr>
          <p:cNvPr id="8208" name="Picture 16" descr="9e3061dc978ab36e94a18363179655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28600"/>
            <a:ext cx="3554413" cy="4064000"/>
          </a:xfrm>
          <a:prstGeom prst="rect">
            <a:avLst/>
          </a:prstGeom>
          <a:noFill/>
        </p:spPr>
      </p:pic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733800"/>
            <a:ext cx="304800" cy="447675"/>
          </a:xfrm>
          <a:prstGeom prst="rect">
            <a:avLst/>
          </a:prstGeom>
          <a:noFill/>
        </p:spPr>
      </p:pic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4267200" y="3886200"/>
            <a:ext cx="131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3,2,1</a:t>
            </a: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67400" y="533400"/>
            <a:ext cx="1244600" cy="447675"/>
            <a:chOff x="3504" y="384"/>
            <a:chExt cx="784" cy="282"/>
          </a:xfrm>
        </p:grpSpPr>
        <p:pic>
          <p:nvPicPr>
            <p:cNvPr id="8212" name="Picture 2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04" y="384"/>
              <a:ext cx="192" cy="282"/>
            </a:xfrm>
            <a:prstGeom prst="rect">
              <a:avLst/>
            </a:prstGeom>
            <a:noFill/>
          </p:spPr>
        </p:pic>
        <p:pic>
          <p:nvPicPr>
            <p:cNvPr id="8213" name="Picture 2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2" y="384"/>
              <a:ext cx="192" cy="282"/>
            </a:xfrm>
            <a:prstGeom prst="rect">
              <a:avLst/>
            </a:prstGeom>
            <a:noFill/>
          </p:spPr>
        </p:pic>
        <p:pic>
          <p:nvPicPr>
            <p:cNvPr id="8214" name="Picture 2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04" y="384"/>
              <a:ext cx="192" cy="282"/>
            </a:xfrm>
            <a:prstGeom prst="rect">
              <a:avLst/>
            </a:prstGeom>
            <a:noFill/>
          </p:spPr>
        </p:pic>
        <p:pic>
          <p:nvPicPr>
            <p:cNvPr id="8215" name="Picture 2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96" y="384"/>
              <a:ext cx="192" cy="282"/>
            </a:xfrm>
            <a:prstGeom prst="rect">
              <a:avLst/>
            </a:prstGeom>
            <a:noFill/>
          </p:spPr>
        </p:pic>
      </p:grpSp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4064000" y="5168900"/>
            <a:ext cx="69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Р</a:t>
            </a: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4572000" y="5181600"/>
            <a:ext cx="2327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КАЛО</a:t>
            </a: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7162800" y="3200400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ОК</a:t>
            </a: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7153275" y="3187700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ОК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6381328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</a:p>
          <a:p>
            <a:pPr algn="ctr"/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07504" y="18864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ОТГАДАЙ РЕБУС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1441 -0.10162 L -0.09062 -0.10162 L -0.12448 -0.00069 " pathEditMode="relative" rAng="0" ptsTypes="AAAA">
                                      <p:cBhvr>
                                        <p:cTn id="1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-51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69 L 0.03021 0.09838 L 0.10521 0.09838 L 0.12066 -0.00069 " pathEditMode="relative" rAng="0" ptsTypes="AAAA">
                                      <p:cBhvr>
                                        <p:cTn id="118" dur="2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0.07239 0.23843 L -0.28836 0.29167 " pathEditMode="relative" rAng="0" ptsTypes="AAA">
                                      <p:cBhvr>
                                        <p:cTn id="1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8" grpId="0"/>
      <p:bldP spid="50208" grpId="1"/>
      <p:bldP spid="50209" grpId="0"/>
      <p:bldP spid="50213" grpId="0"/>
      <p:bldP spid="50214" grpId="0"/>
      <p:bldP spid="50214" grpId="1"/>
      <p:bldP spid="2" grpId="0"/>
      <p:bldP spid="2" grpId="1"/>
      <p:bldP spid="3" grpId="0"/>
      <p:bldP spid="3" grpId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165350" y="3581400"/>
            <a:ext cx="6826250" cy="1371600"/>
          </a:xfrm>
          <a:custGeom>
            <a:avLst/>
            <a:gdLst/>
            <a:ahLst/>
            <a:cxnLst>
              <a:cxn ang="0">
                <a:pos x="0" y="705"/>
              </a:cxn>
              <a:cxn ang="0">
                <a:pos x="500" y="23"/>
              </a:cxn>
              <a:cxn ang="0">
                <a:pos x="4156" y="0"/>
              </a:cxn>
              <a:cxn ang="0">
                <a:pos x="3772" y="720"/>
              </a:cxn>
              <a:cxn ang="0">
                <a:pos x="0" y="705"/>
              </a:cxn>
            </a:cxnLst>
            <a:rect l="0" t="0" r="r" b="b"/>
            <a:pathLst>
              <a:path w="4156" h="720">
                <a:moveTo>
                  <a:pt x="0" y="705"/>
                </a:moveTo>
                <a:lnTo>
                  <a:pt x="500" y="23"/>
                </a:lnTo>
                <a:lnTo>
                  <a:pt x="4156" y="0"/>
                </a:lnTo>
                <a:lnTo>
                  <a:pt x="3772" y="720"/>
                </a:lnTo>
                <a:lnTo>
                  <a:pt x="0" y="705"/>
                </a:lnTo>
                <a:close/>
              </a:path>
            </a:pathLst>
          </a:custGeom>
          <a:gradFill rotWithShape="1">
            <a:gsLst>
              <a:gs pos="0">
                <a:srgbClr val="CCFF66"/>
              </a:gs>
              <a:gs pos="50000">
                <a:srgbClr val="00FF00"/>
              </a:gs>
              <a:gs pos="100000">
                <a:srgbClr val="CCFF66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3315" name="Picture 3" descr="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064"/>
          <a:stretch>
            <a:fillRect/>
          </a:stretch>
        </p:blipFill>
        <p:spPr bwMode="auto">
          <a:xfrm>
            <a:off x="2590800" y="2133600"/>
            <a:ext cx="1562100" cy="2514600"/>
          </a:xfrm>
          <a:prstGeom prst="rect">
            <a:avLst/>
          </a:prstGeom>
          <a:noFill/>
        </p:spPr>
      </p:pic>
      <p:pic>
        <p:nvPicPr>
          <p:cNvPr id="13316" name="Picture 4" descr="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064"/>
          <a:stretch>
            <a:fillRect/>
          </a:stretch>
        </p:blipFill>
        <p:spPr bwMode="auto">
          <a:xfrm>
            <a:off x="6781800" y="838200"/>
            <a:ext cx="2224088" cy="3581400"/>
          </a:xfrm>
          <a:prstGeom prst="rect">
            <a:avLst/>
          </a:prstGeom>
          <a:noFill/>
        </p:spPr>
      </p:pic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644650" y="5181600"/>
            <a:ext cx="1289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ЯЦ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604838" y="5181600"/>
            <a:ext cx="12128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ЗА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3320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3321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3322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3323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3324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3325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3326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3327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549400" y="2590800"/>
            <a:ext cx="584200" cy="447675"/>
            <a:chOff x="1120" y="1824"/>
            <a:chExt cx="368" cy="282"/>
          </a:xfrm>
        </p:grpSpPr>
        <p:pic>
          <p:nvPicPr>
            <p:cNvPr id="13329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20" y="1824"/>
              <a:ext cx="192" cy="282"/>
            </a:xfrm>
            <a:prstGeom prst="rect">
              <a:avLst/>
            </a:prstGeom>
            <a:noFill/>
          </p:spPr>
        </p:pic>
        <p:pic>
          <p:nvPicPr>
            <p:cNvPr id="13330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6" y="1824"/>
              <a:ext cx="192" cy="282"/>
            </a:xfrm>
            <a:prstGeom prst="rect">
              <a:avLst/>
            </a:prstGeom>
            <a:noFill/>
          </p:spPr>
        </p:pic>
      </p:grpSp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2770188" y="5181600"/>
            <a:ext cx="2363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ДАЧА</a:t>
            </a:r>
          </a:p>
        </p:txBody>
      </p:sp>
      <p:pic>
        <p:nvPicPr>
          <p:cNvPr id="13332" name="Picture 20" descr="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819400"/>
            <a:ext cx="1165225" cy="1524000"/>
          </a:xfrm>
          <a:prstGeom prst="rect">
            <a:avLst/>
          </a:prstGeom>
          <a:noFill/>
        </p:spPr>
      </p:pic>
      <p:pic>
        <p:nvPicPr>
          <p:cNvPr id="13333" name="Picture 21" descr="d88-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1828800"/>
            <a:ext cx="4876800" cy="3041650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179512" y="6381328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</a:p>
          <a:p>
            <a:pPr algn="ctr"/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907705" y="260648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ОТГАДАЙ РЕБУС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3959 4.81481E-6 L 0.11771 0.00092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8" grpId="0"/>
      <p:bldP spid="50208" grpId="1"/>
      <p:bldP spid="50209" grpId="0"/>
      <p:bldP spid="50209" grpId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371600" y="5194300"/>
            <a:ext cx="776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О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846138" y="5181600"/>
            <a:ext cx="72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Д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2293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2294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2295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2296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2297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2298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2299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  <p:sp>
          <p:nvSpPr>
            <p:cNvPr id="12300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cs typeface="Arial" pitchFamily="34" charset="0"/>
              </a:endParaRPr>
            </a:p>
          </p:txBody>
        </p:sp>
      </p:grp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7616825" y="2898775"/>
            <a:ext cx="731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Ь</a:t>
            </a:r>
          </a:p>
        </p:txBody>
      </p:sp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2044700" y="5207000"/>
            <a:ext cx="1831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РОБ</a:t>
            </a: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7620000" y="2895600"/>
            <a:ext cx="731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Ь</a:t>
            </a:r>
          </a:p>
        </p:txBody>
      </p:sp>
      <p:pic>
        <p:nvPicPr>
          <p:cNvPr id="12304" name="Picture 16" descr="5397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04664"/>
            <a:ext cx="3052763" cy="4953000"/>
          </a:xfrm>
          <a:prstGeom prst="rect">
            <a:avLst/>
          </a:prstGeom>
          <a:noFill/>
        </p:spPr>
      </p:pic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990600"/>
            <a:ext cx="1866900" cy="3133725"/>
          </a:xfrm>
          <a:prstGeom prst="rect">
            <a:avLst/>
          </a:prstGeom>
          <a:noFill/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429000"/>
            <a:ext cx="357188" cy="523875"/>
          </a:xfrm>
          <a:prstGeom prst="rect">
            <a:avLst/>
          </a:prstGeom>
          <a:noFill/>
        </p:spPr>
      </p:pic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867400" y="990600"/>
            <a:ext cx="738188" cy="523875"/>
            <a:chOff x="3696" y="624"/>
            <a:chExt cx="465" cy="330"/>
          </a:xfrm>
        </p:grpSpPr>
        <p:pic>
          <p:nvPicPr>
            <p:cNvPr id="12308" name="Picture 2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V="1">
              <a:off x="3696" y="624"/>
              <a:ext cx="225" cy="330"/>
            </a:xfrm>
            <a:prstGeom prst="rect">
              <a:avLst/>
            </a:prstGeom>
            <a:noFill/>
          </p:spPr>
        </p:pic>
        <p:pic>
          <p:nvPicPr>
            <p:cNvPr id="12309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V="1">
              <a:off x="3936" y="624"/>
              <a:ext cx="225" cy="330"/>
            </a:xfrm>
            <a:prstGeom prst="rect">
              <a:avLst/>
            </a:prstGeom>
            <a:noFill/>
          </p:spPr>
        </p:pic>
      </p:grp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3736975" y="5207000"/>
            <a:ext cx="1241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ОТ</a:t>
            </a: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50038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5041900" y="311150"/>
            <a:ext cx="219075" cy="19685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6" y="10"/>
              </a:cxn>
              <a:cxn ang="0">
                <a:pos x="38" y="2"/>
              </a:cxn>
              <a:cxn ang="0">
                <a:pos x="64" y="0"/>
              </a:cxn>
              <a:cxn ang="0">
                <a:pos x="86" y="0"/>
              </a:cxn>
              <a:cxn ang="0">
                <a:pos x="112" y="10"/>
              </a:cxn>
              <a:cxn ang="0">
                <a:pos x="134" y="28"/>
              </a:cxn>
              <a:cxn ang="0">
                <a:pos x="138" y="108"/>
              </a:cxn>
              <a:cxn ang="0">
                <a:pos x="104" y="124"/>
              </a:cxn>
              <a:cxn ang="0">
                <a:pos x="64" y="124"/>
              </a:cxn>
              <a:cxn ang="0">
                <a:pos x="22" y="114"/>
              </a:cxn>
              <a:cxn ang="0">
                <a:pos x="0" y="96"/>
              </a:cxn>
            </a:cxnLst>
            <a:rect l="0" t="0" r="r" b="b"/>
            <a:pathLst>
              <a:path w="138" h="124">
                <a:moveTo>
                  <a:pt x="0" y="96"/>
                </a:moveTo>
                <a:lnTo>
                  <a:pt x="16" y="10"/>
                </a:lnTo>
                <a:lnTo>
                  <a:pt x="38" y="2"/>
                </a:lnTo>
                <a:lnTo>
                  <a:pt x="64" y="0"/>
                </a:lnTo>
                <a:lnTo>
                  <a:pt x="86" y="0"/>
                </a:lnTo>
                <a:lnTo>
                  <a:pt x="112" y="10"/>
                </a:lnTo>
                <a:lnTo>
                  <a:pt x="134" y="28"/>
                </a:lnTo>
                <a:lnTo>
                  <a:pt x="138" y="108"/>
                </a:lnTo>
                <a:lnTo>
                  <a:pt x="104" y="124"/>
                </a:lnTo>
                <a:lnTo>
                  <a:pt x="64" y="124"/>
                </a:lnTo>
                <a:lnTo>
                  <a:pt x="22" y="114"/>
                </a:lnTo>
                <a:lnTo>
                  <a:pt x="0" y="96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50000">
                <a:srgbClr val="FF5D37"/>
              </a:gs>
              <a:gs pos="100000">
                <a:srgbClr val="FF0000"/>
              </a:gs>
            </a:gsLst>
            <a:lin ang="0" scaled="1"/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5111750" y="333375"/>
            <a:ext cx="73025" cy="168275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6" y="0"/>
              </a:cxn>
              <a:cxn ang="0">
                <a:pos x="46" y="8"/>
              </a:cxn>
              <a:cxn ang="0">
                <a:pos x="40" y="106"/>
              </a:cxn>
            </a:cxnLst>
            <a:rect l="0" t="0" r="r" b="b"/>
            <a:pathLst>
              <a:path w="46" h="106">
                <a:moveTo>
                  <a:pt x="0" y="102"/>
                </a:moveTo>
                <a:lnTo>
                  <a:pt x="6" y="0"/>
                </a:lnTo>
                <a:lnTo>
                  <a:pt x="46" y="8"/>
                </a:lnTo>
                <a:lnTo>
                  <a:pt x="40" y="106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50000">
                <a:srgbClr val="CC0000"/>
              </a:gs>
              <a:gs pos="100000">
                <a:srgbClr val="FF0000"/>
              </a:gs>
            </a:gsLst>
            <a:lin ang="0" scaled="1"/>
          </a:gradFill>
          <a:ln w="63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971601" y="0"/>
            <a:ext cx="457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ОТГАДАЙ РЕБУС</a:t>
            </a:r>
            <a:endParaRPr lang="ru-RU" sz="3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6381328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3959 4.81481E-6 L 0.06771 0.00254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11267 0.30255 L -0.42847 0.33588 " pathEditMode="relative" rAng="0" ptsTypes="AAA">
                                      <p:cBhvr>
                                        <p:cTn id="7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8" grpId="0"/>
      <p:bldP spid="50208" grpId="1"/>
      <p:bldP spid="50209" grpId="0"/>
      <p:bldP spid="50209" grpId="1"/>
      <p:bldP spid="2" grpId="0"/>
      <p:bldP spid="3" grpId="0"/>
      <p:bldP spid="4" grpId="0"/>
      <p:bldP spid="4" grpId="1"/>
      <p:bldP spid="12311" grpId="0" animBg="1"/>
      <p:bldP spid="12311" grpId="1" animBg="1"/>
      <p:bldP spid="12312" grpId="0" animBg="1"/>
      <p:bldP spid="12312" grpId="1" animBg="1"/>
      <p:bldP spid="12315" grpId="0" animBg="1"/>
      <p:bldP spid="1231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ПОГОВОРКИ И ПОСЛОВИЦЫ, СОДЕРЖАЩИЕ ИМЕНА ЧИСЛИТЕЛЬНЫЕ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Не имей 100 рублей, а имей 100 друзей.</a:t>
            </a:r>
          </a:p>
          <a:p>
            <a:r>
              <a:rPr lang="ru-RU" sz="2400" b="1" dirty="0" smtClean="0"/>
              <a:t>Копейка рубль бережет.</a:t>
            </a:r>
          </a:p>
          <a:p>
            <a:r>
              <a:rPr lang="ru-RU" sz="2400" b="1" dirty="0" smtClean="0"/>
              <a:t>Лучше один раз увидеть,  чем сто раз услышать.</a:t>
            </a:r>
          </a:p>
          <a:p>
            <a:r>
              <a:rPr lang="ru-RU" sz="2400" b="1" dirty="0" smtClean="0"/>
              <a:t>За двумя зайцами погонишься, ни одного не поймаешь.</a:t>
            </a:r>
          </a:p>
          <a:p>
            <a:r>
              <a:rPr lang="ru-RU" sz="2400" b="1" dirty="0" smtClean="0"/>
              <a:t>Одна голова хорошо, а две  - лучше.</a:t>
            </a:r>
          </a:p>
          <a:p>
            <a:r>
              <a:rPr lang="ru-RU" sz="2400" b="1" dirty="0" smtClean="0"/>
              <a:t>Семь пятниц на неделе.</a:t>
            </a:r>
          </a:p>
          <a:p>
            <a:r>
              <a:rPr lang="ru-RU" sz="2400" b="1" dirty="0" smtClean="0"/>
              <a:t>Семи раз отмерь, один – отрежь.</a:t>
            </a:r>
          </a:p>
          <a:p>
            <a:r>
              <a:rPr lang="ru-RU" sz="2400" b="1" dirty="0" smtClean="0"/>
              <a:t>Семеро одного не ждут.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453336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51520" y="472514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Беритесь , ребята, </a:t>
            </a:r>
            <a:br>
              <a:rPr lang="ru-RU" sz="3200" b="1" dirty="0" smtClean="0"/>
            </a:br>
            <a:r>
              <a:rPr lang="ru-RU" sz="3200" b="1" dirty="0" smtClean="0"/>
              <a:t>Скорей за работу!</a:t>
            </a:r>
            <a:br>
              <a:rPr lang="ru-RU" sz="3200" b="1" dirty="0" smtClean="0"/>
            </a:br>
            <a:r>
              <a:rPr lang="ru-RU" sz="3200" b="1" dirty="0" smtClean="0"/>
              <a:t>Учитесь считать, </a:t>
            </a:r>
            <a:br>
              <a:rPr lang="ru-RU" sz="3200" b="1" dirty="0" smtClean="0"/>
            </a:br>
            <a:r>
              <a:rPr lang="ru-RU" sz="3200" b="1" dirty="0" smtClean="0"/>
              <a:t>Чтоб не сбиться </a:t>
            </a:r>
            <a:r>
              <a:rPr lang="ru-RU" sz="3200" b="1" smtClean="0"/>
              <a:t>со счета.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40386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Давайте , ребята,</a:t>
            </a:r>
          </a:p>
          <a:p>
            <a:pPr>
              <a:buNone/>
            </a:pPr>
            <a:r>
              <a:rPr lang="ru-RU" b="1" dirty="0" smtClean="0"/>
              <a:t>Учиться считать:</a:t>
            </a:r>
          </a:p>
          <a:p>
            <a:pPr>
              <a:buNone/>
            </a:pPr>
            <a:r>
              <a:rPr lang="ru-RU" b="1" dirty="0" smtClean="0"/>
              <a:t>Делить, умножать,</a:t>
            </a:r>
          </a:p>
          <a:p>
            <a:pPr>
              <a:buNone/>
            </a:pPr>
            <a:r>
              <a:rPr lang="ru-RU" b="1" dirty="0" smtClean="0"/>
              <a:t>Прибавлять, вычитать.</a:t>
            </a:r>
          </a:p>
          <a:p>
            <a:pPr>
              <a:buNone/>
            </a:pPr>
            <a:r>
              <a:rPr lang="ru-RU" b="1" dirty="0" smtClean="0"/>
              <a:t>Запомните все, </a:t>
            </a:r>
          </a:p>
          <a:p>
            <a:pPr>
              <a:buNone/>
            </a:pPr>
            <a:r>
              <a:rPr lang="ru-RU" b="1" dirty="0" smtClean="0"/>
              <a:t>Что без устного счета</a:t>
            </a:r>
          </a:p>
          <a:p>
            <a:pPr>
              <a:buNone/>
            </a:pPr>
            <a:r>
              <a:rPr lang="ru-RU" b="1" dirty="0" smtClean="0"/>
              <a:t>Не сдвинется с места</a:t>
            </a:r>
          </a:p>
          <a:p>
            <a:pPr>
              <a:buNone/>
            </a:pPr>
            <a:r>
              <a:rPr lang="ru-RU" b="1" dirty="0" smtClean="0"/>
              <a:t>любая работа</a:t>
            </a:r>
          </a:p>
          <a:p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548681"/>
            <a:ext cx="3826768" cy="45365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Без счета не будет</a:t>
            </a:r>
          </a:p>
          <a:p>
            <a:pPr>
              <a:buNone/>
            </a:pPr>
            <a:r>
              <a:rPr lang="ru-RU" b="1" dirty="0" smtClean="0"/>
              <a:t>На улице света,</a:t>
            </a:r>
          </a:p>
          <a:p>
            <a:pPr>
              <a:buNone/>
            </a:pPr>
            <a:r>
              <a:rPr lang="ru-RU" b="1" dirty="0" smtClean="0"/>
              <a:t> Без счета не может </a:t>
            </a:r>
          </a:p>
          <a:p>
            <a:pPr>
              <a:buNone/>
            </a:pPr>
            <a:r>
              <a:rPr lang="ru-RU" b="1" dirty="0" smtClean="0"/>
              <a:t> Подняться ракета, </a:t>
            </a:r>
          </a:p>
          <a:p>
            <a:pPr>
              <a:buNone/>
            </a:pPr>
            <a:r>
              <a:rPr lang="ru-RU" b="1" dirty="0" smtClean="0"/>
              <a:t> Без счета письмо</a:t>
            </a:r>
          </a:p>
          <a:p>
            <a:pPr>
              <a:buNone/>
            </a:pPr>
            <a:r>
              <a:rPr lang="ru-RU" b="1" dirty="0" smtClean="0"/>
              <a:t>Не найдет адресата,</a:t>
            </a:r>
          </a:p>
          <a:p>
            <a:pPr>
              <a:buNone/>
            </a:pPr>
            <a:r>
              <a:rPr lang="ru-RU" b="1" dirty="0" smtClean="0"/>
              <a:t>И в прятки сыграть </a:t>
            </a:r>
          </a:p>
          <a:p>
            <a:pPr>
              <a:buNone/>
            </a:pPr>
            <a:r>
              <a:rPr lang="ru-RU" b="1" dirty="0" smtClean="0"/>
              <a:t>Не сумеют ребята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453336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Молодцы! Спасибо за игру!</a:t>
            </a:r>
            <a:br>
              <a:rPr lang="ru-RU" sz="4800" b="1" dirty="0" smtClean="0"/>
            </a:br>
            <a:endParaRPr lang="ru-RU" sz="4800" b="1" dirty="0"/>
          </a:p>
        </p:txBody>
      </p:sp>
      <p:pic>
        <p:nvPicPr>
          <p:cNvPr id="4" name="Picture 4" descr="j00885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1960" y="2348880"/>
            <a:ext cx="1439862" cy="1484312"/>
          </a:xfr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251520" y="6453336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МБОУ гимназия7 г.Чехова , учитель начальных классов Ртищева Галина Анатольевна </a:t>
            </a:r>
          </a:p>
          <a:p>
            <a:pPr algn="ctr"/>
            <a:endParaRPr lang="ru-RU" dirty="0"/>
          </a:p>
        </p:txBody>
      </p:sp>
      <p:pic>
        <p:nvPicPr>
          <p:cNvPr id="2050" name="Picture 2" descr="C:\Users\User\Downloads\91609_105357_0 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340768"/>
            <a:ext cx="4286250" cy="39814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22920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ВСЕМ МАТЕМАТИЧЕСКИХ УСПЕХОВ!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16632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МАТЕМАТИКА-</a:t>
            </a:r>
            <a:br>
              <a:rPr lang="ru-RU" sz="4000" b="1" dirty="0" smtClean="0"/>
            </a:br>
            <a:r>
              <a:rPr lang="ru-RU" sz="4000" b="1" dirty="0" smtClean="0"/>
              <a:t>царица всех земных наук!</a:t>
            </a:r>
            <a:endParaRPr lang="ru-RU" sz="4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381328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412777"/>
            <a:ext cx="64624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Чтоб </a:t>
            </a:r>
            <a:r>
              <a:rPr lang="ru-RU" sz="3200" b="1" dirty="0" smtClean="0"/>
              <a:t>врачом,</a:t>
            </a:r>
            <a:r>
              <a:rPr lang="ru-RU" sz="3200" dirty="0" smtClean="0"/>
              <a:t>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3200" b="1" dirty="0" smtClean="0"/>
              <a:t>Моряком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3200" dirty="0" smtClean="0"/>
              <a:t>Или </a:t>
            </a:r>
            <a:r>
              <a:rPr lang="ru-RU" sz="3200" b="1" dirty="0" smtClean="0"/>
              <a:t>летчиком</a:t>
            </a:r>
            <a:r>
              <a:rPr lang="ru-RU" sz="3200" dirty="0" smtClean="0"/>
              <a:t> стать,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Надо прежде всего  </a:t>
            </a:r>
            <a:r>
              <a:rPr lang="ru-RU" sz="2800" b="1" dirty="0" smtClean="0"/>
              <a:t>математику знать</a:t>
            </a:r>
            <a:r>
              <a:rPr lang="ru-RU" sz="2800" dirty="0" smtClean="0"/>
              <a:t>!</a:t>
            </a:r>
          </a:p>
          <a:p>
            <a:pPr>
              <a:buNone/>
            </a:pPr>
            <a:r>
              <a:rPr lang="ru-RU" sz="2800" dirty="0" smtClean="0"/>
              <a:t>И на свете нет профессии</a:t>
            </a:r>
          </a:p>
          <a:p>
            <a:pPr>
              <a:buNone/>
            </a:pPr>
            <a:r>
              <a:rPr lang="ru-RU" sz="2800" dirty="0" smtClean="0"/>
              <a:t>Вы заметь-ка,</a:t>
            </a:r>
          </a:p>
          <a:p>
            <a:pPr>
              <a:buNone/>
            </a:pPr>
            <a:r>
              <a:rPr lang="ru-RU" sz="2800" b="1" dirty="0" smtClean="0"/>
              <a:t>Где бы нам не пригодилась …математика.</a:t>
            </a:r>
          </a:p>
        </p:txBody>
      </p:sp>
      <p:pic>
        <p:nvPicPr>
          <p:cNvPr id="8" name="Picture 2" descr="http://im4-tub-ru.yandex.net/i?id=441115286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268760"/>
            <a:ext cx="1428750" cy="1428750"/>
          </a:xfrm>
          <a:prstGeom prst="rect">
            <a:avLst/>
          </a:prstGeom>
          <a:noFill/>
        </p:spPr>
      </p:pic>
      <p:pic>
        <p:nvPicPr>
          <p:cNvPr id="9" name="Picture 4" descr="http://im3-tub-ru.yandex.net/i?id=117383765-62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564904"/>
            <a:ext cx="1440160" cy="1840206"/>
          </a:xfrm>
          <a:prstGeom prst="rect">
            <a:avLst/>
          </a:prstGeom>
          <a:noFill/>
        </p:spPr>
      </p:pic>
      <p:pic>
        <p:nvPicPr>
          <p:cNvPr id="10" name="Picture 6" descr="http://im0-tub-ru.yandex.net/i?id=96968540-1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5210" y="4725144"/>
            <a:ext cx="1788790" cy="1595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16632"/>
            <a:ext cx="7258072" cy="5040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Источники изображений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507288" cy="55054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u="sng" dirty="0" smtClean="0">
                <a:latin typeface="Arial" charset="0"/>
                <a:cs typeface="Arial" charset="0"/>
              </a:rPr>
              <a:t>Картинки </a:t>
            </a:r>
            <a:r>
              <a:rPr lang="ru-RU" sz="2400" u="sng" dirty="0" err="1" smtClean="0">
                <a:latin typeface="Arial" charset="0"/>
                <a:cs typeface="Arial" charset="0"/>
              </a:rPr>
              <a:t>интернет-ресурса</a:t>
            </a:r>
            <a:r>
              <a:rPr lang="ru-RU" sz="2400" u="sng" dirty="0" smtClean="0">
                <a:latin typeface="Arial" charset="0"/>
                <a:cs typeface="Arial" charset="0"/>
              </a:rPr>
              <a:t> «</a:t>
            </a:r>
            <a:r>
              <a:rPr lang="ru-RU" sz="2400" u="sng" dirty="0" err="1" smtClean="0">
                <a:latin typeface="Arial" charset="0"/>
                <a:cs typeface="Arial" charset="0"/>
              </a:rPr>
              <a:t>Яндекс</a:t>
            </a:r>
            <a:r>
              <a:rPr lang="ru-RU" sz="2400" u="sng" dirty="0" smtClean="0">
                <a:latin typeface="Arial" charset="0"/>
                <a:cs typeface="Arial" charset="0"/>
              </a:rPr>
              <a:t>»</a:t>
            </a:r>
          </a:p>
          <a:p>
            <a:pPr>
              <a:buFont typeface="Arial" charset="0"/>
              <a:buNone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ru-RU" sz="24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9" descr="KNIGH0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28800"/>
            <a:ext cx="108697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vaom.ru/uploads/images/300/300_000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1307514" cy="1620180"/>
          </a:xfrm>
          <a:prstGeom prst="rect">
            <a:avLst/>
          </a:prstGeom>
          <a:noFill/>
        </p:spPr>
      </p:pic>
      <p:pic>
        <p:nvPicPr>
          <p:cNvPr id="8" name="Picture 8" descr="KNIGH07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700808"/>
            <a:ext cx="136815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4-tub-ru.yandex.net/i?id=441115286-06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700808"/>
            <a:ext cx="1428750" cy="1584176"/>
          </a:xfrm>
          <a:prstGeom prst="rect">
            <a:avLst/>
          </a:prstGeom>
          <a:noFill/>
        </p:spPr>
      </p:pic>
      <p:pic>
        <p:nvPicPr>
          <p:cNvPr id="11" name="Picture 4" descr="http://im3-tub-ru.yandex.net/i?id=117383765-62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1700808"/>
            <a:ext cx="1271098" cy="1624182"/>
          </a:xfrm>
          <a:prstGeom prst="rect">
            <a:avLst/>
          </a:prstGeom>
          <a:noFill/>
        </p:spPr>
      </p:pic>
      <p:pic>
        <p:nvPicPr>
          <p:cNvPr id="12" name="Picture 6" descr="http://im0-tub-ru.yandex.net/i?id=96968540-18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1700808"/>
            <a:ext cx="1512168" cy="1584176"/>
          </a:xfrm>
          <a:prstGeom prst="rect">
            <a:avLst/>
          </a:prstGeom>
          <a:noFill/>
        </p:spPr>
      </p:pic>
      <p:pic>
        <p:nvPicPr>
          <p:cNvPr id="13" name="Picture 6" descr="http://im4-tub-ru.yandex.net/i?id=262170049-35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3429000"/>
            <a:ext cx="1728192" cy="223473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195736" y="4149080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Изображение титульных листов </a:t>
            </a:r>
          </a:p>
          <a:p>
            <a:r>
              <a:rPr lang="ru-RU" sz="2400" dirty="0" smtClean="0"/>
              <a:t>учебников математики </a:t>
            </a:r>
            <a:endParaRPr lang="ru-RU" sz="2400" dirty="0" smtClean="0"/>
          </a:p>
          <a:p>
            <a:r>
              <a:rPr lang="ru-RU" sz="2400" dirty="0" smtClean="0"/>
              <a:t>Л.Г</a:t>
            </a:r>
            <a:r>
              <a:rPr lang="ru-RU" sz="2400" dirty="0" smtClean="0"/>
              <a:t>. </a:t>
            </a:r>
            <a:r>
              <a:rPr lang="ru-RU" sz="2400" dirty="0" err="1" smtClean="0"/>
              <a:t>Петерсон</a:t>
            </a:r>
            <a:r>
              <a:rPr lang="ru-RU" sz="2400" dirty="0" smtClean="0"/>
              <a:t> для  1,2, 3, 4 классов</a:t>
            </a:r>
            <a:endParaRPr lang="ru-RU" sz="2400" dirty="0"/>
          </a:p>
        </p:txBody>
      </p:sp>
      <p:pic>
        <p:nvPicPr>
          <p:cNvPr id="15" name="Picture 2" descr="C:\Users\User\Downloads\91609_105357_0 (1)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3573016"/>
            <a:ext cx="1908533" cy="1772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116632"/>
            <a:ext cx="4608512" cy="62646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 математика земная, </a:t>
            </a:r>
            <a:br>
              <a:rPr lang="ru-RU" sz="2400" b="1" dirty="0" smtClean="0"/>
            </a:br>
            <a:r>
              <a:rPr lang="ru-RU" sz="2400" b="1" dirty="0" smtClean="0"/>
              <a:t>Гордись, прекрасная,  собой.</a:t>
            </a:r>
            <a:br>
              <a:rPr lang="ru-RU" sz="2400" b="1" dirty="0" smtClean="0"/>
            </a:br>
            <a:r>
              <a:rPr lang="ru-RU" sz="2400" b="1" dirty="0" smtClean="0"/>
              <a:t>Ты всем наукам мать родная, </a:t>
            </a:r>
            <a:br>
              <a:rPr lang="ru-RU" sz="2400" b="1" dirty="0" smtClean="0"/>
            </a:br>
            <a:r>
              <a:rPr lang="ru-RU" sz="2400" b="1" dirty="0" smtClean="0"/>
              <a:t>И дорожат они тобой.</a:t>
            </a:r>
            <a:br>
              <a:rPr lang="ru-RU" sz="2400" b="1" dirty="0" smtClean="0"/>
            </a:br>
            <a:r>
              <a:rPr lang="ru-RU" sz="2400" b="1" dirty="0" smtClean="0"/>
              <a:t>В веках овеяна ты славой, </a:t>
            </a:r>
            <a:br>
              <a:rPr lang="ru-RU" sz="2400" b="1" dirty="0" smtClean="0"/>
            </a:br>
            <a:r>
              <a:rPr lang="ru-RU" sz="2400" b="1" dirty="0" smtClean="0"/>
              <a:t>Светило всех земных светил.</a:t>
            </a:r>
            <a:br>
              <a:rPr lang="ru-RU" sz="2400" b="1" dirty="0" smtClean="0"/>
            </a:br>
            <a:r>
              <a:rPr lang="ru-RU" sz="2400" b="1" dirty="0" smtClean="0"/>
              <a:t>Тебя царицей величавой</a:t>
            </a:r>
            <a:br>
              <a:rPr lang="ru-RU" sz="2400" b="1" dirty="0" smtClean="0"/>
            </a:br>
            <a:r>
              <a:rPr lang="ru-RU" sz="2400" b="1" dirty="0" smtClean="0"/>
              <a:t>Недаром Гаусс окрестил.</a:t>
            </a:r>
            <a:br>
              <a:rPr lang="ru-RU" sz="2400" b="1" dirty="0" smtClean="0"/>
            </a:br>
            <a:r>
              <a:rPr lang="ru-RU" sz="2400" b="1" dirty="0" smtClean="0"/>
              <a:t>Строга. Логична, величава, </a:t>
            </a:r>
            <a:br>
              <a:rPr lang="ru-RU" sz="2400" b="1" dirty="0" smtClean="0"/>
            </a:br>
            <a:r>
              <a:rPr lang="ru-RU" sz="2400" b="1" dirty="0" smtClean="0"/>
              <a:t>Стройна в полете, как стрела, </a:t>
            </a:r>
            <a:br>
              <a:rPr lang="ru-RU" sz="2400" b="1" dirty="0" smtClean="0"/>
            </a:br>
            <a:r>
              <a:rPr lang="ru-RU" sz="2400" b="1" dirty="0" smtClean="0"/>
              <a:t>Твоя немеркнущая слава</a:t>
            </a:r>
            <a:br>
              <a:rPr lang="ru-RU" sz="2400" b="1" dirty="0" smtClean="0"/>
            </a:br>
            <a:r>
              <a:rPr lang="ru-RU" sz="2400" b="1" dirty="0" smtClean="0"/>
              <a:t>В веках бессмертье обрела.</a:t>
            </a:r>
            <a:br>
              <a:rPr lang="ru-RU" sz="2400" b="1" dirty="0" smtClean="0"/>
            </a:br>
            <a:r>
              <a:rPr lang="ru-RU" sz="2400" b="1" dirty="0" smtClean="0"/>
              <a:t>Я славлю разум человека, </a:t>
            </a:r>
            <a:br>
              <a:rPr lang="ru-RU" sz="2400" b="1" dirty="0" smtClean="0"/>
            </a:br>
            <a:r>
              <a:rPr lang="ru-RU" sz="2400" b="1" dirty="0" smtClean="0"/>
              <a:t>Дела его волшебных рук, </a:t>
            </a:r>
            <a:br>
              <a:rPr lang="ru-RU" sz="2400" b="1" dirty="0" smtClean="0"/>
            </a:br>
            <a:r>
              <a:rPr lang="ru-RU" sz="2400" b="1" dirty="0" smtClean="0"/>
              <a:t>Надежду нынешнего века, </a:t>
            </a:r>
            <a:br>
              <a:rPr lang="ru-RU" sz="2400" b="1" dirty="0" smtClean="0"/>
            </a:br>
            <a:r>
              <a:rPr lang="ru-RU" sz="2400" b="1" dirty="0" smtClean="0"/>
              <a:t>Царицу всех земных наук!</a:t>
            </a:r>
            <a:br>
              <a:rPr lang="ru-RU" sz="2400" b="1" dirty="0" smtClean="0"/>
            </a:br>
            <a:endParaRPr lang="ru-RU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9512" y="6381328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11" name="Picture 6" descr="http://im4-tub-ru.yandex.net/i?id=262170049-3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29312">
            <a:off x="395536" y="332656"/>
            <a:ext cx="2004703" cy="2592288"/>
          </a:xfrm>
          <a:prstGeom prst="rect">
            <a:avLst/>
          </a:prstGeom>
          <a:noFill/>
        </p:spPr>
      </p:pic>
      <p:pic>
        <p:nvPicPr>
          <p:cNvPr id="12" name="Picture 2" descr="http://im8-tub-ru.yandex.net/i?id=407148865-1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00063">
            <a:off x="6732240" y="332656"/>
            <a:ext cx="1893330" cy="2448272"/>
          </a:xfrm>
          <a:prstGeom prst="rect">
            <a:avLst/>
          </a:prstGeom>
          <a:noFill/>
        </p:spPr>
      </p:pic>
      <p:pic>
        <p:nvPicPr>
          <p:cNvPr id="13" name="Picture 4" descr="http://im4-tub-ru.yandex.net/i?id=11688525-4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57632">
            <a:off x="525500" y="3485857"/>
            <a:ext cx="1944216" cy="2580818"/>
          </a:xfrm>
          <a:prstGeom prst="rect">
            <a:avLst/>
          </a:prstGeom>
          <a:noFill/>
        </p:spPr>
      </p:pic>
      <p:pic>
        <p:nvPicPr>
          <p:cNvPr id="14" name="Picture 2" descr="http://im3-tub-ru.yandex.net/i?id=486572859-12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09634">
            <a:off x="6869306" y="3657579"/>
            <a:ext cx="1823521" cy="2442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НАЗОВИ УЧЕНЫХ МАТЕМАТИКОВ</a:t>
            </a:r>
            <a:endParaRPr lang="ru-RU" b="1" dirty="0"/>
          </a:p>
        </p:txBody>
      </p:sp>
      <p:pic>
        <p:nvPicPr>
          <p:cNvPr id="4" name="Picture 2" descr="http://im0-tub-ru.yandex.net/i?id=414376406-47-7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2520280" cy="2448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1268761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Великий греческий ученый жил около 2300 лет тому назад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177281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А- - - - -Д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im4-tub-ru.yandex.net/i?id=133524243-1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92655"/>
            <a:ext cx="2592288" cy="264465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rot="10800000" flipV="1">
            <a:off x="3203848" y="3659832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«Все исследуй, давай разуму первое место»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4725144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 - - - - - Р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453336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ПРОВЕРЬ СЕБЯ:</a:t>
            </a:r>
            <a:endParaRPr lang="ru-RU" b="1" dirty="0"/>
          </a:p>
        </p:txBody>
      </p:sp>
      <p:pic>
        <p:nvPicPr>
          <p:cNvPr id="4" name="Picture 2" descr="http://im0-tub-ru.yandex.net/i?id=414376406-47-7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2520280" cy="2448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1268761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Великий греческий ученый жил около 2300 лет тому назад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177281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АРХИМЕД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im4-tub-ru.yandex.net/i?id=133524243-1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92655"/>
            <a:ext cx="2592288" cy="286068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rot="10800000" flipV="1">
            <a:off x="3203848" y="3659832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«Все исследуй, давай разуму первое место»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24128" y="4725144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ПИФАГОР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453336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im0-tub-ru.yandex.net/i?id=294518765-1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5"/>
            <a:ext cx="1863824" cy="228718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51520" y="260648"/>
            <a:ext cx="8280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НАЗОВИ УЧЕНЫХ МАТЕМАТИКОВ 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980729"/>
            <a:ext cx="590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Существует легенда, что когда в имении родителей ремонтировали дом, на детскую обоев не хватило. И одну из комнат оклеили листками из старого учебника математики. Девочка часами вглядывалась в загадочные значки, пыталась понять отдельные фразы. Все поражались,  как она в дальнейшем запоминала самые сложные формулы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87824" y="328498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 - - - Я      К - - - - - - - - - Я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104" name="Picture 8" descr="http://im7-tub-ru.yandex.net/i?id=85492877-69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952" y="3897051"/>
            <a:ext cx="1929816" cy="2412269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771800" y="4005064"/>
            <a:ext cx="5976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Родился в крестьянской семье. Стремясь к знаниям, 19-летним юношей, зимой пешком ушел учиться в Москву. Стал академиком. Ему принадлежит высказывание :</a:t>
            </a:r>
          </a:p>
          <a:p>
            <a:r>
              <a:rPr lang="ru-RU" sz="2000" b="1" dirty="0" smtClean="0"/>
              <a:t>« Геометрия-правительница  всех мыслительных </a:t>
            </a:r>
            <a:r>
              <a:rPr lang="ru-RU" sz="2000" b="1" dirty="0" err="1" smtClean="0"/>
              <a:t>изыканий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87824" y="58772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М - - - - Л    Л - - - - - - - 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525343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im0-tub-ru.yandex.net/i?id=294518765-19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80728"/>
            <a:ext cx="1863824" cy="259228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59632" y="260648"/>
            <a:ext cx="7272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ПРОВЕРЬ СЕБЯ: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99792" y="980728"/>
            <a:ext cx="6264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Существует легенда, что когда в имении родителей ремонтировали дом, на детскую обоев не хватило. И одну из комнат оклеили листками из старого учебника математики. Девочка часами вглядывалась в загадочные значки, пыталась понять отдельные фразы. Все поражались,  как она в дальнейшем запоминала самые сложные формулы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87824" y="314096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СОФЬЯ   КОВАЛЕВСКАЯ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104" name="Picture 8" descr="http://im7-tub-ru.yandex.net/i?id=85492877-69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952" y="3897051"/>
            <a:ext cx="1929816" cy="2412269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771800" y="4005064"/>
            <a:ext cx="5976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Родился в крестьянской семье. Стремясь к знаниям, 19-летним юношей, зимой пешком ушел учиться в Москву. Стал академиком. Ему принадлежит высказывание :</a:t>
            </a:r>
          </a:p>
          <a:p>
            <a:r>
              <a:rPr lang="ru-RU" sz="2000" b="1" dirty="0" smtClean="0"/>
              <a:t>« Геометрия-правительница  всех мыслительных изысканий»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87824" y="58772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МИХАИЛ    ЛОМОНОСОВ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2534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РАЗМИНКА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688632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400" b="1" dirty="0" smtClean="0"/>
              <a:t>1.Как называется второй месяц лета?</a:t>
            </a:r>
          </a:p>
          <a:p>
            <a:pPr>
              <a:buNone/>
            </a:pPr>
            <a:r>
              <a:rPr lang="ru-RU" sz="2400" b="1" dirty="0" smtClean="0"/>
              <a:t>2.Прошли четыре дня после воскресенья. Какой сегодня день?</a:t>
            </a:r>
          </a:p>
          <a:p>
            <a:pPr marL="514350" indent="-514350">
              <a:buNone/>
            </a:pPr>
            <a:r>
              <a:rPr lang="ru-RU" sz="2400" b="1" dirty="0" smtClean="0"/>
              <a:t>3. Как называется самый короткий месяц в году? Дать два</a:t>
            </a:r>
          </a:p>
          <a:p>
            <a:pPr marL="514350" indent="-514350">
              <a:buNone/>
            </a:pPr>
            <a:r>
              <a:rPr lang="ru-RU" sz="2400" b="1" dirty="0" smtClean="0"/>
              <a:t>варианта ответа.</a:t>
            </a:r>
          </a:p>
          <a:p>
            <a:pPr marL="514350" indent="-514350">
              <a:buNone/>
            </a:pPr>
            <a:r>
              <a:rPr lang="ru-RU" sz="2400" b="1" dirty="0" smtClean="0"/>
              <a:t>4.Как правильно сказать: 7+5 равно одиннадцати или  </a:t>
            </a:r>
          </a:p>
          <a:p>
            <a:pPr marL="514350" indent="-514350">
              <a:buNone/>
            </a:pPr>
            <a:r>
              <a:rPr lang="ru-RU" sz="2400" b="1" dirty="0" smtClean="0"/>
              <a:t>одиннадцать?</a:t>
            </a:r>
          </a:p>
          <a:p>
            <a:pPr marL="514350" indent="-514350">
              <a:buNone/>
            </a:pPr>
            <a:r>
              <a:rPr lang="ru-RU" sz="2400" b="1" dirty="0" smtClean="0"/>
              <a:t>5. Что мы слышим в конце урока?</a:t>
            </a:r>
          </a:p>
          <a:p>
            <a:pPr marL="514350" indent="-514350">
              <a:buNone/>
            </a:pPr>
            <a:r>
              <a:rPr lang="ru-RU" sz="2400" b="1" dirty="0" smtClean="0"/>
              <a:t>6. Как называется действие, в результате которого получается </a:t>
            </a:r>
          </a:p>
          <a:p>
            <a:pPr marL="514350" indent="-514350">
              <a:buNone/>
            </a:pPr>
            <a:r>
              <a:rPr lang="ru-RU" sz="2400" b="1" dirty="0" smtClean="0"/>
              <a:t>частное?</a:t>
            </a:r>
          </a:p>
          <a:p>
            <a:pPr marL="514350" indent="-514350">
              <a:buNone/>
            </a:pPr>
            <a:r>
              <a:rPr lang="ru-RU" sz="2400" b="1" dirty="0" smtClean="0"/>
              <a:t>7. 1,2,3,4,5,6,7,8,9,0. Что больше –сумма или произведение?</a:t>
            </a:r>
          </a:p>
          <a:p>
            <a:pPr marL="514350" indent="-514350">
              <a:buNone/>
            </a:pPr>
            <a:r>
              <a:rPr lang="ru-RU" sz="2400" b="1" dirty="0" smtClean="0"/>
              <a:t>8. Назови пять дней недели. Не называя их по именам.</a:t>
            </a:r>
          </a:p>
          <a:p>
            <a:pPr marL="514350" indent="-514350">
              <a:buNone/>
            </a:pPr>
            <a:r>
              <a:rPr lang="ru-RU" sz="2400" b="1" dirty="0" smtClean="0"/>
              <a:t>9.Сколько цифр вы знаете?</a:t>
            </a:r>
          </a:p>
          <a:p>
            <a:pPr marL="514350" indent="-514350">
              <a:buNone/>
            </a:pPr>
            <a:r>
              <a:rPr lang="ru-RU" sz="2400" b="1" dirty="0" smtClean="0"/>
              <a:t>10.Наименьшее трехзначное число</a:t>
            </a:r>
          </a:p>
          <a:p>
            <a:pPr marL="514350" indent="-514350" algn="ctr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ЗАДАЧИ НА СМЕКАЛКУ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sz="2800" b="1" dirty="0" smtClean="0"/>
              <a:t>Два яйца варятся шесть минут. Сколько времени будут вариться 8 таких же яиц?</a:t>
            </a:r>
          </a:p>
          <a:p>
            <a:pPr>
              <a:buNone/>
            </a:pPr>
            <a:r>
              <a:rPr lang="ru-RU" sz="2800" b="1" dirty="0" smtClean="0"/>
              <a:t>2. Когда гусь стоит на двух ногах, то он весит 4 кг. Сколько будет весить гусь, если он встанет на одну ногу?</a:t>
            </a:r>
          </a:p>
          <a:p>
            <a:pPr>
              <a:buNone/>
            </a:pPr>
            <a:r>
              <a:rPr lang="ru-RU" sz="2800" b="1" dirty="0" smtClean="0"/>
              <a:t>3. У одного мужчины спросили, сколько у него детей. Он ответил: у меня 4 сына и у каждого из них есть родная сестра. Сколько же детей всего?</a:t>
            </a:r>
          </a:p>
          <a:p>
            <a:pPr>
              <a:buNone/>
            </a:pPr>
            <a:r>
              <a:rPr lang="ru-RU" sz="2800" b="1" dirty="0" smtClean="0"/>
              <a:t>4.Что тяжелее один кг ваты или один кг железа?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525344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МБОУ гимназия №7 г.Чехова , учитель начальных классов Ртищева Галина Анатольевна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1133</Words>
  <Application>Microsoft Office PowerPoint</Application>
  <PresentationFormat>Экран (4:3)</PresentationFormat>
  <Paragraphs>160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Приглашаем всех девчонок и мальчишек  на веселый праздник   «ЗНАТОКИ МАТЕМАТИКИ»</vt:lpstr>
      <vt:lpstr>МАТЕМАТИКА- царица всех земных наук!</vt:lpstr>
      <vt:lpstr>О математика земная,  Гордись, прекрасная,  собой. Ты всем наукам мать родная,  И дорожат они тобой. В веках овеяна ты славой,  Светило всех земных светил. Тебя царицей величавой Недаром Гаусс окрестил. Строга. Логична, величава,  Стройна в полете, как стрела,  Твоя немеркнущая слава В веках бессмертье обрела. Я славлю разум человека,  Дела его волшебных рук,  Надежду нынешнего века,  Царицу всех земных наук! </vt:lpstr>
      <vt:lpstr>НАЗОВИ УЧЕНЫХ МАТЕМАТИКОВ</vt:lpstr>
      <vt:lpstr>ПРОВЕРЬ СЕБЯ:</vt:lpstr>
      <vt:lpstr>Слайд 6</vt:lpstr>
      <vt:lpstr>Слайд 7</vt:lpstr>
      <vt:lpstr>РАЗМИНКА</vt:lpstr>
      <vt:lpstr>ЗАДАЧИ НА СМЕКАЛКУ</vt:lpstr>
      <vt:lpstr>СЕРЬЕЗНЫЕ ЗАДАЧИ</vt:lpstr>
      <vt:lpstr>ГЕОМЕТРИЧЕСКИЕ ЗАДАЧИ</vt:lpstr>
      <vt:lpstr>Что здесь лишнее и почему?</vt:lpstr>
      <vt:lpstr>Слайд 13</vt:lpstr>
      <vt:lpstr>Слайд 14</vt:lpstr>
      <vt:lpstr>Слайд 15</vt:lpstr>
      <vt:lpstr>Слайд 16</vt:lpstr>
      <vt:lpstr>ПОГОВОРКИ И ПОСЛОВИЦЫ, СОДЕРЖАЩИЕ ИМЕНА ЧИСЛИТЕЛЬНЫЕ</vt:lpstr>
      <vt:lpstr>Беритесь , ребята,  Скорей за работу! Учитесь считать,  Чтоб не сбиться со счета.</vt:lpstr>
      <vt:lpstr>Молодцы! Спасибо за игру! </vt:lpstr>
      <vt:lpstr>Источники изображений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73</cp:revision>
  <dcterms:modified xsi:type="dcterms:W3CDTF">2012-01-27T13:17:45Z</dcterms:modified>
</cp:coreProperties>
</file>