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56" r:id="rId2"/>
    <p:sldId id="257" r:id="rId3"/>
    <p:sldId id="268" r:id="rId4"/>
    <p:sldId id="269" r:id="rId5"/>
    <p:sldId id="270" r:id="rId6"/>
    <p:sldId id="259" r:id="rId7"/>
    <p:sldId id="260" r:id="rId8"/>
    <p:sldId id="261" r:id="rId9"/>
    <p:sldId id="262" r:id="rId10"/>
    <p:sldId id="272" r:id="rId11"/>
    <p:sldId id="274" r:id="rId12"/>
    <p:sldId id="273" r:id="rId13"/>
    <p:sldId id="277" r:id="rId14"/>
    <p:sldId id="276" r:id="rId15"/>
    <p:sldId id="275" r:id="rId16"/>
    <p:sldId id="281" r:id="rId17"/>
    <p:sldId id="280" r:id="rId18"/>
    <p:sldId id="279" r:id="rId19"/>
    <p:sldId id="278" r:id="rId20"/>
    <p:sldId id="282" r:id="rId21"/>
    <p:sldId id="285" r:id="rId22"/>
    <p:sldId id="284" r:id="rId23"/>
    <p:sldId id="271" r:id="rId24"/>
    <p:sldId id="263" r:id="rId25"/>
    <p:sldId id="264" r:id="rId26"/>
    <p:sldId id="265" r:id="rId27"/>
    <p:sldId id="266" r:id="rId28"/>
    <p:sldId id="267" r:id="rId29"/>
    <p:sldId id="286" r:id="rId30"/>
    <p:sldId id="287" r:id="rId31"/>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4263" autoAdjust="0"/>
    <p:restoredTop sz="94622" autoAdjust="0"/>
  </p:normalViewPr>
  <p:slideViewPr>
    <p:cSldViewPr>
      <p:cViewPr varScale="1">
        <p:scale>
          <a:sx n="72" d="100"/>
          <a:sy n="72" d="100"/>
        </p:scale>
        <p:origin x="-12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133FD6BC-2130-443D-A560-EAAFB63C26B1}" type="datetimeFigureOut">
              <a:rPr lang="en-US"/>
              <a:pPr>
                <a:defRPr/>
              </a:pPr>
              <a:t>2/18/2014</a:t>
            </a:fld>
            <a:endParaRPr lang="en-US"/>
          </a:p>
        </p:txBody>
      </p:sp>
      <p:sp>
        <p:nvSpPr>
          <p:cNvPr id="5" name="Нижний колонтитул 18"/>
          <p:cNvSpPr>
            <a:spLocks noGrp="1"/>
          </p:cNvSpPr>
          <p:nvPr>
            <p:ph type="ftr" sz="quarter" idx="11"/>
          </p:nvPr>
        </p:nvSpPr>
        <p:spPr/>
        <p:txBody>
          <a:bodyPr/>
          <a:lstStyle>
            <a:lvl1pPr>
              <a:defRPr/>
            </a:lvl1pPr>
          </a:lstStyle>
          <a:p>
            <a:pPr>
              <a:defRPr/>
            </a:pPr>
            <a:endParaRPr lang="en-US"/>
          </a:p>
        </p:txBody>
      </p:sp>
      <p:sp>
        <p:nvSpPr>
          <p:cNvPr id="6" name="Номер слайда 26"/>
          <p:cNvSpPr>
            <a:spLocks noGrp="1"/>
          </p:cNvSpPr>
          <p:nvPr>
            <p:ph type="sldNum" sz="quarter" idx="12"/>
          </p:nvPr>
        </p:nvSpPr>
        <p:spPr/>
        <p:txBody>
          <a:bodyPr/>
          <a:lstStyle>
            <a:lvl1pPr>
              <a:defRPr/>
            </a:lvl1pPr>
          </a:lstStyle>
          <a:p>
            <a:pPr>
              <a:defRPr/>
            </a:pPr>
            <a:fld id="{05D1F3FC-C750-4139-96F4-9E3B70D6C45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9B7371A-125A-44A7-973F-4B22FAE525CA}" type="datetimeFigureOut">
              <a:rPr lang="en-US"/>
              <a:pPr>
                <a:defRPr/>
              </a:pPr>
              <a:t>2/18/2014</a:t>
            </a:fld>
            <a:endParaRPr lang="en-US"/>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89EA040A-8B7B-40FE-B636-8D47C61DFF73}" type="slidenum">
              <a:rPr lang="en-US"/>
              <a:pPr>
                <a:defRPr/>
              </a:pPr>
              <a:t>‹#›</a:t>
            </a:fld>
            <a:endParaRPr lang="en-US"/>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ED37468-9DC0-423C-89A6-84CADBB78DE3}" type="datetimeFigureOut">
              <a:rPr lang="en-US"/>
              <a:pPr>
                <a:defRPr/>
              </a:pPr>
              <a:t>2/18/2014</a:t>
            </a:fld>
            <a:endParaRPr lang="en-US"/>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602C3023-6861-407D-BFF7-7EB69A30B378}" type="slidenum">
              <a:rPr lang="en-US"/>
              <a:pPr>
                <a:defRPr/>
              </a:pPr>
              <a:t>‹#›</a:t>
            </a:fld>
            <a:endParaRPr lang="en-US"/>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A33C66E-F12D-4934-9A7E-1BFE12DF5A15}" type="datetimeFigureOut">
              <a:rPr lang="en-US"/>
              <a:pPr>
                <a:defRPr/>
              </a:pPr>
              <a:t>2/18/2014</a:t>
            </a:fld>
            <a:endParaRPr lang="en-US"/>
          </a:p>
        </p:txBody>
      </p:sp>
      <p:sp>
        <p:nvSpPr>
          <p:cNvPr id="5" name="Нижний колонтитул 21"/>
          <p:cNvSpPr>
            <a:spLocks noGrp="1"/>
          </p:cNvSpPr>
          <p:nvPr>
            <p:ph type="ftr" sz="quarter" idx="11"/>
          </p:nvPr>
        </p:nvSpPr>
        <p:spPr/>
        <p:txBody>
          <a:bodyPr/>
          <a:lstStyle>
            <a:lvl1pPr>
              <a:defRPr/>
            </a:lvl1pPr>
          </a:lstStyle>
          <a:p>
            <a:pPr>
              <a:defRPr/>
            </a:pPr>
            <a:endParaRPr lang="en-US"/>
          </a:p>
        </p:txBody>
      </p:sp>
      <p:sp>
        <p:nvSpPr>
          <p:cNvPr id="6" name="Номер слайда 17"/>
          <p:cNvSpPr>
            <a:spLocks noGrp="1"/>
          </p:cNvSpPr>
          <p:nvPr>
            <p:ph type="sldNum" sz="quarter" idx="12"/>
          </p:nvPr>
        </p:nvSpPr>
        <p:spPr/>
        <p:txBody>
          <a:bodyPr/>
          <a:lstStyle>
            <a:lvl1pPr>
              <a:defRPr/>
            </a:lvl1pPr>
          </a:lstStyle>
          <a:p>
            <a:pPr>
              <a:defRPr/>
            </a:pPr>
            <a:fld id="{E08DE439-3D6F-499F-BAF9-D627488F9548}" type="slidenum">
              <a:rPr lang="en-US"/>
              <a:pPr>
                <a:defRPr/>
              </a:pPr>
              <a:t>‹#›</a:t>
            </a:fld>
            <a:endParaRPr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A2E8740-E620-441F-9902-4AB959904A94}" type="datetimeFigureOut">
              <a:rPr lang="en-US"/>
              <a:pPr>
                <a:defRPr/>
              </a:pPr>
              <a:t>2/18/2014</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74A99CDF-F9A7-41BC-8418-1DC8AFABC2B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2F7BC1AF-CEBC-4586-9446-164F33A8032A}" type="datetimeFigureOut">
              <a:rPr lang="en-US"/>
              <a:pPr>
                <a:defRPr/>
              </a:pPr>
              <a:t>2/18/2014</a:t>
            </a:fld>
            <a:endParaRPr lang="en-US"/>
          </a:p>
        </p:txBody>
      </p:sp>
      <p:sp>
        <p:nvSpPr>
          <p:cNvPr id="6" name="Нижний колонтитул 21"/>
          <p:cNvSpPr>
            <a:spLocks noGrp="1"/>
          </p:cNvSpPr>
          <p:nvPr>
            <p:ph type="ftr" sz="quarter" idx="11"/>
          </p:nvPr>
        </p:nvSpPr>
        <p:spPr/>
        <p:txBody>
          <a:bodyPr/>
          <a:lstStyle>
            <a:lvl1pPr>
              <a:defRPr/>
            </a:lvl1pPr>
          </a:lstStyle>
          <a:p>
            <a:pPr>
              <a:defRPr/>
            </a:pPr>
            <a:endParaRPr lang="en-US"/>
          </a:p>
        </p:txBody>
      </p:sp>
      <p:sp>
        <p:nvSpPr>
          <p:cNvPr id="7" name="Номер слайда 17"/>
          <p:cNvSpPr>
            <a:spLocks noGrp="1"/>
          </p:cNvSpPr>
          <p:nvPr>
            <p:ph type="sldNum" sz="quarter" idx="12"/>
          </p:nvPr>
        </p:nvSpPr>
        <p:spPr/>
        <p:txBody>
          <a:bodyPr/>
          <a:lstStyle>
            <a:lvl1pPr>
              <a:defRPr/>
            </a:lvl1pPr>
          </a:lstStyle>
          <a:p>
            <a:pPr>
              <a:defRPr/>
            </a:pPr>
            <a:fld id="{9EB742D6-7D24-49E6-9F37-70029ABF359D}" type="slidenum">
              <a:rPr lang="en-US"/>
              <a:pPr>
                <a:defRPr/>
              </a:pPr>
              <a:t>‹#›</a:t>
            </a:fld>
            <a:endParaRPr lang="en-US"/>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4C2C93E7-5262-45E4-8FA2-B9A955D1807B}" type="datetimeFigureOut">
              <a:rPr lang="en-US"/>
              <a:pPr>
                <a:defRPr/>
              </a:pPr>
              <a:t>2/18/2014</a:t>
            </a:fld>
            <a:endParaRPr lang="en-US"/>
          </a:p>
        </p:txBody>
      </p:sp>
      <p:sp>
        <p:nvSpPr>
          <p:cNvPr id="8" name="Нижний колонтитул 21"/>
          <p:cNvSpPr>
            <a:spLocks noGrp="1"/>
          </p:cNvSpPr>
          <p:nvPr>
            <p:ph type="ftr" sz="quarter" idx="11"/>
          </p:nvPr>
        </p:nvSpPr>
        <p:spPr/>
        <p:txBody>
          <a:bodyPr/>
          <a:lstStyle>
            <a:lvl1pPr>
              <a:defRPr/>
            </a:lvl1pPr>
          </a:lstStyle>
          <a:p>
            <a:pPr>
              <a:defRPr/>
            </a:pPr>
            <a:endParaRPr lang="en-US"/>
          </a:p>
        </p:txBody>
      </p:sp>
      <p:sp>
        <p:nvSpPr>
          <p:cNvPr id="9" name="Номер слайда 17"/>
          <p:cNvSpPr>
            <a:spLocks noGrp="1"/>
          </p:cNvSpPr>
          <p:nvPr>
            <p:ph type="sldNum" sz="quarter" idx="12"/>
          </p:nvPr>
        </p:nvSpPr>
        <p:spPr/>
        <p:txBody>
          <a:bodyPr/>
          <a:lstStyle>
            <a:lvl1pPr>
              <a:defRPr/>
            </a:lvl1pPr>
          </a:lstStyle>
          <a:p>
            <a:pPr>
              <a:defRPr/>
            </a:pPr>
            <a:fld id="{75DB8021-398C-4EC6-A899-A6D75074FDA0}" type="slidenum">
              <a:rPr lang="en-US"/>
              <a:pPr>
                <a:defRPr/>
              </a:pPr>
              <a:t>‹#›</a:t>
            </a:fld>
            <a:endParaRPr lang="en-US"/>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5642F781-4884-4BF7-AC89-6C9653489E4E}" type="datetimeFigureOut">
              <a:rPr lang="en-US"/>
              <a:pPr>
                <a:defRPr/>
              </a:pPr>
              <a:t>2/18/2014</a:t>
            </a:fld>
            <a:endParaRPr lang="en-US"/>
          </a:p>
        </p:txBody>
      </p:sp>
      <p:sp>
        <p:nvSpPr>
          <p:cNvPr id="4" name="Нижний колонтитул 21"/>
          <p:cNvSpPr>
            <a:spLocks noGrp="1"/>
          </p:cNvSpPr>
          <p:nvPr>
            <p:ph type="ftr" sz="quarter" idx="11"/>
          </p:nvPr>
        </p:nvSpPr>
        <p:spPr/>
        <p:txBody>
          <a:bodyPr/>
          <a:lstStyle>
            <a:lvl1pPr>
              <a:defRPr/>
            </a:lvl1pPr>
          </a:lstStyle>
          <a:p>
            <a:pPr>
              <a:defRPr/>
            </a:pPr>
            <a:endParaRPr lang="en-US"/>
          </a:p>
        </p:txBody>
      </p:sp>
      <p:sp>
        <p:nvSpPr>
          <p:cNvPr id="5" name="Номер слайда 17"/>
          <p:cNvSpPr>
            <a:spLocks noGrp="1"/>
          </p:cNvSpPr>
          <p:nvPr>
            <p:ph type="sldNum" sz="quarter" idx="12"/>
          </p:nvPr>
        </p:nvSpPr>
        <p:spPr/>
        <p:txBody>
          <a:bodyPr/>
          <a:lstStyle>
            <a:lvl1pPr>
              <a:defRPr/>
            </a:lvl1pPr>
          </a:lstStyle>
          <a:p>
            <a:pPr>
              <a:defRPr/>
            </a:pPr>
            <a:fld id="{C5FE3535-F6EB-46AC-A23C-CB67C8AE684C}" type="slidenum">
              <a:rPr lang="en-US"/>
              <a:pPr>
                <a:defRPr/>
              </a:pPr>
              <a:t>‹#›</a:t>
            </a:fld>
            <a:endParaRPr lang="en-US"/>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364C3CCD-1D9E-48BA-936B-1C172D4C6FF0}" type="datetimeFigureOut">
              <a:rPr lang="en-US"/>
              <a:pPr>
                <a:defRPr/>
              </a:pPr>
              <a:t>2/18/2014</a:t>
            </a:fld>
            <a:endParaRPr lang="en-US"/>
          </a:p>
        </p:txBody>
      </p:sp>
      <p:sp>
        <p:nvSpPr>
          <p:cNvPr id="3" name="Нижний колонтитул 21"/>
          <p:cNvSpPr>
            <a:spLocks noGrp="1"/>
          </p:cNvSpPr>
          <p:nvPr>
            <p:ph type="ftr" sz="quarter" idx="11"/>
          </p:nvPr>
        </p:nvSpPr>
        <p:spPr/>
        <p:txBody>
          <a:bodyPr/>
          <a:lstStyle>
            <a:lvl1pPr>
              <a:defRPr/>
            </a:lvl1pPr>
          </a:lstStyle>
          <a:p>
            <a:pPr>
              <a:defRPr/>
            </a:pPr>
            <a:endParaRPr lang="en-US"/>
          </a:p>
        </p:txBody>
      </p:sp>
      <p:sp>
        <p:nvSpPr>
          <p:cNvPr id="4" name="Номер слайда 17"/>
          <p:cNvSpPr>
            <a:spLocks noGrp="1"/>
          </p:cNvSpPr>
          <p:nvPr>
            <p:ph type="sldNum" sz="quarter" idx="12"/>
          </p:nvPr>
        </p:nvSpPr>
        <p:spPr/>
        <p:txBody>
          <a:bodyPr/>
          <a:lstStyle>
            <a:lvl1pPr>
              <a:defRPr/>
            </a:lvl1pPr>
          </a:lstStyle>
          <a:p>
            <a:pPr>
              <a:defRPr/>
            </a:pPr>
            <a:fld id="{B503BDA8-7FF2-4E5A-A8E4-3921C1BAC99A}" type="slidenum">
              <a:rPr lang="en-US"/>
              <a:pPr>
                <a:defRPr/>
              </a:pPr>
              <a:t>‹#›</a:t>
            </a:fld>
            <a:endParaRPr lang="en-US"/>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8D16DD06-6F9B-45EE-8860-839EB14A8DF8}" type="datetimeFigureOut">
              <a:rPr lang="en-US"/>
              <a:pPr>
                <a:defRPr/>
              </a:pPr>
              <a:t>2/18/2014</a:t>
            </a:fld>
            <a:endParaRPr lang="en-US"/>
          </a:p>
        </p:txBody>
      </p:sp>
      <p:sp>
        <p:nvSpPr>
          <p:cNvPr id="6" name="Нижний колонтитул 21"/>
          <p:cNvSpPr>
            <a:spLocks noGrp="1"/>
          </p:cNvSpPr>
          <p:nvPr>
            <p:ph type="ftr" sz="quarter" idx="11"/>
          </p:nvPr>
        </p:nvSpPr>
        <p:spPr/>
        <p:txBody>
          <a:bodyPr/>
          <a:lstStyle>
            <a:lvl1pPr>
              <a:defRPr/>
            </a:lvl1pPr>
          </a:lstStyle>
          <a:p>
            <a:pPr>
              <a:defRPr/>
            </a:pPr>
            <a:endParaRPr lang="en-US"/>
          </a:p>
        </p:txBody>
      </p:sp>
      <p:sp>
        <p:nvSpPr>
          <p:cNvPr id="7" name="Номер слайда 17"/>
          <p:cNvSpPr>
            <a:spLocks noGrp="1"/>
          </p:cNvSpPr>
          <p:nvPr>
            <p:ph type="sldNum" sz="quarter" idx="12"/>
          </p:nvPr>
        </p:nvSpPr>
        <p:spPr/>
        <p:txBody>
          <a:bodyPr/>
          <a:lstStyle>
            <a:lvl1pPr>
              <a:defRPr/>
            </a:lvl1pPr>
          </a:lstStyle>
          <a:p>
            <a:pPr>
              <a:defRPr/>
            </a:pPr>
            <a:fld id="{9E5CC7FE-C5B3-4E88-850F-6D1A981EBFB5}" type="slidenum">
              <a:rPr lang="en-US"/>
              <a:pPr>
                <a:defRPr/>
              </a:pPr>
              <a:t>‹#›</a:t>
            </a:fld>
            <a:endParaRPr lang="en-US"/>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9DE0001D-4C6F-437B-8204-08CD1627F5F7}" type="datetimeFigureOut">
              <a:rPr lang="en-US"/>
              <a:pPr>
                <a:defRPr/>
              </a:pPr>
              <a:t>2/18/2014</a:t>
            </a:fld>
            <a:endParaRPr lang="en-US"/>
          </a:p>
        </p:txBody>
      </p:sp>
      <p:sp>
        <p:nvSpPr>
          <p:cNvPr id="10" name="Нижний колонтитул 5"/>
          <p:cNvSpPr>
            <a:spLocks noGrp="1"/>
          </p:cNvSpPr>
          <p:nvPr>
            <p:ph type="ftr" sz="quarter" idx="11"/>
          </p:nvPr>
        </p:nvSpPr>
        <p:spPr/>
        <p:txBody>
          <a:bodyPr/>
          <a:lstStyle>
            <a:lvl1pPr>
              <a:defRPr/>
            </a:lvl1pPr>
          </a:lstStyle>
          <a:p>
            <a:pPr>
              <a:defRPr/>
            </a:pPr>
            <a:endParaRPr lang="en-US"/>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B7A2192F-4603-4006-90D5-641DB31F0245}" type="slidenum">
              <a:rPr lang="en-US"/>
              <a:pPr>
                <a:defRPr/>
              </a:pPr>
              <a:t>‹#›</a:t>
            </a:fld>
            <a:endParaRPr lang="en-US"/>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618E2290-53CD-4051-A4DC-901943E7A5FC}" type="datetimeFigureOut">
              <a:rPr lang="en-US"/>
              <a:pPr>
                <a:defRPr/>
              </a:pPr>
              <a:t>2/18/2014</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2AF4AD4-64FE-406B-B335-D8335729225E}" type="slidenum">
              <a:rPr lang="en-US"/>
              <a:pPr>
                <a:defRPr/>
              </a:pPr>
              <a:t>‹#›</a:t>
            </a:fld>
            <a:endParaRPr lang="en-US"/>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51" r:id="rId1"/>
    <p:sldLayoutId id="2147483943" r:id="rId2"/>
    <p:sldLayoutId id="2147483952" r:id="rId3"/>
    <p:sldLayoutId id="2147483944" r:id="rId4"/>
    <p:sldLayoutId id="2147483945" r:id="rId5"/>
    <p:sldLayoutId id="2147483946" r:id="rId6"/>
    <p:sldLayoutId id="2147483947" r:id="rId7"/>
    <p:sldLayoutId id="2147483948" r:id="rId8"/>
    <p:sldLayoutId id="2147483953" r:id="rId9"/>
    <p:sldLayoutId id="2147483949" r:id="rId10"/>
    <p:sldLayoutId id="2147483950" r:id="rId11"/>
  </p:sldLayoutIdLst>
  <p:transition spd="med">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4800" y="1828800"/>
            <a:ext cx="8534400" cy="2133600"/>
          </a:xfrm>
        </p:spPr>
        <p:txBody>
          <a:bodyPr>
            <a:normAutofit fontScale="90000"/>
          </a:bodyPr>
          <a:lstStyle/>
          <a:p>
            <a:pPr algn="ctr" eaLnBrk="1" fontAlgn="auto" hangingPunct="1">
              <a:spcAft>
                <a:spcPts val="0"/>
              </a:spcAft>
              <a:defRPr/>
            </a:pPr>
            <a:r>
              <a:rPr lang="ru-RU" sz="4400" dirty="0" smtClean="0">
                <a:solidFill>
                  <a:srgbClr val="FF0000"/>
                </a:solidFill>
              </a:rPr>
              <a:t>«КОНФЛИКТОЛОГИЧЕСКАЯ   КОМПЕТЕНТНОСТЬ </a:t>
            </a:r>
            <a:r>
              <a:rPr lang="ru-RU" sz="4400" dirty="0" smtClean="0">
                <a:solidFill>
                  <a:srgbClr val="FF0000"/>
                </a:solidFill>
              </a:rPr>
              <a:t/>
            </a:r>
            <a:br>
              <a:rPr lang="ru-RU" sz="4400" dirty="0" smtClean="0">
                <a:solidFill>
                  <a:srgbClr val="FF0000"/>
                </a:solidFill>
              </a:rPr>
            </a:br>
            <a:r>
              <a:rPr lang="ru-RU" sz="4400" dirty="0" smtClean="0">
                <a:solidFill>
                  <a:srgbClr val="FF0000"/>
                </a:solidFill>
              </a:rPr>
              <a:t>ПЕДАГОГА</a:t>
            </a:r>
            <a:r>
              <a:rPr lang="ru-RU" sz="4400" dirty="0" smtClean="0">
                <a:solidFill>
                  <a:srgbClr val="FF0000"/>
                </a:solidFill>
              </a:rPr>
              <a:t>»</a:t>
            </a:r>
            <a:r>
              <a:rPr lang="ru-RU" dirty="0" smtClean="0"/>
              <a:t/>
            </a:r>
            <a:br>
              <a:rPr lang="ru-RU" dirty="0" smtClean="0"/>
            </a:br>
            <a:endParaRPr lang="ru-RU" dirty="0"/>
          </a:p>
        </p:txBody>
      </p:sp>
      <p:pic>
        <p:nvPicPr>
          <p:cNvPr id="5123" name="Рисунок 6" descr="0d1ae9016cad149a5194bb22132cf5a6.jpg"/>
          <p:cNvPicPr>
            <a:picLocks noChangeAspect="1"/>
          </p:cNvPicPr>
          <p:nvPr/>
        </p:nvPicPr>
        <p:blipFill>
          <a:blip r:embed="rId2"/>
          <a:srcRect/>
          <a:stretch>
            <a:fillRect/>
          </a:stretch>
        </p:blipFill>
        <p:spPr bwMode="auto">
          <a:xfrm>
            <a:off x="228600" y="2870200"/>
            <a:ext cx="2551113" cy="3987800"/>
          </a:xfrm>
          <a:prstGeom prst="rect">
            <a:avLst/>
          </a:prstGeom>
          <a:noFill/>
          <a:ln w="9525">
            <a:noFill/>
            <a:miter lim="800000"/>
            <a:headEnd/>
            <a:tailEnd/>
          </a:ln>
        </p:spPr>
      </p:pic>
      <p:pic>
        <p:nvPicPr>
          <p:cNvPr id="5124" name="Рисунок 10" descr="post-609-1272117071_thumb.jpg"/>
          <p:cNvPicPr>
            <a:picLocks noChangeAspect="1"/>
          </p:cNvPicPr>
          <p:nvPr/>
        </p:nvPicPr>
        <p:blipFill>
          <a:blip r:embed="rId3"/>
          <a:srcRect/>
          <a:stretch>
            <a:fillRect/>
          </a:stretch>
        </p:blipFill>
        <p:spPr bwMode="auto">
          <a:xfrm>
            <a:off x="6248400" y="3581400"/>
            <a:ext cx="2338388" cy="3048000"/>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410200"/>
          </a:xfrm>
        </p:spPr>
        <p:txBody>
          <a:bodyPr>
            <a:normAutofit/>
          </a:bodyPr>
          <a:lstStyle/>
          <a:p>
            <a:pPr marL="274320" indent="-274320" algn="ctr" eaLnBrk="1" fontAlgn="auto" hangingPunct="1">
              <a:spcAft>
                <a:spcPts val="0"/>
              </a:spcAft>
              <a:buClr>
                <a:schemeClr val="accent3"/>
              </a:buClr>
              <a:buFont typeface="Wingdings 2"/>
              <a:buChar char=""/>
              <a:defRPr/>
            </a:pPr>
            <a:r>
              <a:rPr lang="ru-RU" dirty="0" smtClean="0">
                <a:latin typeface="+mj-lt"/>
                <a:cs typeface="Times New Roman" pitchFamily="18" charset="0"/>
              </a:rPr>
              <a:t>К </a:t>
            </a:r>
            <a:r>
              <a:rPr lang="ru-RU" dirty="0" smtClean="0">
                <a:solidFill>
                  <a:srgbClr val="FF0000"/>
                </a:solidFill>
                <a:latin typeface="+mj-lt"/>
                <a:cs typeface="Times New Roman" pitchFamily="18" charset="0"/>
              </a:rPr>
              <a:t>объективным причинам </a:t>
            </a:r>
            <a:r>
              <a:rPr lang="ru-RU" dirty="0" smtClean="0">
                <a:latin typeface="+mj-lt"/>
                <a:cs typeface="Times New Roman" pitchFamily="18" charset="0"/>
              </a:rPr>
              <a:t>возникновения конфликтов А. Я. </a:t>
            </a:r>
            <a:r>
              <a:rPr lang="ru-RU" dirty="0" err="1" smtClean="0">
                <a:latin typeface="+mj-lt"/>
                <a:cs typeface="Times New Roman" pitchFamily="18" charset="0"/>
              </a:rPr>
              <a:t>Анцупов</a:t>
            </a:r>
            <a:r>
              <a:rPr lang="ru-RU" dirty="0" smtClean="0">
                <a:latin typeface="+mj-lt"/>
                <a:cs typeface="Times New Roman" pitchFamily="18" charset="0"/>
              </a:rPr>
              <a:t> относит естественное столкновение интересов людей в процессе их жизнедеятельности. </a:t>
            </a:r>
          </a:p>
          <a:p>
            <a:pPr marL="274320" indent="-274320" algn="ctr" eaLnBrk="1" fontAlgn="auto" hangingPunct="1">
              <a:spcAft>
                <a:spcPts val="0"/>
              </a:spcAft>
              <a:buClr>
                <a:schemeClr val="accent3"/>
              </a:buClr>
              <a:buFont typeface="Wingdings 2"/>
              <a:buChar char=""/>
              <a:defRPr/>
            </a:pPr>
            <a:r>
              <a:rPr lang="ru-RU" dirty="0" smtClean="0">
                <a:latin typeface="+mj-lt"/>
                <a:cs typeface="Times New Roman" pitchFamily="18" charset="0"/>
              </a:rPr>
              <a:t>К типичным </a:t>
            </a:r>
            <a:r>
              <a:rPr lang="ru-RU" dirty="0" smtClean="0">
                <a:solidFill>
                  <a:srgbClr val="FF0000"/>
                </a:solidFill>
                <a:latin typeface="+mj-lt"/>
                <a:cs typeface="Times New Roman" pitchFamily="18" charset="0"/>
              </a:rPr>
              <a:t>социально-психологическим</a:t>
            </a:r>
            <a:r>
              <a:rPr lang="ru-RU" dirty="0" smtClean="0">
                <a:latin typeface="+mj-lt"/>
                <a:cs typeface="Times New Roman" pitchFamily="18" charset="0"/>
              </a:rPr>
              <a:t> причинам конфликтов относятся потери и искажение информации в процессе межличностной коммуникации, разбалансированность ролевого взаимодействия людей. </a:t>
            </a:r>
          </a:p>
          <a:p>
            <a:pPr marL="274320" indent="-274320" algn="ctr" eaLnBrk="1" fontAlgn="auto" hangingPunct="1">
              <a:spcAft>
                <a:spcPts val="0"/>
              </a:spcAft>
              <a:buClr>
                <a:schemeClr val="accent3"/>
              </a:buClr>
              <a:buFont typeface="Wingdings 2"/>
              <a:buChar char=""/>
              <a:defRPr/>
            </a:pPr>
            <a:r>
              <a:rPr lang="ru-RU" dirty="0" smtClean="0">
                <a:latin typeface="+mj-lt"/>
              </a:rPr>
              <a:t>Основными </a:t>
            </a:r>
            <a:r>
              <a:rPr lang="ru-RU" dirty="0" smtClean="0">
                <a:solidFill>
                  <a:srgbClr val="FF0000"/>
                </a:solidFill>
                <a:latin typeface="+mj-lt"/>
              </a:rPr>
              <a:t>личностными</a:t>
            </a:r>
            <a:r>
              <a:rPr lang="ru-RU" dirty="0" smtClean="0">
                <a:latin typeface="+mj-lt"/>
              </a:rPr>
              <a:t> причинами конфликтов, по мнению А. И. Шипилова, являются: субъективная оценка поведения партнера как недопустимого, низкая </a:t>
            </a:r>
            <a:r>
              <a:rPr lang="ru-RU" dirty="0" err="1" smtClean="0">
                <a:latin typeface="+mj-lt"/>
              </a:rPr>
              <a:t>конфликтоустойчивость</a:t>
            </a:r>
            <a:r>
              <a:rPr lang="ru-RU" dirty="0" smtClean="0">
                <a:latin typeface="+mj-lt"/>
              </a:rPr>
              <a:t>, слабое развитие </a:t>
            </a:r>
            <a:r>
              <a:rPr lang="ru-RU" dirty="0" err="1" smtClean="0">
                <a:latin typeface="+mj-lt"/>
              </a:rPr>
              <a:t>эмпатии</a:t>
            </a:r>
            <a:r>
              <a:rPr lang="ru-RU" dirty="0" smtClean="0">
                <a:latin typeface="+mj-lt"/>
              </a:rPr>
              <a:t>, неадекватный уровень притязаний.</a:t>
            </a:r>
          </a:p>
          <a:p>
            <a:pPr marL="274320" indent="-274320" algn="ctr" eaLnBrk="1" fontAlgn="auto" hangingPunct="1">
              <a:spcAft>
                <a:spcPts val="0"/>
              </a:spcAft>
              <a:buClr>
                <a:schemeClr val="accent3"/>
              </a:buClr>
              <a:buFont typeface="Wingdings 2"/>
              <a:buChar char=""/>
              <a:defRPr/>
            </a:pPr>
            <a:endParaRPr lang="ru-RU" dirty="0">
              <a:latin typeface="Segoe Script" pitchFamily="34"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95400"/>
            <a:ext cx="8229600" cy="4389438"/>
          </a:xfrm>
        </p:spPr>
        <p:txBody>
          <a:bodyPr>
            <a:normAutofit fontScale="92500" lnSpcReduction="10000"/>
          </a:bodyPr>
          <a:lstStyle/>
          <a:p>
            <a:pPr marL="274320" indent="-274320" algn="ctr" eaLnBrk="1" fontAlgn="auto" hangingPunct="1">
              <a:spcAft>
                <a:spcPts val="0"/>
              </a:spcAft>
              <a:buClr>
                <a:schemeClr val="accent3"/>
              </a:buClr>
              <a:buFont typeface="Wingdings 2"/>
              <a:buNone/>
              <a:defRPr/>
            </a:pPr>
            <a:r>
              <a:rPr lang="ru-RU" dirty="0" smtClean="0">
                <a:latin typeface="+mj-lt"/>
              </a:rPr>
              <a:t>Для возникновения конфликта необходим </a:t>
            </a:r>
            <a:r>
              <a:rPr lang="ru-RU" dirty="0" smtClean="0">
                <a:solidFill>
                  <a:srgbClr val="FF0000"/>
                </a:solidFill>
                <a:latin typeface="+mj-lt"/>
              </a:rPr>
              <a:t>инцидент</a:t>
            </a:r>
            <a:r>
              <a:rPr lang="ru-RU" dirty="0" smtClean="0">
                <a:latin typeface="+mj-lt"/>
              </a:rPr>
              <a:t> – это практические конфликтные действия участников (сторон) конфликтной ситуации, которые характеризуются бескомпромиссностью поступков и направлены на обязательное овладение объектом обостренного встречного интереса. Инцидент обычно возникает после резкого обострения противоречия или когда одна из сторон начинает ущемлять другую и провоцирует на столкновение. Если противоположная сторона начинает действовать, то конфликт из потенциального превращается в актуальный. Сигналами конфликта служат: кризис отношений, напряжение при общении, общий дискомфорт.</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838200"/>
            <a:ext cx="8763000" cy="4876800"/>
          </a:xfrm>
        </p:spPr>
        <p:txBody>
          <a:bodyPr>
            <a:normAutofit fontScale="25000" lnSpcReduction="20000"/>
          </a:bodyPr>
          <a:lstStyle/>
          <a:p>
            <a:pPr marL="0" indent="0" algn="just" eaLnBrk="1" fontAlgn="auto" hangingPunct="1">
              <a:lnSpc>
                <a:spcPct val="170000"/>
              </a:lnSpc>
              <a:spcBef>
                <a:spcPts val="0"/>
              </a:spcBef>
              <a:spcAft>
                <a:spcPts val="0"/>
              </a:spcAft>
              <a:buClr>
                <a:schemeClr val="accent3"/>
              </a:buClr>
              <a:buFont typeface="Wingdings 2"/>
              <a:buChar char=""/>
              <a:defRPr/>
            </a:pPr>
            <a:r>
              <a:rPr lang="ru-RU" sz="6400" b="1" dirty="0" smtClean="0"/>
              <a:t>В динамике развития конфликта существует ряд стадий: предполагающая стадия - связана с появлением условий, при которых может возникнуть столкновение интересов. К этим условиям относятся: </a:t>
            </a:r>
          </a:p>
          <a:p>
            <a:pPr marL="0" indent="0" algn="just" eaLnBrk="1" fontAlgn="auto" hangingPunct="1">
              <a:lnSpc>
                <a:spcPct val="170000"/>
              </a:lnSpc>
              <a:spcBef>
                <a:spcPts val="0"/>
              </a:spcBef>
              <a:spcAft>
                <a:spcPts val="0"/>
              </a:spcAft>
              <a:buClr>
                <a:schemeClr val="accent3"/>
              </a:buClr>
              <a:buFont typeface="Wingdings 2"/>
              <a:buChar char=""/>
              <a:defRPr/>
            </a:pPr>
            <a:r>
              <a:rPr lang="ru-RU" sz="6400" dirty="0" smtClean="0"/>
              <a:t> длительное бесконфликтное состояние коллектива или группы, когда все себя считают свободными, не несут никакой ответственности перед другими, рано или поздно возникает желание искать виновных; каждый считает себя правой стороной, обиженной несправедливо, то порождает конфликт; бесконфликтное развитие чревато конфликтами;</a:t>
            </a:r>
          </a:p>
          <a:p>
            <a:pPr marL="0" indent="0" algn="just" eaLnBrk="1" fontAlgn="auto" hangingPunct="1">
              <a:lnSpc>
                <a:spcPct val="170000"/>
              </a:lnSpc>
              <a:spcBef>
                <a:spcPts val="0"/>
              </a:spcBef>
              <a:spcAft>
                <a:spcPts val="0"/>
              </a:spcAft>
              <a:buClr>
                <a:schemeClr val="accent3"/>
              </a:buClr>
              <a:buFont typeface="Wingdings 2"/>
              <a:buChar char=""/>
              <a:defRPr/>
            </a:pPr>
            <a:r>
              <a:rPr lang="ru-RU" sz="6400" dirty="0" smtClean="0"/>
              <a:t> постоянное переутомление, вызванное перегрузками, которые ведут к стрессам, нервозности, возбудимости, неадекватной реакции на самые простые и безобидные вещи; </a:t>
            </a:r>
          </a:p>
          <a:p>
            <a:pPr marL="0" indent="0" algn="just" eaLnBrk="1" fontAlgn="auto" hangingPunct="1">
              <a:lnSpc>
                <a:spcPct val="170000"/>
              </a:lnSpc>
              <a:spcBef>
                <a:spcPts val="0"/>
              </a:spcBef>
              <a:spcAft>
                <a:spcPts val="0"/>
              </a:spcAft>
              <a:buClr>
                <a:schemeClr val="accent3"/>
              </a:buClr>
              <a:buFont typeface="Wingdings 2"/>
              <a:buChar char=""/>
              <a:defRPr/>
            </a:pPr>
            <a:r>
              <a:rPr lang="ru-RU" sz="6400" dirty="0" smtClean="0"/>
              <a:t> </a:t>
            </a:r>
            <a:r>
              <a:rPr lang="ru-RU" sz="6400" dirty="0" err="1" smtClean="0"/>
              <a:t>инфорационно-сенсорный</a:t>
            </a:r>
            <a:r>
              <a:rPr lang="ru-RU" sz="6400" dirty="0" smtClean="0"/>
              <a:t> голод, недостаток жизненно важной информации, длительное отсутствие ярких, сильных впечатлений; в основе всего этого лежит эмоциональная перенасыщенность будничной повседневностью;</a:t>
            </a:r>
          </a:p>
          <a:p>
            <a:pPr marL="0" indent="0" algn="just" eaLnBrk="1" fontAlgn="auto" hangingPunct="1">
              <a:lnSpc>
                <a:spcPct val="170000"/>
              </a:lnSpc>
              <a:spcBef>
                <a:spcPts val="0"/>
              </a:spcBef>
              <a:spcAft>
                <a:spcPts val="0"/>
              </a:spcAft>
              <a:buClr>
                <a:schemeClr val="accent3"/>
              </a:buClr>
              <a:buFont typeface="Wingdings 2"/>
              <a:buChar char=""/>
              <a:defRPr/>
            </a:pPr>
            <a:r>
              <a:rPr lang="ru-RU" sz="6400" dirty="0" smtClean="0"/>
              <a:t> разные способности, возможности, условия жизни - все это ведет к зависти к преуспевающему, способному человеку. </a:t>
            </a:r>
          </a:p>
          <a:p>
            <a:pPr marL="0" indent="0" algn="just" eaLnBrk="1" fontAlgn="auto" hangingPunct="1">
              <a:lnSpc>
                <a:spcPct val="170000"/>
              </a:lnSpc>
              <a:spcBef>
                <a:spcPts val="0"/>
              </a:spcBef>
              <a:spcAft>
                <a:spcPts val="0"/>
              </a:spcAft>
              <a:buClr>
                <a:schemeClr val="accent3"/>
              </a:buClr>
              <a:buFont typeface="Wingdings 2"/>
              <a:buChar char=""/>
              <a:defRPr/>
            </a:pPr>
            <a:r>
              <a:rPr lang="ru-RU" sz="6400" dirty="0" smtClean="0"/>
              <a:t> стиль организации жизни и управления коллективом.</a:t>
            </a:r>
          </a:p>
          <a:p>
            <a:pPr marL="274320" indent="-274320" algn="just"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95400"/>
            <a:ext cx="8229600" cy="4389438"/>
          </a:xfrm>
        </p:spPr>
        <p:txBody>
          <a:bodyPr>
            <a:normAutofit fontScale="77500" lnSpcReduction="20000"/>
          </a:bodyPr>
          <a:lstStyle/>
          <a:p>
            <a:pPr marL="274320" indent="0" eaLnBrk="1" fontAlgn="auto" hangingPunct="1">
              <a:lnSpc>
                <a:spcPct val="160000"/>
              </a:lnSpc>
              <a:spcAft>
                <a:spcPts val="0"/>
              </a:spcAft>
              <a:buClr>
                <a:schemeClr val="accent3"/>
              </a:buClr>
              <a:buNone/>
              <a:defRPr/>
            </a:pPr>
            <a:r>
              <a:rPr lang="ru-RU" b="1" dirty="0" smtClean="0">
                <a:solidFill>
                  <a:srgbClr val="FF0000"/>
                </a:solidFill>
              </a:rPr>
              <a:t>Стадия зарождения конфликта </a:t>
            </a:r>
            <a:r>
              <a:rPr lang="ru-RU" dirty="0" smtClean="0"/>
              <a:t>- столкновение интересов различных групп или отдельных людей. Оно возможно в трех основных формах: а) принципиальное столкновение, когда удовлетворение одних может быть реализовано определенно только за счет ущемления интересов других; б) столкновение интересов, которое затрагивает лишь форму отношений между людьми, но не задевает серьезно их материальных, духовных и других потребностей; в) возникает представление о столкновении интересов, но это мнимое, кажущееся столкновение, не задевающее интересов людей, членов коллектива.</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685800"/>
            <a:ext cx="8763000" cy="5715000"/>
          </a:xfrm>
        </p:spPr>
        <p:txBody>
          <a:bodyPr>
            <a:normAutofit fontScale="77500" lnSpcReduction="20000"/>
          </a:bodyPr>
          <a:lstStyle/>
          <a:p>
            <a:pPr marL="0" indent="0" algn="ctr" eaLnBrk="1" fontAlgn="auto" hangingPunct="1">
              <a:lnSpc>
                <a:spcPct val="170000"/>
              </a:lnSpc>
              <a:spcBef>
                <a:spcPts val="0"/>
              </a:spcBef>
              <a:spcAft>
                <a:spcPts val="0"/>
              </a:spcAft>
              <a:buClr>
                <a:schemeClr val="accent3"/>
              </a:buClr>
              <a:buFont typeface="Wingdings 2"/>
              <a:buNone/>
              <a:defRPr/>
            </a:pPr>
            <a:r>
              <a:rPr lang="ru-RU" sz="2900" b="1" dirty="0" smtClean="0">
                <a:solidFill>
                  <a:srgbClr val="FF0000"/>
                </a:solidFill>
                <a:latin typeface="+mj-lt"/>
              </a:rPr>
              <a:t>Стадия созревания конфликта </a:t>
            </a:r>
            <a:r>
              <a:rPr lang="ru-RU" sz="2900" dirty="0" smtClean="0">
                <a:latin typeface="+mj-lt"/>
              </a:rPr>
              <a:t>- столкновение интересов становится неизбежным. На этой стадии формируется психологическая установка участников развивающегося конфликта, т.е. не осознаваемая готовность действовать тем или иным образом, чтобы снять источники дискомфортного состояния. Состояние психологического напряжения побуждает к “атаке” или к “отступлению” от источника неприятных переживаний. Окружающие люди могут догадываться о зреющем конфликте быстрее, чем его участники, у них более независимые наблюдения, более свободные от субъективных оценок суждения. О созревании конфликта может свидетельствовать и психологическая атмосфера коллектива, группы.</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1143000"/>
            <a:ext cx="8229600" cy="4389438"/>
          </a:xfrm>
        </p:spPr>
        <p:txBody>
          <a:bodyPr>
            <a:normAutofit fontScale="85000" lnSpcReduction="10000"/>
          </a:bodyPr>
          <a:lstStyle/>
          <a:p>
            <a:pPr marL="274320" indent="-274320" algn="ctr" eaLnBrk="1" fontAlgn="auto" hangingPunct="1">
              <a:spcAft>
                <a:spcPts val="0"/>
              </a:spcAft>
              <a:buClr>
                <a:schemeClr val="accent3"/>
              </a:buClr>
              <a:buFont typeface="Wingdings 2"/>
              <a:buNone/>
              <a:defRPr/>
            </a:pPr>
            <a:r>
              <a:rPr lang="ru-RU" b="1" dirty="0" smtClean="0">
                <a:solidFill>
                  <a:srgbClr val="FF0000"/>
                </a:solidFill>
              </a:rPr>
              <a:t>Стадия осознания конфликта </a:t>
            </a:r>
            <a:r>
              <a:rPr lang="ru-RU" dirty="0" smtClean="0"/>
              <a:t>- конфликтующие стороны начинают осознавать, а не только чувствовать столкновение интересов. Здесь возможен ряд вариантов: </a:t>
            </a:r>
          </a:p>
          <a:p>
            <a:pPr marL="514350" indent="-514350" algn="ctr" eaLnBrk="1" fontAlgn="auto" hangingPunct="1">
              <a:spcAft>
                <a:spcPts val="0"/>
              </a:spcAft>
              <a:buClr>
                <a:schemeClr val="accent3"/>
              </a:buClr>
              <a:buFont typeface="Wingdings 2"/>
              <a:buAutoNum type="arabicPeriod"/>
              <a:defRPr/>
            </a:pPr>
            <a:r>
              <a:rPr lang="ru-RU" dirty="0" smtClean="0"/>
              <a:t>оба участника приходят к выводу о нецелесообразности конфликтующих отношений и готовы отказаться от взаимных претензий; </a:t>
            </a:r>
          </a:p>
          <a:p>
            <a:pPr marL="514350" indent="-514350" algn="ctr" eaLnBrk="1" fontAlgn="auto" hangingPunct="1">
              <a:spcAft>
                <a:spcPts val="0"/>
              </a:spcAft>
              <a:buClr>
                <a:schemeClr val="accent3"/>
              </a:buClr>
              <a:buFont typeface="Wingdings 2"/>
              <a:buAutoNum type="arabicPeriod"/>
              <a:defRPr/>
            </a:pPr>
            <a:r>
              <a:rPr lang="ru-RU" dirty="0" smtClean="0"/>
              <a:t> один из участников понимает неизбежность конфликта и взвесив все обстоятельства, готов уступить; другой участник идет на дальнейшее обострение; рассматривает уступчивость др. стороны как слабость; </a:t>
            </a:r>
          </a:p>
          <a:p>
            <a:pPr marL="514350" indent="-514350" algn="ctr" eaLnBrk="1" fontAlgn="auto" hangingPunct="1">
              <a:spcAft>
                <a:spcPts val="0"/>
              </a:spcAft>
              <a:buClr>
                <a:schemeClr val="accent3"/>
              </a:buClr>
              <a:buFont typeface="Wingdings 2"/>
              <a:buAutoNum type="arabicPeriod"/>
              <a:defRPr/>
            </a:pPr>
            <a:r>
              <a:rPr lang="ru-RU" dirty="0" smtClean="0"/>
              <a:t> оба участника приходят к выводу о непримиримости противоречий и начинают мобилизацию сил для решения конфликта в свою пользу.</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eaLnBrk="1" fontAlgn="auto" hangingPunct="1">
              <a:spcAft>
                <a:spcPts val="0"/>
              </a:spcAft>
              <a:defRPr/>
            </a:pPr>
            <a:r>
              <a:rPr lang="ru-RU" sz="3600" b="1" dirty="0" smtClean="0">
                <a:solidFill>
                  <a:srgbClr val="FF0000"/>
                </a:solidFill>
              </a:rPr>
              <a:t>Педагогический конфликт</a:t>
            </a:r>
            <a:endParaRPr lang="ru-RU" sz="3600" b="1" dirty="0">
              <a:solidFill>
                <a:srgbClr val="FF0000"/>
              </a:solidFill>
            </a:endParaRPr>
          </a:p>
        </p:txBody>
      </p:sp>
      <p:sp>
        <p:nvSpPr>
          <p:cNvPr id="20483" name="Содержимое 2"/>
          <p:cNvSpPr>
            <a:spLocks noGrp="1"/>
          </p:cNvSpPr>
          <p:nvPr>
            <p:ph idx="1"/>
          </p:nvPr>
        </p:nvSpPr>
        <p:spPr/>
        <p:txBody>
          <a:bodyPr/>
          <a:lstStyle/>
          <a:p>
            <a:pPr algn="ctr" eaLnBrk="1" hangingPunct="1">
              <a:buFont typeface="Wingdings 2" pitchFamily="18" charset="2"/>
              <a:buNone/>
            </a:pPr>
            <a:endParaRPr lang="ru-RU" dirty="0" smtClean="0">
              <a:latin typeface="+mj-lt"/>
            </a:endParaRPr>
          </a:p>
          <a:p>
            <a:pPr algn="ctr" eaLnBrk="1" hangingPunct="1">
              <a:buFont typeface="Wingdings 2" pitchFamily="18" charset="2"/>
              <a:buNone/>
            </a:pPr>
            <a:r>
              <a:rPr lang="ru-RU" dirty="0" smtClean="0">
                <a:latin typeface="+mj-lt"/>
              </a:rPr>
              <a:t>В педагогической психологии выделяют понятие </a:t>
            </a:r>
            <a:r>
              <a:rPr lang="ru-RU" dirty="0" smtClean="0">
                <a:solidFill>
                  <a:srgbClr val="FF0000"/>
                </a:solidFill>
                <a:latin typeface="+mj-lt"/>
              </a:rPr>
              <a:t>педагогический конфликт </a:t>
            </a:r>
            <a:r>
              <a:rPr lang="ru-RU" dirty="0" smtClean="0">
                <a:latin typeface="+mj-lt"/>
              </a:rPr>
              <a:t>– это конфликт, субъектами которого являются участники педагогического процесса. Процесс обучения и воспитания, как и всякое развитие, невозможен без противоречий и конфликтов.</a:t>
            </a:r>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609600"/>
            <a:ext cx="8229600" cy="4389438"/>
          </a:xfrm>
        </p:spPr>
        <p:txBody>
          <a:bodyPr>
            <a:normAutofit fontScale="92500" lnSpcReduction="10000"/>
          </a:bodyPr>
          <a:lstStyle/>
          <a:p>
            <a:pPr marL="0" indent="0" algn="ctr" eaLnBrk="1" fontAlgn="auto" hangingPunct="1">
              <a:lnSpc>
                <a:spcPct val="160000"/>
              </a:lnSpc>
              <a:spcBef>
                <a:spcPts val="0"/>
              </a:spcBef>
              <a:spcAft>
                <a:spcPts val="0"/>
              </a:spcAft>
              <a:buClr>
                <a:schemeClr val="accent3"/>
              </a:buClr>
              <a:buFont typeface="Wingdings 2"/>
              <a:buNone/>
              <a:defRPr/>
            </a:pPr>
            <a:r>
              <a:rPr lang="ru-RU" b="1" dirty="0" smtClean="0">
                <a:solidFill>
                  <a:srgbClr val="FF0000"/>
                </a:solidFill>
                <a:latin typeface="+mj-lt"/>
                <a:cs typeface="Times New Roman" pitchFamily="18" charset="0"/>
              </a:rPr>
              <a:t>По мнению М.М. Рыбаковой, среди конфликтов между педагогом и ребенком выделяются следующие конфликты:</a:t>
            </a:r>
          </a:p>
          <a:p>
            <a:pPr marL="274320" indent="-274320" eaLnBrk="1" fontAlgn="auto" hangingPunct="1">
              <a:spcAft>
                <a:spcPts val="0"/>
              </a:spcAft>
              <a:buClr>
                <a:schemeClr val="accent3"/>
              </a:buClr>
              <a:buFont typeface="Wingdings 2"/>
              <a:buChar char=""/>
              <a:defRPr/>
            </a:pPr>
            <a:r>
              <a:rPr lang="ru-RU" dirty="0" smtClean="0">
                <a:latin typeface="+mj-lt"/>
              </a:rPr>
              <a:t>деятельности, возникающие по поводу успеваемости ребенка, выполнения им </a:t>
            </a:r>
            <a:r>
              <a:rPr lang="ru-RU" dirty="0" err="1" smtClean="0">
                <a:latin typeface="+mj-lt"/>
              </a:rPr>
              <a:t>внеучебных</a:t>
            </a:r>
            <a:r>
              <a:rPr lang="ru-RU" dirty="0" smtClean="0">
                <a:latin typeface="+mj-lt"/>
              </a:rPr>
              <a:t> заданий;</a:t>
            </a:r>
          </a:p>
          <a:p>
            <a:pPr marL="274320" indent="-274320" eaLnBrk="1" fontAlgn="auto" hangingPunct="1">
              <a:spcAft>
                <a:spcPts val="0"/>
              </a:spcAft>
              <a:buClr>
                <a:schemeClr val="accent3"/>
              </a:buClr>
              <a:buFont typeface="Wingdings 2"/>
              <a:buChar char=""/>
              <a:defRPr/>
            </a:pPr>
            <a:endParaRPr lang="ru-RU" dirty="0" smtClean="0">
              <a:latin typeface="+mj-lt"/>
            </a:endParaRPr>
          </a:p>
          <a:p>
            <a:pPr marL="274320" indent="-274320" eaLnBrk="1" fontAlgn="auto" hangingPunct="1">
              <a:spcAft>
                <a:spcPts val="0"/>
              </a:spcAft>
              <a:buClr>
                <a:schemeClr val="accent3"/>
              </a:buClr>
              <a:buFont typeface="Wingdings 2"/>
              <a:buChar char=""/>
              <a:defRPr/>
            </a:pPr>
            <a:r>
              <a:rPr lang="ru-RU" dirty="0" smtClean="0">
                <a:latin typeface="+mj-lt"/>
              </a:rPr>
              <a:t>поведения (поступков), возникающие по поводу нарушения правил поведения в детском саду и вне его;</a:t>
            </a:r>
          </a:p>
          <a:p>
            <a:pPr marL="274320" indent="-274320" eaLnBrk="1" fontAlgn="auto" hangingPunct="1">
              <a:spcAft>
                <a:spcPts val="0"/>
              </a:spcAft>
              <a:buClr>
                <a:schemeClr val="accent3"/>
              </a:buClr>
              <a:buFont typeface="Wingdings 2"/>
              <a:buChar char=""/>
              <a:defRPr/>
            </a:pPr>
            <a:endParaRPr lang="ru-RU" dirty="0" smtClean="0">
              <a:latin typeface="+mj-lt"/>
            </a:endParaRPr>
          </a:p>
          <a:p>
            <a:pPr marL="274320" indent="-274320" eaLnBrk="1" fontAlgn="auto" hangingPunct="1">
              <a:spcAft>
                <a:spcPts val="0"/>
              </a:spcAft>
              <a:buClr>
                <a:schemeClr val="accent3"/>
              </a:buClr>
              <a:buFont typeface="Wingdings 2"/>
              <a:buChar char=""/>
              <a:defRPr/>
            </a:pPr>
            <a:r>
              <a:rPr lang="ru-RU" dirty="0" smtClean="0">
                <a:latin typeface="+mj-lt"/>
              </a:rPr>
              <a:t>отношений, возникающие в сфере эмоционально-личностных отношений детей и педагогов.</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1000" y="609600"/>
            <a:ext cx="8229600" cy="5638800"/>
          </a:xfrm>
        </p:spPr>
        <p:txBody>
          <a:bodyPr>
            <a:normAutofit fontScale="77500" lnSpcReduction="20000"/>
          </a:bodyPr>
          <a:lstStyle/>
          <a:p>
            <a:pPr marL="0" indent="0" algn="ctr" eaLnBrk="1" fontAlgn="auto" hangingPunct="1">
              <a:lnSpc>
                <a:spcPct val="160000"/>
              </a:lnSpc>
              <a:spcBef>
                <a:spcPts val="0"/>
              </a:spcBef>
              <a:spcAft>
                <a:spcPts val="0"/>
              </a:spcAft>
              <a:buClr>
                <a:schemeClr val="accent3"/>
              </a:buClr>
              <a:buFont typeface="Wingdings 2"/>
              <a:buNone/>
              <a:defRPr/>
            </a:pPr>
            <a:r>
              <a:rPr lang="ru-RU" dirty="0" smtClean="0">
                <a:latin typeface="+mj-lt"/>
              </a:rPr>
              <a:t>Таким образом, изучив понятие конфликта, причины его возникновения, можно сделать вывод, что </a:t>
            </a:r>
            <a:r>
              <a:rPr lang="ru-RU" b="1" dirty="0" smtClean="0">
                <a:solidFill>
                  <a:srgbClr val="FF0000"/>
                </a:solidFill>
                <a:latin typeface="+mj-lt"/>
              </a:rPr>
              <a:t>конфликт</a:t>
            </a:r>
            <a:r>
              <a:rPr lang="ru-RU" dirty="0" smtClean="0">
                <a:latin typeface="+mj-lt"/>
              </a:rPr>
              <a:t> – это форма социального взаимодействия между двумя или более субъектами, возникающий по причине несовпадения желаний, интересов, ценностей или восприятия. Основными личностными причинами конфликтов являются: </a:t>
            </a:r>
            <a:r>
              <a:rPr lang="ru-RU" dirty="0" smtClean="0">
                <a:solidFill>
                  <a:srgbClr val="FF0000"/>
                </a:solidFill>
                <a:latin typeface="+mj-lt"/>
              </a:rPr>
              <a:t>субъективная оценка поведения партнера как недопустимого, низкая </a:t>
            </a:r>
            <a:r>
              <a:rPr lang="ru-RU" dirty="0" err="1" smtClean="0">
                <a:solidFill>
                  <a:srgbClr val="FF0000"/>
                </a:solidFill>
                <a:latin typeface="+mj-lt"/>
              </a:rPr>
              <a:t>конфликтоустойчивость</a:t>
            </a:r>
            <a:r>
              <a:rPr lang="ru-RU" dirty="0" smtClean="0">
                <a:solidFill>
                  <a:srgbClr val="FF0000"/>
                </a:solidFill>
                <a:latin typeface="+mj-lt"/>
              </a:rPr>
              <a:t>, слабое развитие </a:t>
            </a:r>
            <a:r>
              <a:rPr lang="ru-RU" dirty="0" err="1" smtClean="0">
                <a:solidFill>
                  <a:srgbClr val="FF0000"/>
                </a:solidFill>
                <a:latin typeface="+mj-lt"/>
              </a:rPr>
              <a:t>эмпатии</a:t>
            </a:r>
            <a:r>
              <a:rPr lang="ru-RU" dirty="0" smtClean="0">
                <a:solidFill>
                  <a:srgbClr val="FF0000"/>
                </a:solidFill>
                <a:latin typeface="+mj-lt"/>
              </a:rPr>
              <a:t>, неадекватный уровень притязаний. </a:t>
            </a:r>
            <a:r>
              <a:rPr lang="ru-RU" dirty="0" smtClean="0">
                <a:latin typeface="+mj-lt"/>
              </a:rPr>
              <a:t>Конфликты могут быть </a:t>
            </a:r>
            <a:r>
              <a:rPr lang="ru-RU" dirty="0" smtClean="0">
                <a:solidFill>
                  <a:srgbClr val="FF0000"/>
                </a:solidFill>
                <a:latin typeface="+mj-lt"/>
              </a:rPr>
              <a:t>психологическими и педагогическими. </a:t>
            </a:r>
          </a:p>
          <a:p>
            <a:pPr marL="0" indent="0" algn="ctr" eaLnBrk="1" fontAlgn="auto" hangingPunct="1">
              <a:lnSpc>
                <a:spcPct val="170000"/>
              </a:lnSpc>
              <a:spcBef>
                <a:spcPts val="0"/>
              </a:spcBef>
              <a:spcAft>
                <a:spcPts val="0"/>
              </a:spcAft>
              <a:buClr>
                <a:schemeClr val="accent3"/>
              </a:buClr>
              <a:buFont typeface="Wingdings 2"/>
              <a:buNone/>
              <a:defRPr/>
            </a:pPr>
            <a:r>
              <a:rPr lang="ru-RU" dirty="0" smtClean="0">
                <a:latin typeface="+mj-lt"/>
              </a:rPr>
              <a:t>Конфликты различают и по их значению для группы людей, а также способу их разрешения. </a:t>
            </a:r>
            <a:r>
              <a:rPr lang="ru-RU" dirty="0" smtClean="0">
                <a:solidFill>
                  <a:srgbClr val="FF0000"/>
                </a:solidFill>
                <a:latin typeface="+mj-lt"/>
              </a:rPr>
              <a:t>Различают конструктивные и деструктивные конфликты.</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5800" y="609600"/>
            <a:ext cx="8229600" cy="5638800"/>
          </a:xfrm>
        </p:spPr>
        <p:txBody>
          <a:bodyPr>
            <a:normAutofit fontScale="70000" lnSpcReduction="20000"/>
          </a:bodyPr>
          <a:lstStyle/>
          <a:p>
            <a:pPr marL="0" indent="0" algn="ctr" eaLnBrk="1" fontAlgn="auto" hangingPunct="1">
              <a:lnSpc>
                <a:spcPct val="170000"/>
              </a:lnSpc>
              <a:spcBef>
                <a:spcPts val="0"/>
              </a:spcBef>
              <a:spcAft>
                <a:spcPts val="0"/>
              </a:spcAft>
              <a:buClr>
                <a:schemeClr val="accent3"/>
              </a:buClr>
              <a:buFont typeface="Wingdings 2"/>
              <a:buNone/>
              <a:defRPr/>
            </a:pPr>
            <a:r>
              <a:rPr lang="ru-RU" sz="3200" dirty="0" smtClean="0">
                <a:latin typeface="+mj-lt"/>
              </a:rPr>
              <a:t>Структура конфликта у детей описывается по разному, но некоторые элементы принимаются всеми. Это </a:t>
            </a:r>
            <a:r>
              <a:rPr lang="ru-RU" sz="3200" b="1" dirty="0" smtClean="0">
                <a:latin typeface="+mj-lt"/>
              </a:rPr>
              <a:t>– проблема (противоречие), конфликтная ситуация, участники конфликта и их позиция, объект, инцидент (повод для выяснения отношений, пусковой механизм), конфликт (начало активного процесса, развитие, разрешение).</a:t>
            </a:r>
          </a:p>
          <a:p>
            <a:pPr marL="0" indent="0" algn="ctr" eaLnBrk="1" fontAlgn="auto" hangingPunct="1">
              <a:lnSpc>
                <a:spcPct val="170000"/>
              </a:lnSpc>
              <a:spcBef>
                <a:spcPts val="0"/>
              </a:spcBef>
              <a:spcAft>
                <a:spcPts val="0"/>
              </a:spcAft>
              <a:buClr>
                <a:schemeClr val="accent3"/>
              </a:buClr>
              <a:buFont typeface="Wingdings 2"/>
              <a:buNone/>
              <a:defRPr/>
            </a:pPr>
            <a:r>
              <a:rPr lang="ru-RU" sz="3200" b="1" dirty="0" smtClean="0">
                <a:solidFill>
                  <a:srgbClr val="FF0000"/>
                </a:solidFill>
                <a:latin typeface="+mj-lt"/>
              </a:rPr>
              <a:t>Объект конфликта </a:t>
            </a:r>
            <a:r>
              <a:rPr lang="ru-RU" sz="3200" b="1" dirty="0" smtClean="0">
                <a:latin typeface="+mj-lt"/>
              </a:rPr>
              <a:t>– </a:t>
            </a:r>
            <a:r>
              <a:rPr lang="ru-RU" sz="3200" dirty="0" smtClean="0">
                <a:latin typeface="+mj-lt"/>
              </a:rPr>
              <a:t>конкретная материальная или духовно-нравственная ценность, к обладанию или отстаиванию которой стремятся конфликтующие стороны. </a:t>
            </a:r>
          </a:p>
          <a:p>
            <a:pPr marL="0" indent="0" algn="ctr" eaLnBrk="1" fontAlgn="auto" hangingPunct="1">
              <a:lnSpc>
                <a:spcPct val="170000"/>
              </a:lnSpc>
              <a:spcBef>
                <a:spcPts val="0"/>
              </a:spcBef>
              <a:spcAft>
                <a:spcPts val="0"/>
              </a:spcAft>
              <a:buClr>
                <a:schemeClr val="accent3"/>
              </a:buClr>
              <a:buFont typeface="Wingdings 2"/>
              <a:buNone/>
              <a:defRPr/>
            </a:pPr>
            <a:r>
              <a:rPr lang="ru-RU" sz="3200" b="1" dirty="0" smtClean="0">
                <a:solidFill>
                  <a:srgbClr val="FF0000"/>
                </a:solidFill>
                <a:latin typeface="+mj-lt"/>
              </a:rPr>
              <a:t>Субъекты конфликта </a:t>
            </a:r>
            <a:r>
              <a:rPr lang="ru-RU" sz="3200" b="1" dirty="0" smtClean="0">
                <a:latin typeface="+mj-lt"/>
              </a:rPr>
              <a:t>– </a:t>
            </a:r>
            <a:r>
              <a:rPr lang="ru-RU" sz="3200" dirty="0" smtClean="0">
                <a:latin typeface="+mj-lt"/>
              </a:rPr>
              <a:t>дети, со своими потребностями, интересами, мотивами и представлениями о ценностях.</a:t>
            </a:r>
            <a:r>
              <a:rPr lang="ru-RU" sz="3200" b="1" dirty="0" smtClean="0">
                <a:latin typeface="+mj-lt"/>
              </a:rPr>
              <a:t> </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Содержимое 2"/>
          <p:cNvSpPr>
            <a:spLocks noGrp="1"/>
          </p:cNvSpPr>
          <p:nvPr>
            <p:ph idx="1"/>
          </p:nvPr>
        </p:nvSpPr>
        <p:spPr>
          <a:xfrm>
            <a:off x="457200" y="1935163"/>
            <a:ext cx="5029200" cy="4389437"/>
          </a:xfrm>
        </p:spPr>
        <p:txBody>
          <a:bodyPr>
            <a:normAutofit fontScale="62500" lnSpcReduction="20000"/>
          </a:bodyPr>
          <a:lstStyle/>
          <a:p>
            <a:pPr marL="0" indent="0" eaLnBrk="1" fontAlgn="auto" hangingPunct="1">
              <a:lnSpc>
                <a:spcPct val="160000"/>
              </a:lnSpc>
              <a:spcBef>
                <a:spcPts val="0"/>
              </a:spcBef>
              <a:spcAft>
                <a:spcPts val="0"/>
              </a:spcAft>
              <a:buClr>
                <a:schemeClr val="accent3"/>
              </a:buClr>
              <a:buFont typeface="Wingdings 2"/>
              <a:buNone/>
              <a:defRPr/>
            </a:pPr>
            <a:r>
              <a:rPr lang="ru-RU" sz="3800" dirty="0" smtClean="0">
                <a:latin typeface="+mj-lt"/>
              </a:rPr>
              <a:t>это наука о закономерностях возникновения, развития, завершения конфликта, а также о принципах, способах и приемах их конструктивного регулирования.</a:t>
            </a:r>
          </a:p>
          <a:p>
            <a:pPr marL="274320" indent="-274320" eaLnBrk="1" fontAlgn="auto" hangingPunct="1">
              <a:spcAft>
                <a:spcPts val="0"/>
              </a:spcAft>
              <a:buClr>
                <a:schemeClr val="accent3"/>
              </a:buClr>
              <a:buFont typeface="Wingdings 2"/>
              <a:buChar char=""/>
              <a:defRPr/>
            </a:pPr>
            <a:endParaRPr lang="ru-RU" sz="3200" i="1" dirty="0" smtClean="0"/>
          </a:p>
          <a:p>
            <a:pPr marL="274320" indent="-274320" eaLnBrk="1" fontAlgn="auto" hangingPunct="1">
              <a:spcAft>
                <a:spcPts val="0"/>
              </a:spcAft>
              <a:buClr>
                <a:schemeClr val="accent3"/>
              </a:buClr>
              <a:buFont typeface="Wingdings" pitchFamily="2" charset="2"/>
              <a:buNone/>
              <a:defRPr/>
            </a:pPr>
            <a:r>
              <a:rPr lang="ru-RU" sz="3600" i="1" dirty="0" smtClean="0"/>
              <a:t/>
            </a:r>
            <a:br>
              <a:rPr lang="ru-RU" sz="3600" i="1" dirty="0" smtClean="0"/>
            </a:br>
            <a:r>
              <a:rPr lang="ru-RU" sz="1800" dirty="0" smtClean="0"/>
              <a:t> </a:t>
            </a:r>
            <a:r>
              <a:rPr lang="ru-RU" dirty="0" smtClean="0"/>
              <a:t/>
            </a:r>
            <a:br>
              <a:rPr lang="ru-RU" dirty="0" smtClean="0"/>
            </a:br>
            <a:endParaRPr lang="ru-RU" sz="3200" dirty="0" smtClean="0"/>
          </a:p>
        </p:txBody>
      </p:sp>
      <p:sp>
        <p:nvSpPr>
          <p:cNvPr id="4" name="Прямоугольник 3"/>
          <p:cNvSpPr/>
          <p:nvPr/>
        </p:nvSpPr>
        <p:spPr>
          <a:xfrm>
            <a:off x="1828800" y="914400"/>
            <a:ext cx="6489277" cy="923330"/>
          </a:xfrm>
          <a:prstGeom prst="rect">
            <a:avLst/>
          </a:prstGeom>
          <a:noFill/>
        </p:spPr>
        <p:txBody>
          <a:bodyPr wrap="none">
            <a:spAutoFit/>
          </a:bodyPr>
          <a:lstStyle/>
          <a:p>
            <a:pPr algn="ctr">
              <a:defRPr/>
            </a:pPr>
            <a:r>
              <a:rPr lang="ru-RU" sz="5400" b="1" i="1" spc="300" dirty="0" err="1">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latin typeface="+mj-lt"/>
              </a:rPr>
              <a:t>Конфликтология</a:t>
            </a:r>
            <a:r>
              <a:rPr lang="ru-RU" sz="5400" b="1" i="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latin typeface="+mj-lt"/>
              </a:rPr>
              <a:t> </a:t>
            </a:r>
            <a:r>
              <a:rPr lang="ru-RU" sz="5400" b="1" i="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latin typeface="Monotype Corsiva" pitchFamily="66" charset="0"/>
              </a:rPr>
              <a:t>-</a:t>
            </a:r>
            <a:endParaRPr lang="ru-RU" sz="54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latin typeface="Monotype Corsiva" pitchFamily="66" charset="0"/>
            </a:endParaRPr>
          </a:p>
        </p:txBody>
      </p:sp>
      <p:pic>
        <p:nvPicPr>
          <p:cNvPr id="6148" name="Рисунок 4" descr="img130430103914704.jpeg"/>
          <p:cNvPicPr>
            <a:picLocks noChangeAspect="1"/>
          </p:cNvPicPr>
          <p:nvPr/>
        </p:nvPicPr>
        <p:blipFill>
          <a:blip r:embed="rId2"/>
          <a:srcRect/>
          <a:stretch>
            <a:fillRect/>
          </a:stretch>
        </p:blipFill>
        <p:spPr bwMode="auto">
          <a:xfrm>
            <a:off x="5334000" y="2819400"/>
            <a:ext cx="3810000" cy="3225800"/>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533400"/>
            <a:ext cx="8229600" cy="5867400"/>
          </a:xfrm>
        </p:spPr>
        <p:txBody>
          <a:bodyPr>
            <a:normAutofit fontScale="55000" lnSpcReduction="20000"/>
          </a:bodyPr>
          <a:lstStyle/>
          <a:p>
            <a:pPr marL="0" indent="0" algn="ctr" eaLnBrk="1" fontAlgn="auto" hangingPunct="1">
              <a:lnSpc>
                <a:spcPct val="170000"/>
              </a:lnSpc>
              <a:spcBef>
                <a:spcPts val="0"/>
              </a:spcBef>
              <a:spcAft>
                <a:spcPts val="0"/>
              </a:spcAft>
              <a:buClr>
                <a:schemeClr val="accent3"/>
              </a:buClr>
              <a:buFont typeface="Wingdings 2"/>
              <a:buNone/>
              <a:defRPr/>
            </a:pPr>
            <a:r>
              <a:rPr lang="ru-RU" sz="3600" b="1" dirty="0" smtClean="0">
                <a:solidFill>
                  <a:srgbClr val="FF0000"/>
                </a:solidFill>
                <a:latin typeface="+mj-lt"/>
              </a:rPr>
              <a:t>Детские конфликты могут возникать по поводу ресурсов, связанных с предметами, интересами, трудностями в общении (отношений), ценностями и потребностями (физических или психологических). </a:t>
            </a:r>
          </a:p>
          <a:p>
            <a:pPr marL="0" indent="0" eaLnBrk="1" fontAlgn="auto" hangingPunct="1">
              <a:lnSpc>
                <a:spcPct val="170000"/>
              </a:lnSpc>
              <a:spcBef>
                <a:spcPts val="0"/>
              </a:spcBef>
              <a:spcAft>
                <a:spcPts val="0"/>
              </a:spcAft>
              <a:buClr>
                <a:schemeClr val="accent3"/>
              </a:buClr>
              <a:buFont typeface="Wingdings 2"/>
              <a:buNone/>
              <a:defRPr/>
            </a:pPr>
            <a:r>
              <a:rPr lang="ru-RU" sz="3600" b="1" dirty="0" smtClean="0">
                <a:solidFill>
                  <a:srgbClr val="FF0000"/>
                </a:solidFill>
                <a:latin typeface="+mj-lt"/>
              </a:rPr>
              <a:t>Факторами, обостряющими протекание конфликта в дошкольном возрасте являются:</a:t>
            </a:r>
          </a:p>
          <a:p>
            <a:pPr marL="0" indent="0" eaLnBrk="1" fontAlgn="auto" hangingPunct="1">
              <a:lnSpc>
                <a:spcPct val="170000"/>
              </a:lnSpc>
              <a:spcBef>
                <a:spcPts val="0"/>
              </a:spcBef>
              <a:spcAft>
                <a:spcPts val="0"/>
              </a:spcAft>
              <a:buClr>
                <a:schemeClr val="accent3"/>
              </a:buClr>
              <a:buFont typeface="Wingdings 2"/>
              <a:buChar char=""/>
              <a:defRPr/>
            </a:pPr>
            <a:r>
              <a:rPr lang="ru-RU" sz="3600" dirty="0" smtClean="0">
                <a:latin typeface="+mj-lt"/>
              </a:rPr>
              <a:t>повышение и внешнее проявление накала страстей гнев, страх, тревога, разочарование);</a:t>
            </a:r>
          </a:p>
          <a:p>
            <a:pPr marL="0" indent="0" eaLnBrk="1" fontAlgn="auto" hangingPunct="1">
              <a:lnSpc>
                <a:spcPct val="170000"/>
              </a:lnSpc>
              <a:spcBef>
                <a:spcPts val="0"/>
              </a:spcBef>
              <a:spcAft>
                <a:spcPts val="0"/>
              </a:spcAft>
              <a:buClr>
                <a:schemeClr val="accent3"/>
              </a:buClr>
              <a:buFont typeface="Wingdings 2"/>
              <a:buChar char=""/>
              <a:defRPr/>
            </a:pPr>
            <a:r>
              <a:rPr lang="ru-RU" sz="3600" dirty="0" smtClean="0">
                <a:latin typeface="+mj-lt"/>
              </a:rPr>
              <a:t>проявление безразличия со стороны взрослого на возникший конфликт;</a:t>
            </a:r>
          </a:p>
          <a:p>
            <a:pPr marL="0" indent="0" eaLnBrk="1" fontAlgn="auto" hangingPunct="1">
              <a:lnSpc>
                <a:spcPct val="170000"/>
              </a:lnSpc>
              <a:spcBef>
                <a:spcPts val="0"/>
              </a:spcBef>
              <a:spcAft>
                <a:spcPts val="0"/>
              </a:spcAft>
              <a:buClr>
                <a:schemeClr val="accent3"/>
              </a:buClr>
              <a:buFont typeface="Wingdings 2"/>
              <a:buChar char=""/>
              <a:defRPr/>
            </a:pPr>
            <a:r>
              <a:rPr lang="ru-RU" sz="3600" dirty="0" smtClean="0">
                <a:latin typeface="+mj-lt"/>
              </a:rPr>
              <a:t>отсутствие попыток установления и поддержания отношений;</a:t>
            </a:r>
          </a:p>
          <a:p>
            <a:pPr marL="0" indent="0" eaLnBrk="1" fontAlgn="auto" hangingPunct="1">
              <a:lnSpc>
                <a:spcPct val="170000"/>
              </a:lnSpc>
              <a:spcBef>
                <a:spcPts val="0"/>
              </a:spcBef>
              <a:spcAft>
                <a:spcPts val="0"/>
              </a:spcAft>
              <a:buClr>
                <a:schemeClr val="accent3"/>
              </a:buClr>
              <a:buFont typeface="Wingdings 2"/>
              <a:buChar char=""/>
              <a:defRPr/>
            </a:pPr>
            <a:r>
              <a:rPr lang="ru-RU" sz="3600" dirty="0" smtClean="0">
                <a:latin typeface="+mj-lt"/>
              </a:rPr>
              <a:t>эскалация, тиражирование конфликтной ситуации, увеличение числа детей, участников конфликта;</a:t>
            </a:r>
          </a:p>
          <a:p>
            <a:pPr marL="0" indent="0" eaLnBrk="1" fontAlgn="auto" hangingPunct="1">
              <a:lnSpc>
                <a:spcPct val="170000"/>
              </a:lnSpc>
              <a:spcBef>
                <a:spcPts val="0"/>
              </a:spcBef>
              <a:spcAft>
                <a:spcPts val="0"/>
              </a:spcAft>
              <a:buClr>
                <a:schemeClr val="accent3"/>
              </a:buClr>
              <a:buFont typeface="Wingdings 2"/>
              <a:buChar char=""/>
              <a:defRPr/>
            </a:pPr>
            <a:r>
              <a:rPr lang="ru-RU" sz="3600" dirty="0" smtClean="0">
                <a:latin typeface="+mj-lt"/>
              </a:rPr>
              <a:t>вовлечение родителей;</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381000"/>
            <a:ext cx="8229600" cy="5638800"/>
          </a:xfrm>
        </p:spPr>
        <p:txBody>
          <a:bodyPr>
            <a:normAutofit/>
          </a:bodyPr>
          <a:lstStyle/>
          <a:p>
            <a:pPr marL="0" indent="274320" algn="ctr" eaLnBrk="1" fontAlgn="auto" hangingPunct="1">
              <a:lnSpc>
                <a:spcPct val="150000"/>
              </a:lnSpc>
              <a:spcBef>
                <a:spcPts val="0"/>
              </a:spcBef>
              <a:spcAft>
                <a:spcPts val="0"/>
              </a:spcAft>
              <a:buClr>
                <a:schemeClr val="accent3"/>
              </a:buClr>
              <a:buFont typeface="Wingdings 2"/>
              <a:buNone/>
              <a:defRPr/>
            </a:pPr>
            <a:r>
              <a:rPr lang="ru-RU" b="1" dirty="0" smtClean="0">
                <a:solidFill>
                  <a:srgbClr val="FF0000"/>
                </a:solidFill>
              </a:rPr>
              <a:t>Факторы, ведущие к ослаблению конфликта:</a:t>
            </a:r>
          </a:p>
          <a:p>
            <a:pPr marL="0" indent="274320" algn="ctr" eaLnBrk="1" fontAlgn="auto" hangingPunct="1">
              <a:lnSpc>
                <a:spcPct val="150000"/>
              </a:lnSpc>
              <a:spcBef>
                <a:spcPts val="0"/>
              </a:spcBef>
              <a:spcAft>
                <a:spcPts val="0"/>
              </a:spcAft>
              <a:buClr>
                <a:schemeClr val="accent3"/>
              </a:buClr>
              <a:buFont typeface="Wingdings 2"/>
              <a:buChar char=""/>
              <a:defRPr/>
            </a:pPr>
            <a:r>
              <a:rPr lang="ru-RU" dirty="0" smtClean="0"/>
              <a:t>уход на нейтральную сторону;</a:t>
            </a:r>
          </a:p>
          <a:p>
            <a:pPr marL="0" indent="274320" algn="ctr" eaLnBrk="1" fontAlgn="auto" hangingPunct="1">
              <a:lnSpc>
                <a:spcPct val="150000"/>
              </a:lnSpc>
              <a:spcBef>
                <a:spcPts val="0"/>
              </a:spcBef>
              <a:spcAft>
                <a:spcPts val="0"/>
              </a:spcAft>
              <a:buClr>
                <a:schemeClr val="accent3"/>
              </a:buClr>
              <a:buFont typeface="Wingdings 2"/>
              <a:buChar char=""/>
              <a:defRPr/>
            </a:pPr>
            <a:r>
              <a:rPr lang="ru-RU" dirty="0" smtClean="0"/>
              <a:t>беседа, объяснение, но не демонстрация;</a:t>
            </a:r>
          </a:p>
          <a:p>
            <a:pPr marL="0" indent="274320" algn="ctr" eaLnBrk="1" fontAlgn="auto" hangingPunct="1">
              <a:lnSpc>
                <a:spcPct val="150000"/>
              </a:lnSpc>
              <a:spcBef>
                <a:spcPts val="0"/>
              </a:spcBef>
              <a:spcAft>
                <a:spcPts val="0"/>
              </a:spcAft>
              <a:buClr>
                <a:schemeClr val="accent3"/>
              </a:buClr>
              <a:buFont typeface="Wingdings 2"/>
              <a:buChar char=""/>
              <a:defRPr/>
            </a:pPr>
            <a:r>
              <a:rPr lang="ru-RU" dirty="0" smtClean="0"/>
              <a:t>уменьшение ощущения угрозы, наличие и использование коммуникативных навыков урегулирования конфликтов;</a:t>
            </a:r>
          </a:p>
          <a:p>
            <a:pPr marL="0" indent="274320" algn="ctr" eaLnBrk="1" fontAlgn="auto" hangingPunct="1">
              <a:lnSpc>
                <a:spcPct val="150000"/>
              </a:lnSpc>
              <a:spcBef>
                <a:spcPts val="0"/>
              </a:spcBef>
              <a:spcAft>
                <a:spcPts val="0"/>
              </a:spcAft>
              <a:buClr>
                <a:schemeClr val="accent3"/>
              </a:buClr>
              <a:buFont typeface="Wingdings 2"/>
              <a:buChar char=""/>
              <a:defRPr/>
            </a:pPr>
            <a:r>
              <a:rPr lang="ru-RU" dirty="0" smtClean="0"/>
              <a:t>сохранение и укрепление межличностных отношений</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81000"/>
            <a:ext cx="8229600" cy="5105400"/>
          </a:xfrm>
        </p:spPr>
        <p:txBody>
          <a:bodyPr>
            <a:noAutofit/>
          </a:bodyPr>
          <a:lstStyle/>
          <a:p>
            <a:pPr marL="274320" indent="-274320" algn="ctr" eaLnBrk="1" fontAlgn="auto" hangingPunct="1">
              <a:spcAft>
                <a:spcPts val="0"/>
              </a:spcAft>
              <a:buClr>
                <a:schemeClr val="accent3"/>
              </a:buClr>
              <a:buFont typeface="Wingdings 2"/>
              <a:buNone/>
              <a:defRPr/>
            </a:pPr>
            <a:r>
              <a:rPr lang="ru-RU" sz="1800" b="1" dirty="0" smtClean="0">
                <a:solidFill>
                  <a:srgbClr val="FF0000"/>
                </a:solidFill>
                <a:latin typeface="+mj-lt"/>
              </a:rPr>
              <a:t>«Конфликтное поведение» </a:t>
            </a:r>
          </a:p>
          <a:p>
            <a:pPr marL="0" indent="0" eaLnBrk="1" fontAlgn="auto" hangingPunct="1">
              <a:lnSpc>
                <a:spcPct val="170000"/>
              </a:lnSpc>
              <a:spcBef>
                <a:spcPts val="0"/>
              </a:spcBef>
              <a:spcAft>
                <a:spcPts val="0"/>
              </a:spcAft>
              <a:buClr>
                <a:schemeClr val="accent3"/>
              </a:buClr>
              <a:buFont typeface="Wingdings 2"/>
              <a:buNone/>
              <a:defRPr/>
            </a:pPr>
            <a:r>
              <a:rPr lang="ru-RU" sz="1800" dirty="0" smtClean="0">
                <a:latin typeface="+mj-lt"/>
              </a:rPr>
              <a:t>- это действия и поступки человека в конфликтной ситуации, то есть фактически это способы реагирования человека в конфликтной ситуации. В дошкольном возрасте существует проблема конфликтного поведения в аспекте предупреждения его формирования у детей. В связи с эти понятием так же рассматривается понятие «конфликтные отношения» - это способы организации взаимодействия с другими людьми, сверстниками, взрослыми, окрашенные негативным, аффективным эмоциональным фоном.</a:t>
            </a:r>
          </a:p>
          <a:p>
            <a:pPr marL="0" indent="0" eaLnBrk="1" fontAlgn="auto" hangingPunct="1">
              <a:lnSpc>
                <a:spcPct val="170000"/>
              </a:lnSpc>
              <a:spcBef>
                <a:spcPts val="0"/>
              </a:spcBef>
              <a:spcAft>
                <a:spcPts val="0"/>
              </a:spcAft>
              <a:buClr>
                <a:schemeClr val="accent3"/>
              </a:buClr>
              <a:buFont typeface="Wingdings 2"/>
              <a:buNone/>
              <a:defRPr/>
            </a:pPr>
            <a:r>
              <a:rPr lang="ru-RU" sz="1800" dirty="0" smtClean="0">
                <a:latin typeface="+mj-lt"/>
              </a:rPr>
              <a:t> Конфликтное поведение, неблагополучие, эмоциональный дискомфорт ребенка среди сверстников негативно отражается на формировании личности ребенка. Дети приходят в детский сад с неодинаковым эмоциональным мироощущением, неоднородными притязаниями и в то же время с различными умениями и возможностями. В результате каждый по-своему отвечает требованиям воспитателя и сверстников и создает отношение к себе.</a:t>
            </a:r>
            <a:endParaRPr lang="ru-RU" sz="1800" dirty="0">
              <a:latin typeface="+mj-lt"/>
            </a:endParaRPr>
          </a:p>
        </p:txBody>
      </p:sp>
    </p:spTree>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600" y="838200"/>
            <a:ext cx="8077200" cy="6248400"/>
          </a:xfrm>
        </p:spPr>
        <p:txBody>
          <a:bodyPr>
            <a:normAutofit fontScale="55000" lnSpcReduction="20000"/>
          </a:bodyPr>
          <a:lstStyle/>
          <a:p>
            <a:pPr marL="274320" indent="-274320" algn="ctr" eaLnBrk="1" fontAlgn="auto" hangingPunct="1">
              <a:spcAft>
                <a:spcPts val="0"/>
              </a:spcAft>
              <a:buClr>
                <a:schemeClr val="accent3"/>
              </a:buClr>
              <a:buFont typeface="Wingdings 2"/>
              <a:buChar char=""/>
              <a:defRPr/>
            </a:pPr>
            <a:r>
              <a:rPr lang="ru-RU" sz="3300" b="1" dirty="0" err="1" smtClean="0">
                <a:solidFill>
                  <a:srgbClr val="FF0000"/>
                </a:solidFill>
                <a:latin typeface="+mj-lt"/>
                <a:cs typeface="Times New Roman" pitchFamily="18" charset="0"/>
              </a:rPr>
              <a:t>Анцупов</a:t>
            </a:r>
            <a:r>
              <a:rPr lang="ru-RU" sz="3300" b="1" dirty="0" smtClean="0">
                <a:solidFill>
                  <a:srgbClr val="FF0000"/>
                </a:solidFill>
                <a:latin typeface="+mj-lt"/>
                <a:cs typeface="Times New Roman" pitchFamily="18" charset="0"/>
              </a:rPr>
              <a:t> А. Я. выделяет семь основных причин возникновения конфликтов в игре:</a:t>
            </a:r>
          </a:p>
          <a:p>
            <a:pPr marL="274320" indent="-274320" algn="ctr" eaLnBrk="1" fontAlgn="auto" hangingPunct="1">
              <a:spcAft>
                <a:spcPts val="0"/>
              </a:spcAft>
              <a:buClr>
                <a:schemeClr val="accent3"/>
              </a:buClr>
              <a:buFont typeface="Wingdings 2"/>
              <a:buChar char=""/>
              <a:defRPr/>
            </a:pPr>
            <a:endParaRPr lang="ru-RU" sz="3300" dirty="0" smtClean="0">
              <a:solidFill>
                <a:srgbClr val="FF0000"/>
              </a:solidFill>
              <a:latin typeface="+mj-lt"/>
              <a:cs typeface="Times New Roman" pitchFamily="18" charset="0"/>
            </a:endParaRP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1. «Разрушение игры» — сюда входят такие действия детей, которые прерывают или затрудняют процесс игры,— например, разрушение игровых построек, игровой обстановки, а также воображаемой игровой ситуации.</a:t>
            </a: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2. «По поводу выбора общей темы игры» — в этих случаях спор возникает из-за того, в какую именно совместную игру собираются играть дети.</a:t>
            </a: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3. «По поводу состава участников игры» — здесь решается вопрос о том, кто именно будет играть в данную игру, т. е. кого включить в игру, а кого исключить.</a:t>
            </a: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4. «Из-за ролей» — данные конфликты возникают главным образом в силу разногласий между детьми о том, кто будет выполнять наиболее привлекательную или, наоборот, малопривлекательную роль.</a:t>
            </a: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5. «Из-за игрушек» — сюда отнесены споры из-за обладания игрушками, игровыми предметами и атрибутами.</a:t>
            </a: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6. «По поводу сюжета игры» — в этих случаях дети спорят из-за того, каким образом должна проходить игра, какие в ней будут игровые ситуации, персонажи и каковы будут действия тех или иных персонажей.</a:t>
            </a:r>
          </a:p>
          <a:p>
            <a:pPr marL="274320" indent="-274320" eaLnBrk="1" fontAlgn="auto" hangingPunct="1">
              <a:spcAft>
                <a:spcPts val="0"/>
              </a:spcAft>
              <a:buClr>
                <a:schemeClr val="accent3"/>
              </a:buClr>
              <a:buFont typeface="Wingdings 2"/>
              <a:buChar char=""/>
              <a:defRPr/>
            </a:pPr>
            <a:r>
              <a:rPr lang="ru-RU" sz="3300" dirty="0" smtClean="0">
                <a:latin typeface="+mj-lt"/>
                <a:cs typeface="Times New Roman" pitchFamily="18" charset="0"/>
              </a:rPr>
              <a:t>7. «По поводу правильности игровых действий» — это споры о том, правильно или неправильно действует тот или иной ребенок в игре.</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533400" y="381000"/>
            <a:ext cx="8229600" cy="1143000"/>
          </a:xfrm>
        </p:spPr>
        <p:txBody>
          <a:bodyPr anchor="ctr"/>
          <a:lstStyle/>
          <a:p>
            <a:pPr algn="ctr" eaLnBrk="1" hangingPunct="1">
              <a:defRPr/>
            </a:pPr>
            <a:r>
              <a:rPr lang="ru-RU" sz="3200" b="1" dirty="0" smtClean="0">
                <a:solidFill>
                  <a:srgbClr val="FF0000"/>
                </a:solidFill>
              </a:rPr>
              <a:t>Стили поведения в конфликте </a:t>
            </a:r>
            <a:br>
              <a:rPr lang="ru-RU" sz="3200" b="1" dirty="0" smtClean="0">
                <a:solidFill>
                  <a:srgbClr val="FF0000"/>
                </a:solidFill>
              </a:rPr>
            </a:br>
            <a:r>
              <a:rPr lang="ru-RU" sz="1400" b="1" dirty="0" smtClean="0">
                <a:solidFill>
                  <a:srgbClr val="FF0000"/>
                </a:solidFill>
              </a:rPr>
              <a:t>(по мнению</a:t>
            </a:r>
            <a:r>
              <a:rPr lang="ru-RU" sz="1400" dirty="0" smtClean="0">
                <a:solidFill>
                  <a:srgbClr val="FF0000"/>
                </a:solidFill>
              </a:rPr>
              <a:t> У. Томас и X. </a:t>
            </a:r>
            <a:r>
              <a:rPr lang="ru-RU" sz="1400" dirty="0" err="1" smtClean="0">
                <a:solidFill>
                  <a:srgbClr val="FF0000"/>
                </a:solidFill>
              </a:rPr>
              <a:t>Килмен</a:t>
            </a:r>
            <a:r>
              <a:rPr lang="ru-RU" sz="1400" b="1" dirty="0" smtClean="0">
                <a:solidFill>
                  <a:srgbClr val="FF0000"/>
                </a:solidFill>
              </a:rPr>
              <a:t> )</a:t>
            </a:r>
            <a:endParaRPr lang="ru-RU" sz="1400" dirty="0" smtClean="0">
              <a:solidFill>
                <a:srgbClr val="FF0000"/>
              </a:solidFill>
            </a:endParaRPr>
          </a:p>
        </p:txBody>
      </p:sp>
      <p:sp>
        <p:nvSpPr>
          <p:cNvPr id="3" name="Содержимое 2"/>
          <p:cNvSpPr>
            <a:spLocks noGrp="1"/>
          </p:cNvSpPr>
          <p:nvPr>
            <p:ph idx="1"/>
          </p:nvPr>
        </p:nvSpPr>
        <p:spPr>
          <a:xfrm>
            <a:off x="381000" y="1401763"/>
            <a:ext cx="8229600" cy="5456237"/>
          </a:xfrm>
        </p:spPr>
        <p:txBody>
          <a:bodyPr>
            <a:normAutofit fontScale="77500" lnSpcReduction="20000"/>
          </a:bodyPr>
          <a:lstStyle/>
          <a:p>
            <a:pPr marL="274320" indent="-274320" eaLnBrk="1" fontAlgn="auto" hangingPunct="1">
              <a:spcAft>
                <a:spcPts val="0"/>
              </a:spcAft>
              <a:buClr>
                <a:schemeClr val="accent3"/>
              </a:buClr>
              <a:buFont typeface="Wingdings"/>
              <a:buChar char=""/>
              <a:defRPr/>
            </a:pPr>
            <a:r>
              <a:rPr lang="ru-RU" b="1" dirty="0" smtClean="0">
                <a:latin typeface="+mj-lt"/>
              </a:rPr>
              <a:t>Избегание </a:t>
            </a:r>
            <a:r>
              <a:rPr lang="ru-RU" dirty="0" smtClean="0">
                <a:latin typeface="+mj-lt"/>
              </a:rPr>
              <a:t>или уход от конфликта, но если педагог физически или эмоционально уходит от конфликта, то он теряет возможность участвовать в дальнейшем развитии ситуации. (Дети довольно часто пользуются этим стилем во взаимоотношениях с педагогами и родителями);</a:t>
            </a:r>
          </a:p>
          <a:p>
            <a:pPr marL="274320" indent="-274320" eaLnBrk="1" fontAlgn="auto" hangingPunct="1">
              <a:spcAft>
                <a:spcPts val="0"/>
              </a:spcAft>
              <a:buClr>
                <a:schemeClr val="accent3"/>
              </a:buClr>
              <a:buFont typeface="Wingdings"/>
              <a:buChar char=""/>
              <a:defRPr/>
            </a:pPr>
            <a:r>
              <a:rPr lang="ru-RU" b="1" dirty="0" smtClean="0">
                <a:latin typeface="+mj-lt"/>
              </a:rPr>
              <a:t>Приспособление </a:t>
            </a:r>
            <a:r>
              <a:rPr lang="ru-RU" dirty="0" smtClean="0">
                <a:latin typeface="+mj-lt"/>
              </a:rPr>
              <a:t>(соглашательский стиль поведения), предполагающее либо акт смирения, либо необходимость измениться самому.</a:t>
            </a:r>
          </a:p>
          <a:p>
            <a:pPr marL="274320" indent="-274320" eaLnBrk="1" fontAlgn="auto" hangingPunct="1">
              <a:spcAft>
                <a:spcPts val="0"/>
              </a:spcAft>
              <a:buClr>
                <a:schemeClr val="accent3"/>
              </a:buClr>
              <a:buFont typeface="Wingdings"/>
              <a:buChar char=""/>
              <a:defRPr/>
            </a:pPr>
            <a:r>
              <a:rPr lang="ru-RU" b="1" dirty="0" smtClean="0">
                <a:latin typeface="+mj-lt"/>
              </a:rPr>
              <a:t>Конфронтация </a:t>
            </a:r>
            <a:r>
              <a:rPr lang="ru-RU" dirty="0" smtClean="0">
                <a:latin typeface="+mj-lt"/>
              </a:rPr>
              <a:t>(доминирование, желание изменить ситуацию) - стремление подчинить себе, настоять на своем. (Это любимый способ взрослых в общении с детьми - демонстрировать своё превосходство.)</a:t>
            </a:r>
          </a:p>
          <a:p>
            <a:pPr marL="274320" indent="-274320" eaLnBrk="1" fontAlgn="auto" hangingPunct="1">
              <a:spcAft>
                <a:spcPts val="0"/>
              </a:spcAft>
              <a:buClr>
                <a:schemeClr val="accent3"/>
              </a:buClr>
              <a:buFont typeface="Wingdings"/>
              <a:buChar char=""/>
              <a:defRPr/>
            </a:pPr>
            <a:r>
              <a:rPr lang="ru-RU" b="1" dirty="0" smtClean="0">
                <a:latin typeface="+mj-lt"/>
              </a:rPr>
              <a:t>Компромисс </a:t>
            </a:r>
            <a:r>
              <a:rPr lang="ru-RU" dirty="0" smtClean="0">
                <a:latin typeface="+mj-lt"/>
              </a:rPr>
              <a:t>(изменить ситуацию и измениться самому) - достижение соглашения взаимными уступками.</a:t>
            </a:r>
          </a:p>
          <a:p>
            <a:pPr marL="274320" indent="-274320" eaLnBrk="1" fontAlgn="auto" hangingPunct="1">
              <a:spcAft>
                <a:spcPts val="0"/>
              </a:spcAft>
              <a:buClr>
                <a:schemeClr val="accent3"/>
              </a:buClr>
              <a:buFont typeface="Wingdings"/>
              <a:buChar char=""/>
              <a:defRPr/>
            </a:pPr>
            <a:r>
              <a:rPr lang="ru-RU" b="1" dirty="0" smtClean="0">
                <a:latin typeface="+mj-lt"/>
              </a:rPr>
              <a:t>Сотрудничество </a:t>
            </a:r>
            <a:r>
              <a:rPr lang="ru-RU" dirty="0" smtClean="0">
                <a:latin typeface="+mj-lt"/>
              </a:rPr>
              <a:t>(изменить отношение к ситуации и изменить ситуа­цию) - стратегия "выиграть-выиграть". Типичные правила действий в этом варианте предполагают, что участники прежде всего стремятся победить  проблему, а не друг друга. В основу данной стратегии положен закон толерантности (терпимости), любой участник конфликта имеет право  "быть другим".</a:t>
            </a:r>
          </a:p>
          <a:p>
            <a:pPr marL="274320" indent="-274320" eaLnBrk="1" fontAlgn="auto" hangingPunct="1">
              <a:spcAft>
                <a:spcPts val="0"/>
              </a:spcAft>
              <a:buClr>
                <a:schemeClr val="accent3"/>
              </a:buClr>
              <a:buFont typeface="Wingdings"/>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nchor="ctr"/>
          <a:lstStyle/>
          <a:p>
            <a:pPr algn="ctr" eaLnBrk="1" hangingPunct="1">
              <a:defRPr/>
            </a:pPr>
            <a:r>
              <a:rPr lang="ru-RU" sz="2800" b="1" dirty="0" smtClean="0">
                <a:solidFill>
                  <a:srgbClr val="FF0000"/>
                </a:solidFill>
              </a:rPr>
              <a:t>Что нельзя делать педагогу в конфликтной ситуации?</a:t>
            </a:r>
            <a:endParaRPr lang="ru-RU" dirty="0" smtClean="0">
              <a:solidFill>
                <a:srgbClr val="FF0000"/>
              </a:solidFill>
            </a:endParaRPr>
          </a:p>
        </p:txBody>
      </p:sp>
      <p:sp>
        <p:nvSpPr>
          <p:cNvPr id="15363" name="Содержимое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ru-RU" dirty="0" smtClean="0">
                <a:latin typeface="+mj-lt"/>
              </a:rPr>
              <a:t>отвечать на агрессию агрессией (это принизит и ваше достоинство),  не затрагивать качества личности ребенка, а давать оценку только действиям (но не общую оценку по конкретному поводу);</a:t>
            </a:r>
          </a:p>
          <a:p>
            <a:pPr marL="274320" indent="-274320" eaLnBrk="1" fontAlgn="auto" hangingPunct="1">
              <a:spcAft>
                <a:spcPts val="0"/>
              </a:spcAft>
              <a:buClr>
                <a:schemeClr val="accent3"/>
              </a:buClr>
              <a:buFont typeface="Wingdings 2"/>
              <a:buChar char=""/>
              <a:defRPr/>
            </a:pPr>
            <a:r>
              <a:rPr lang="ru-RU" dirty="0" smtClean="0">
                <a:latin typeface="+mj-lt"/>
              </a:rPr>
              <a:t>обращать внимание на национальные особенности детей ;</a:t>
            </a:r>
          </a:p>
          <a:p>
            <a:pPr marL="274320" indent="-274320" eaLnBrk="1" fontAlgn="auto" hangingPunct="1">
              <a:spcAft>
                <a:spcPts val="0"/>
              </a:spcAft>
              <a:buClr>
                <a:schemeClr val="accent3"/>
              </a:buClr>
              <a:buFont typeface="Wingdings 2"/>
              <a:buChar char=""/>
              <a:defRPr/>
            </a:pPr>
            <a:r>
              <a:rPr lang="ru-RU" dirty="0" smtClean="0">
                <a:latin typeface="+mj-lt"/>
              </a:rPr>
              <a:t>оскорблять детей;</a:t>
            </a:r>
          </a:p>
          <a:p>
            <a:pPr marL="274320" indent="-274320" eaLnBrk="1" fontAlgn="auto" hangingPunct="1">
              <a:spcAft>
                <a:spcPts val="0"/>
              </a:spcAft>
              <a:buClr>
                <a:schemeClr val="accent3"/>
              </a:buClr>
              <a:buFont typeface="Wingdings 2"/>
              <a:buChar char=""/>
              <a:defRPr/>
            </a:pPr>
            <a:r>
              <a:rPr lang="ru-RU" dirty="0" smtClean="0">
                <a:latin typeface="+mj-lt"/>
              </a:rPr>
              <a:t>прилюдно обсуждать родителей ребенка;</a:t>
            </a:r>
          </a:p>
          <a:p>
            <a:pPr marL="274320" indent="-274320" eaLnBrk="1" fontAlgn="auto" hangingPunct="1">
              <a:spcAft>
                <a:spcPts val="0"/>
              </a:spcAft>
              <a:buClr>
                <a:schemeClr val="accent3"/>
              </a:buClr>
              <a:buFont typeface="Wingdings 2"/>
              <a:buChar char=""/>
              <a:defRPr/>
            </a:pPr>
            <a:r>
              <a:rPr lang="ru-RU" dirty="0" smtClean="0">
                <a:latin typeface="+mj-lt"/>
              </a:rPr>
              <a:t>сравнивать детей (у каждого есть положительные и отрицательные качества);</a:t>
            </a:r>
          </a:p>
          <a:p>
            <a:pPr marL="274320" indent="-274320" eaLnBrk="1" fontAlgn="auto" hangingPunct="1">
              <a:spcAft>
                <a:spcPts val="0"/>
              </a:spcAft>
              <a:buClr>
                <a:schemeClr val="accent3"/>
              </a:buClr>
              <a:buFont typeface="Wingdings 2"/>
              <a:buChar char=""/>
              <a:defRPr/>
            </a:pPr>
            <a:r>
              <a:rPr lang="ru-RU" dirty="0" smtClean="0">
                <a:latin typeface="+mj-lt"/>
              </a:rPr>
              <a:t>унижать достоинство ребенка.</a:t>
            </a:r>
          </a:p>
          <a:p>
            <a:pPr marL="274320" indent="-274320" eaLnBrk="1" fontAlgn="auto" hangingPunct="1">
              <a:spcAft>
                <a:spcPts val="0"/>
              </a:spcAft>
              <a:buClr>
                <a:schemeClr val="accent3"/>
              </a:buClr>
              <a:buFont typeface="Wingdings 2"/>
              <a:buChar char=""/>
              <a:defRPr/>
            </a:pPr>
            <a:endParaRPr lang="ru-RU" dirty="0" smtClean="0"/>
          </a:p>
        </p:txBody>
      </p:sp>
    </p:spTree>
  </p:cSld>
  <p:clrMapOvr>
    <a:masterClrMapping/>
  </p:clrMapOvr>
  <p:transition spd="med">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ru-RU" sz="2800" b="1" dirty="0" smtClean="0"/>
              <a:t/>
            </a:r>
            <a:br>
              <a:rPr lang="ru-RU" sz="2800" b="1" dirty="0" smtClean="0"/>
            </a:br>
            <a:r>
              <a:rPr lang="ru-RU" sz="2800" b="1" dirty="0" smtClean="0"/>
              <a:t/>
            </a:r>
            <a:br>
              <a:rPr lang="ru-RU" sz="2800" b="1" dirty="0" smtClean="0"/>
            </a:br>
            <a:r>
              <a:rPr lang="ru-RU" sz="2800" b="1" dirty="0" smtClean="0">
                <a:solidFill>
                  <a:srgbClr val="FF0000"/>
                </a:solidFill>
              </a:rPr>
              <a:t>Что необходимо делать педагогу:</a:t>
            </a:r>
            <a:r>
              <a:rPr lang="ru-RU" sz="2800" dirty="0" smtClean="0"/>
              <a:t/>
            </a:r>
            <a:br>
              <a:rPr lang="ru-RU" sz="2800" dirty="0" smtClean="0"/>
            </a:br>
            <a:endParaRPr lang="ru-RU" dirty="0"/>
          </a:p>
        </p:txBody>
      </p:sp>
      <p:sp>
        <p:nvSpPr>
          <p:cNvPr id="3" name="Содержимое 2"/>
          <p:cNvSpPr>
            <a:spLocks noGrp="1"/>
          </p:cNvSpPr>
          <p:nvPr>
            <p:ph idx="1"/>
          </p:nvPr>
        </p:nvSpPr>
        <p:spPr>
          <a:xfrm>
            <a:off x="990600" y="838200"/>
            <a:ext cx="7467600" cy="6172200"/>
          </a:xfrm>
        </p:spPr>
        <p:txBody>
          <a:bodyPr>
            <a:normAutofit fontScale="77500" lnSpcReduction="20000"/>
          </a:bodyPr>
          <a:lstStyle/>
          <a:p>
            <a:pPr marL="274320" indent="-274320" eaLnBrk="1" fontAlgn="auto" hangingPunct="1">
              <a:spcAft>
                <a:spcPts val="0"/>
              </a:spcAft>
              <a:buClr>
                <a:schemeClr val="accent3"/>
              </a:buClr>
              <a:buFont typeface="Wingdings"/>
              <a:buChar char=""/>
              <a:defRPr/>
            </a:pPr>
            <a:r>
              <a:rPr lang="ru-RU" sz="2300" dirty="0" smtClean="0">
                <a:latin typeface="+mj-lt"/>
              </a:rPr>
              <a:t>контролируя свои эмоции, постараться быть объективным, попросить ребенка обосновать свои претензии, предоставить ему возможность "выпустить пар";</a:t>
            </a:r>
          </a:p>
          <a:p>
            <a:pPr marL="274320" indent="-274320" eaLnBrk="1" fontAlgn="auto" hangingPunct="1">
              <a:spcAft>
                <a:spcPts val="0"/>
              </a:spcAft>
              <a:buClr>
                <a:schemeClr val="accent3"/>
              </a:buClr>
              <a:buFont typeface="Wingdings"/>
              <a:buChar char=""/>
              <a:defRPr/>
            </a:pPr>
            <a:r>
              <a:rPr lang="ru-RU" sz="2300" dirty="0" smtClean="0">
                <a:latin typeface="+mj-lt"/>
              </a:rPr>
              <a:t>постараться взглянуть на проблему глазами ребенка; не приписывать ученику свое понимание его позиции, перейти на "</a:t>
            </a:r>
            <a:r>
              <a:rPr lang="ru-RU" sz="2300" dirty="0" err="1" smtClean="0">
                <a:latin typeface="+mj-lt"/>
              </a:rPr>
              <a:t>Я-высказывания</a:t>
            </a:r>
            <a:r>
              <a:rPr lang="ru-RU" sz="2300" dirty="0" smtClean="0">
                <a:latin typeface="+mj-lt"/>
              </a:rPr>
              <a:t>», например: не "вы меня обманываете", а "я чувствую себя обманутым;</a:t>
            </a:r>
          </a:p>
          <a:p>
            <a:pPr marL="274320" indent="-274320" eaLnBrk="1" fontAlgn="auto" hangingPunct="1">
              <a:spcAft>
                <a:spcPts val="0"/>
              </a:spcAft>
              <a:buClr>
                <a:schemeClr val="accent3"/>
              </a:buClr>
              <a:buFont typeface="Wingdings"/>
              <a:buChar char=""/>
              <a:defRPr/>
            </a:pPr>
            <a:r>
              <a:rPr lang="ru-RU" sz="2300" dirty="0" smtClean="0">
                <a:latin typeface="+mj-lt"/>
              </a:rPr>
              <a:t>соблюдать вежливость и тактичность (есть слова, которые, прозвучав, наносят такой ущерб отношениям, что все последующие "компенсирующие" действия не смогут их исправить);</a:t>
            </a:r>
          </a:p>
          <a:p>
            <a:pPr marL="274320" indent="-274320" eaLnBrk="1" fontAlgn="auto" hangingPunct="1">
              <a:spcAft>
                <a:spcPts val="0"/>
              </a:spcAft>
              <a:buClr>
                <a:schemeClr val="accent3"/>
              </a:buClr>
              <a:buFont typeface="Wingdings"/>
              <a:buChar char=""/>
              <a:defRPr/>
            </a:pPr>
            <a:r>
              <a:rPr lang="ru-RU" sz="2300" dirty="0" smtClean="0">
                <a:latin typeface="+mj-lt"/>
              </a:rPr>
              <a:t>избегать соблазна наказать, отомстить или обвинить, а также упрёков и критики (это вызовет ответную обиду и агрессию);</a:t>
            </a:r>
          </a:p>
          <a:p>
            <a:pPr marL="274320" indent="-274320" eaLnBrk="1" fontAlgn="auto" hangingPunct="1">
              <a:spcAft>
                <a:spcPts val="0"/>
              </a:spcAft>
              <a:buClr>
                <a:schemeClr val="accent3"/>
              </a:buClr>
              <a:buFont typeface="Wingdings"/>
              <a:buChar char=""/>
              <a:defRPr/>
            </a:pPr>
            <a:r>
              <a:rPr lang="ru-RU" sz="2300" dirty="0" smtClean="0">
                <a:latin typeface="+mj-lt"/>
              </a:rPr>
              <a:t>если конфликт состоялся при детях, то взять "таймаут" и продолжить разговор без слушателей  (после небольшой паузы, спадет накал страстей, а лишившись  поддержки в лице ребят, ребенок не будет "работать на лику");</a:t>
            </a:r>
          </a:p>
          <a:p>
            <a:pPr marL="274320" indent="-274320" eaLnBrk="1" fontAlgn="auto" hangingPunct="1">
              <a:spcAft>
                <a:spcPts val="0"/>
              </a:spcAft>
              <a:buClr>
                <a:schemeClr val="accent3"/>
              </a:buClr>
              <a:buFont typeface="Wingdings"/>
              <a:buChar char=""/>
              <a:defRPr/>
            </a:pPr>
            <a:r>
              <a:rPr lang="ru-RU" sz="2300" dirty="0" smtClean="0">
                <a:latin typeface="+mj-lt"/>
              </a:rPr>
              <a:t>не бояться принести свои извинения, если чувствуешь вину (к извинению способны только уверенные в себе педагоги);</a:t>
            </a:r>
          </a:p>
          <a:p>
            <a:pPr marL="274320" indent="-274320" eaLnBrk="1" fontAlgn="auto" hangingPunct="1">
              <a:spcAft>
                <a:spcPts val="0"/>
              </a:spcAft>
              <a:buClr>
                <a:schemeClr val="accent3"/>
              </a:buClr>
              <a:buFont typeface="Wingdings"/>
              <a:buChar char=""/>
              <a:defRPr/>
            </a:pPr>
            <a:r>
              <a:rPr lang="ru-RU" sz="2300" dirty="0" smtClean="0">
                <a:latin typeface="+mj-lt"/>
              </a:rPr>
              <a:t>умело использовать юмор и смекалку (это спасает в любой ситуации);</a:t>
            </a:r>
          </a:p>
          <a:p>
            <a:pPr marL="274320" indent="-274320" eaLnBrk="1" fontAlgn="auto" hangingPunct="1">
              <a:spcAft>
                <a:spcPts val="0"/>
              </a:spcAft>
              <a:buClr>
                <a:schemeClr val="accent3"/>
              </a:buClr>
              <a:buFont typeface="Wingdings"/>
              <a:buChar char=""/>
              <a:defRPr/>
            </a:pPr>
            <a:r>
              <a:rPr lang="ru-RU" sz="2300" dirty="0" smtClean="0">
                <a:latin typeface="+mj-lt"/>
              </a:rPr>
              <a:t>независимо от результатов разрешения конфликта необходимо постараться не разрушить отношений с ребенком (высказать сожаление по поводу  возникших трудностей, выразить свое расположение к нему).</a:t>
            </a:r>
          </a:p>
          <a:p>
            <a:pPr marL="274320" indent="-274320" eaLnBrk="1" fontAlgn="auto" hangingPunct="1">
              <a:spcAft>
                <a:spcPts val="0"/>
              </a:spcAft>
              <a:buClr>
                <a:schemeClr val="accent3"/>
              </a:buClr>
              <a:buFont typeface="Wingdings"/>
              <a:buNone/>
              <a:defRPr/>
            </a:pPr>
            <a:endParaRPr lang="ru-RU" dirty="0" smtClean="0"/>
          </a:p>
          <a:p>
            <a:pPr marL="274320" indent="-274320" eaLnBrk="1" fontAlgn="auto" hangingPunct="1">
              <a:spcAft>
                <a:spcPts val="0"/>
              </a:spcAft>
              <a:buClr>
                <a:schemeClr val="accent3"/>
              </a:buClr>
              <a:buFont typeface="Wingdings"/>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pPr algn="ctr" eaLnBrk="1" hangingPunct="1">
              <a:defRPr/>
            </a:pPr>
            <a:r>
              <a:rPr lang="ru-RU" sz="2400" b="1" dirty="0" smtClean="0">
                <a:solidFill>
                  <a:srgbClr val="FF0000"/>
                </a:solidFill>
              </a:rPr>
              <a:t>Когда мотивы конфликта неизвестны или педагог в них сомневается, важно выдержать алгоритм действий:</a:t>
            </a:r>
            <a:r>
              <a:rPr lang="ru-RU" sz="2000" dirty="0" smtClean="0"/>
              <a:t/>
            </a:r>
            <a:br>
              <a:rPr lang="ru-RU" sz="2000" dirty="0" smtClean="0"/>
            </a:br>
            <a:endParaRPr lang="ru-RU" sz="1800" dirty="0" smtClean="0"/>
          </a:p>
        </p:txBody>
      </p:sp>
      <p:sp>
        <p:nvSpPr>
          <p:cNvPr id="17411" name="Содержимое 2"/>
          <p:cNvSpPr>
            <a:spLocks noGrp="1"/>
          </p:cNvSpPr>
          <p:nvPr>
            <p:ph idx="1"/>
          </p:nvPr>
        </p:nvSpPr>
        <p:spPr>
          <a:xfrm>
            <a:off x="457200" y="1935163"/>
            <a:ext cx="8229600" cy="4618037"/>
          </a:xfrm>
        </p:spPr>
        <p:txBody>
          <a:bodyPr>
            <a:normAutofit/>
          </a:bodyPr>
          <a:lstStyle/>
          <a:p>
            <a:pPr marL="274320" indent="-274320" algn="ctr" eaLnBrk="1" fontAlgn="auto" hangingPunct="1">
              <a:spcAft>
                <a:spcPts val="0"/>
              </a:spcAft>
              <a:buClr>
                <a:schemeClr val="accent3"/>
              </a:buClr>
              <a:buFont typeface="Wingdings 2"/>
              <a:buNone/>
              <a:defRPr/>
            </a:pPr>
            <a:r>
              <a:rPr lang="ru-RU" dirty="0" smtClean="0">
                <a:latin typeface="+mj-lt"/>
              </a:rPr>
              <a:t>1. Выслушать всех участников конфликта.</a:t>
            </a:r>
          </a:p>
          <a:p>
            <a:pPr marL="274320" indent="-274320" algn="ctr" eaLnBrk="1" fontAlgn="auto" hangingPunct="1">
              <a:spcAft>
                <a:spcPts val="0"/>
              </a:spcAft>
              <a:buClr>
                <a:schemeClr val="accent3"/>
              </a:buClr>
              <a:buFont typeface="Wingdings 2"/>
              <a:buNone/>
              <a:defRPr/>
            </a:pPr>
            <a:r>
              <a:rPr lang="ru-RU" dirty="0" smtClean="0">
                <a:latin typeface="+mj-lt"/>
              </a:rPr>
              <a:t>2. Ни одному участнику конфликта не давать оценки, не поддакивать, не записывать.</a:t>
            </a:r>
          </a:p>
          <a:p>
            <a:pPr marL="274320" indent="-274320" algn="ctr" eaLnBrk="1" fontAlgn="auto" hangingPunct="1">
              <a:spcAft>
                <a:spcPts val="0"/>
              </a:spcAft>
              <a:buClr>
                <a:schemeClr val="accent3"/>
              </a:buClr>
              <a:buFont typeface="Wingdings 2"/>
              <a:buNone/>
              <a:defRPr/>
            </a:pPr>
            <a:r>
              <a:rPr lang="ru-RU" dirty="0" smtClean="0">
                <a:latin typeface="+mj-lt"/>
              </a:rPr>
              <a:t>3. Не делать выводов о сути конфликта на основании информации только одного участника: не доверяйте никому на слово, не доверяйте эмоциям и проявлениям чувств.</a:t>
            </a:r>
          </a:p>
          <a:p>
            <a:pPr marL="274320" indent="-274320" algn="ctr" eaLnBrk="1" fontAlgn="auto" hangingPunct="1">
              <a:spcAft>
                <a:spcPts val="0"/>
              </a:spcAft>
              <a:buClr>
                <a:schemeClr val="accent3"/>
              </a:buClr>
              <a:buFont typeface="Wingdings 2"/>
              <a:buNone/>
              <a:defRPr/>
            </a:pPr>
            <a:r>
              <a:rPr lang="ru-RU" dirty="0" smtClean="0">
                <a:latin typeface="+mj-lt"/>
              </a:rPr>
              <a:t>4. Вести разговор только о сущности конфликта.</a:t>
            </a:r>
          </a:p>
          <a:p>
            <a:pPr marL="274320" indent="-274320" algn="ctr" eaLnBrk="1" fontAlgn="auto" hangingPunct="1">
              <a:spcAft>
                <a:spcPts val="0"/>
              </a:spcAft>
              <a:buClr>
                <a:schemeClr val="accent3"/>
              </a:buClr>
              <a:buFont typeface="Wingdings 2"/>
              <a:buNone/>
              <a:defRPr/>
            </a:pPr>
            <a:r>
              <a:rPr lang="ru-RU" dirty="0" smtClean="0">
                <a:latin typeface="+mj-lt"/>
              </a:rPr>
              <a:t>5. Постараться выявить суть, мотивы конфликта. </a:t>
            </a:r>
          </a:p>
          <a:p>
            <a:pPr marL="274320" indent="-274320" algn="ctr" eaLnBrk="1" fontAlgn="auto" hangingPunct="1">
              <a:spcAft>
                <a:spcPts val="0"/>
              </a:spcAft>
              <a:buClr>
                <a:schemeClr val="accent3"/>
              </a:buClr>
              <a:buFont typeface="Wingdings 2"/>
              <a:buNone/>
              <a:defRPr/>
            </a:pPr>
            <a:r>
              <a:rPr lang="ru-RU" dirty="0" smtClean="0">
                <a:latin typeface="Segoe Script" pitchFamily="34" charset="0"/>
              </a:rPr>
              <a:t>     </a:t>
            </a:r>
          </a:p>
          <a:p>
            <a:pPr marL="274320" indent="-274320" eaLnBrk="1" fontAlgn="auto" hangingPunct="1">
              <a:spcAft>
                <a:spcPts val="0"/>
              </a:spcAft>
              <a:buClr>
                <a:schemeClr val="accent3"/>
              </a:buClr>
              <a:buFont typeface="Wingdings 2"/>
              <a:buChar char=""/>
              <a:defRPr/>
            </a:pPr>
            <a:endParaRPr lang="ru-RU" dirty="0" smtClean="0"/>
          </a:p>
        </p:txBody>
      </p:sp>
    </p:spTree>
  </p:cSld>
  <p:clrMapOvr>
    <a:masterClrMapping/>
  </p:clrMapOvr>
  <p:transition spd="med">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304800"/>
            <a:ext cx="8763000" cy="6400800"/>
          </a:xfrm>
        </p:spPr>
        <p:txBody>
          <a:bodyPr>
            <a:normAutofit fontScale="92500" lnSpcReduction="20000"/>
          </a:bodyPr>
          <a:lstStyle/>
          <a:p>
            <a:pPr marL="0" indent="0" algn="ctr" eaLnBrk="1" fontAlgn="auto" hangingPunct="1">
              <a:lnSpc>
                <a:spcPct val="170000"/>
              </a:lnSpc>
              <a:spcBef>
                <a:spcPts val="0"/>
              </a:spcBef>
              <a:spcAft>
                <a:spcPts val="0"/>
              </a:spcAft>
              <a:buClr>
                <a:schemeClr val="accent3"/>
              </a:buClr>
              <a:buFont typeface="Wingdings 2"/>
              <a:buNone/>
              <a:defRPr/>
            </a:pPr>
            <a:r>
              <a:rPr lang="ru-RU" sz="2200" b="1" dirty="0" smtClean="0">
                <a:solidFill>
                  <a:srgbClr val="FF0000"/>
                </a:solidFill>
                <a:latin typeface="+mj-lt"/>
              </a:rPr>
              <a:t>Рекомендации участнику конфликтной ситуации</a:t>
            </a:r>
          </a:p>
          <a:p>
            <a:pPr marL="0" indent="0" algn="just" eaLnBrk="1" fontAlgn="auto" hangingPunct="1">
              <a:lnSpc>
                <a:spcPct val="120000"/>
              </a:lnSpc>
              <a:spcBef>
                <a:spcPts val="0"/>
              </a:spcBef>
              <a:spcAft>
                <a:spcPts val="0"/>
              </a:spcAft>
              <a:buClr>
                <a:schemeClr val="accent3"/>
              </a:buClr>
              <a:buFont typeface="Wingdings 2"/>
              <a:buNone/>
              <a:defRPr/>
            </a:pPr>
            <a:r>
              <a:rPr lang="ru-RU" sz="2200" b="1" dirty="0" smtClean="0">
                <a:solidFill>
                  <a:srgbClr val="FF0000"/>
                </a:solidFill>
                <a:latin typeface="+mj-lt"/>
              </a:rPr>
              <a:t>Что важно помнить, если вы оказались втянутыми в конфликт: </a:t>
            </a:r>
            <a:r>
              <a:rPr lang="ru-RU" sz="2100" dirty="0" smtClean="0">
                <a:latin typeface="+mj-lt"/>
              </a:rPr>
              <a:t/>
            </a:r>
            <a:br>
              <a:rPr lang="ru-RU" sz="2100" dirty="0" smtClean="0">
                <a:latin typeface="+mj-lt"/>
              </a:rPr>
            </a:br>
            <a:r>
              <a:rPr lang="ru-RU" sz="2100" dirty="0" smtClean="0">
                <a:latin typeface="+mj-lt"/>
              </a:rPr>
              <a:t/>
            </a:r>
            <a:br>
              <a:rPr lang="ru-RU" sz="2100" dirty="0" smtClean="0">
                <a:latin typeface="+mj-lt"/>
              </a:rPr>
            </a:br>
            <a:r>
              <a:rPr lang="ru-RU" sz="2100" dirty="0" smtClean="0">
                <a:latin typeface="+mj-lt"/>
              </a:rPr>
              <a:t>Очень часто в ситуации конфликта неправильно воспринимаются собственные действия, намерения и позиции, равно как и поступки, интенции и точки зрения оппонента. В результате это приводит к усилению взаимных нападок и, как следствие, обострению конфликта.</a:t>
            </a:r>
          </a:p>
          <a:p>
            <a:pPr marL="0" indent="0" algn="ctr" eaLnBrk="1" fontAlgn="auto" hangingPunct="1">
              <a:lnSpc>
                <a:spcPct val="120000"/>
              </a:lnSpc>
              <a:spcBef>
                <a:spcPts val="0"/>
              </a:spcBef>
              <a:spcAft>
                <a:spcPts val="0"/>
              </a:spcAft>
              <a:buClr>
                <a:schemeClr val="accent3"/>
              </a:buClr>
              <a:buFont typeface="Wingdings 2"/>
              <a:buNone/>
              <a:defRPr/>
            </a:pPr>
            <a:r>
              <a:rPr lang="ru-RU" sz="2100" u="sng" dirty="0" smtClean="0">
                <a:solidFill>
                  <a:srgbClr val="FF0000"/>
                </a:solidFill>
                <a:latin typeface="+mj-lt"/>
              </a:rPr>
              <a:t>К типичным искажениям восприятия относятся:</a:t>
            </a:r>
          </a:p>
          <a:p>
            <a:pPr marL="0" indent="0" algn="just" eaLnBrk="1" fontAlgn="auto" hangingPunct="1">
              <a:lnSpc>
                <a:spcPct val="120000"/>
              </a:lnSpc>
              <a:spcBef>
                <a:spcPts val="0"/>
              </a:spcBef>
              <a:spcAft>
                <a:spcPts val="0"/>
              </a:spcAft>
              <a:buClr>
                <a:schemeClr val="accent3"/>
              </a:buClr>
              <a:buFont typeface="Wingdings 2"/>
              <a:buNone/>
              <a:defRPr/>
            </a:pPr>
            <a:r>
              <a:rPr lang="ru-RU" sz="2100" b="1" dirty="0" smtClean="0">
                <a:latin typeface="+mj-lt"/>
              </a:rPr>
              <a:t>"Поиск соринки в глазу другого".</a:t>
            </a:r>
            <a:r>
              <a:rPr lang="ru-RU" sz="2100" dirty="0" smtClean="0">
                <a:latin typeface="+mj-lt"/>
              </a:rPr>
              <a:t> Каждый из противников видит недостатки и погрешности другого, но не осознает таких же недостатков у себя самого. Как правило, каждая из конфликтующих сторон склонна не замечать смысла собственных действий по отношению к оппоненту, но зато с негодованием реагирует на его действия.</a:t>
            </a:r>
          </a:p>
          <a:p>
            <a:pPr marL="0" indent="0" algn="just" eaLnBrk="1" fontAlgn="auto" hangingPunct="1">
              <a:lnSpc>
                <a:spcPct val="120000"/>
              </a:lnSpc>
              <a:spcBef>
                <a:spcPts val="0"/>
              </a:spcBef>
              <a:spcAft>
                <a:spcPts val="0"/>
              </a:spcAft>
              <a:buClr>
                <a:schemeClr val="accent3"/>
              </a:buClr>
              <a:buFont typeface="Wingdings 2"/>
              <a:buNone/>
              <a:defRPr/>
            </a:pPr>
            <a:r>
              <a:rPr lang="ru-RU" sz="2100" b="1" dirty="0" smtClean="0">
                <a:latin typeface="+mj-lt"/>
              </a:rPr>
              <a:t>"Двойная этика".</a:t>
            </a:r>
            <a:r>
              <a:rPr lang="ru-RU" sz="2100" dirty="0" smtClean="0">
                <a:latin typeface="+mj-lt"/>
              </a:rPr>
              <a:t> Даже тогда, когда противники осознают, что совершают одинаковые действия по отношению друг к другу, все равно собственные действия воспринимаются каждым из них как допустимые и законные, а действия оппонента – как нечестные и непозволительные.</a:t>
            </a:r>
          </a:p>
          <a:p>
            <a:pPr marL="0" indent="0" algn="just" eaLnBrk="1" fontAlgn="auto" hangingPunct="1">
              <a:lnSpc>
                <a:spcPct val="120000"/>
              </a:lnSpc>
              <a:spcBef>
                <a:spcPts val="0"/>
              </a:spcBef>
              <a:spcAft>
                <a:spcPts val="0"/>
              </a:spcAft>
              <a:buClr>
                <a:schemeClr val="accent3"/>
              </a:buClr>
              <a:buFont typeface="Wingdings 2"/>
              <a:buNone/>
              <a:defRPr/>
            </a:pPr>
            <a:r>
              <a:rPr lang="ru-RU" sz="2100" b="1" dirty="0" smtClean="0">
                <a:latin typeface="+mj-lt"/>
              </a:rPr>
              <a:t>"Все ясно".</a:t>
            </a:r>
            <a:r>
              <a:rPr lang="ru-RU" sz="2100" dirty="0" smtClean="0">
                <a:latin typeface="+mj-lt"/>
              </a:rPr>
              <a:t> Очень часто каждый из партнеров чрезмерно упрощает ситуацию конфликта, причем так, чтобы это подтверждало общее представление о том, что его достоинства хороши и правильны, а действия партнера – наоборот, плохи и неадекватны.</a:t>
            </a:r>
          </a:p>
          <a:p>
            <a:pPr marL="274320" indent="-274320" eaLnBrk="1" fontAlgn="auto" hangingPunct="1">
              <a:spcAft>
                <a:spcPts val="0"/>
              </a:spcAft>
              <a:buClr>
                <a:schemeClr val="accent3"/>
              </a:buClr>
              <a:buFont typeface="Wingdings"/>
              <a:buNone/>
              <a:defRPr/>
            </a:pPr>
            <a:endParaRPr lang="ru-RU" i="1" dirty="0" smtClean="0"/>
          </a:p>
          <a:p>
            <a:pPr marL="274320" indent="-274320" eaLnBrk="1" fontAlgn="auto" hangingPunct="1">
              <a:spcAft>
                <a:spcPts val="0"/>
              </a:spcAft>
              <a:buClr>
                <a:schemeClr val="accent3"/>
              </a:buClr>
              <a:buFont typeface="Wingdings"/>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Содержимое 2"/>
          <p:cNvSpPr>
            <a:spLocks noGrp="1"/>
          </p:cNvSpPr>
          <p:nvPr>
            <p:ph idx="1"/>
          </p:nvPr>
        </p:nvSpPr>
        <p:spPr>
          <a:xfrm>
            <a:off x="0" y="0"/>
            <a:ext cx="8229600" cy="4389438"/>
          </a:xfrm>
        </p:spPr>
        <p:txBody>
          <a:bodyPr/>
          <a:lstStyle/>
          <a:p>
            <a:pPr algn="just"/>
            <a:r>
              <a:rPr lang="ru-RU" sz="2400" smtClean="0"/>
              <a:t>Основное условие конструктивного разрешения конфликтов – </a:t>
            </a:r>
            <a:r>
              <a:rPr lang="ru-RU" sz="2400" smtClean="0">
                <a:solidFill>
                  <a:srgbClr val="FF0000"/>
                </a:solidFill>
              </a:rPr>
              <a:t>общение. </a:t>
            </a:r>
            <a:r>
              <a:rPr lang="ru-RU" sz="2400" smtClean="0"/>
              <a:t>Нормального общения можно добиться только с помощью жесткого контроля собственных эмоций. Один из самых эффективных способов справиться с негативными чувствами – </a:t>
            </a:r>
            <a:r>
              <a:rPr lang="ru-RU" sz="2400" smtClean="0">
                <a:solidFill>
                  <a:srgbClr val="FF0000"/>
                </a:solidFill>
              </a:rPr>
              <a:t>беседа</a:t>
            </a:r>
            <a:r>
              <a:rPr lang="ru-RU" sz="2400" smtClean="0"/>
              <a:t>. Люди получают психологическое освобождение, если они просто расскажут о своих обидах. Поэтому порой имеет смысл в самом начале конфликта пойти на риск и как можно полнее, пусть даже в резкой форме, высказать друг другу то, что чувствуешь.</a:t>
            </a:r>
          </a:p>
          <a:p>
            <a:endParaRPr lang="ru-RU" smtClean="0"/>
          </a:p>
        </p:txBody>
      </p:sp>
      <p:pic>
        <p:nvPicPr>
          <p:cNvPr id="33795" name="Рисунок 3" descr="detskie-kartinki-dlya-detskogo-sada.jpg"/>
          <p:cNvPicPr>
            <a:picLocks noChangeAspect="1"/>
          </p:cNvPicPr>
          <p:nvPr/>
        </p:nvPicPr>
        <p:blipFill>
          <a:blip r:embed="rId2"/>
          <a:srcRect/>
          <a:stretch>
            <a:fillRect/>
          </a:stretch>
        </p:blipFill>
        <p:spPr bwMode="auto">
          <a:xfrm>
            <a:off x="2895600" y="4117954"/>
            <a:ext cx="2895600" cy="2740045"/>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3"/>
          <p:cNvSpPr>
            <a:spLocks noChangeArrowheads="1"/>
          </p:cNvSpPr>
          <p:nvPr/>
        </p:nvSpPr>
        <p:spPr bwMode="auto">
          <a:xfrm>
            <a:off x="685800" y="304800"/>
            <a:ext cx="7848600" cy="6370638"/>
          </a:xfrm>
          <a:prstGeom prst="rect">
            <a:avLst/>
          </a:prstGeom>
          <a:noFill/>
          <a:ln w="9525">
            <a:noFill/>
            <a:miter lim="800000"/>
            <a:headEnd/>
            <a:tailEnd/>
          </a:ln>
        </p:spPr>
        <p:txBody>
          <a:bodyPr>
            <a:spAutoFit/>
          </a:bodyPr>
          <a:lstStyle/>
          <a:p>
            <a:pPr algn="just">
              <a:defRPr/>
            </a:pPr>
            <a:r>
              <a:rPr lang="ru-RU" sz="2000" dirty="0">
                <a:latin typeface="+mj-lt"/>
              </a:rPr>
              <a:t>	</a:t>
            </a:r>
            <a:r>
              <a:rPr lang="ru-RU" sz="2400" dirty="0">
                <a:latin typeface="+mj-lt"/>
              </a:rPr>
              <a:t>С тех самых пор, когда возникло общество, появилось общение между людьми, возникли и первые конфликты, которые разрешались спорами, скандалами, войнами и другими способами разрешения конфликтов и конфликтных ситуаций. Для профессионального педагогического образования ставится задача обучения педагогов конструктивному регулированию конфликтов, проявляющихся в нарушениях дисциплины. Сегодня в педагогике исследуются: конфликты в коллективах школьников, сущность конфликтов, их причины в педагогических коллективах и др. В последнее десятилетие </a:t>
            </a:r>
            <a:r>
              <a:rPr lang="ru-RU" sz="2400" b="1" dirty="0" err="1">
                <a:latin typeface="+mj-lt"/>
              </a:rPr>
              <a:t>конфликтология</a:t>
            </a:r>
            <a:r>
              <a:rPr lang="ru-RU" sz="2400" dirty="0">
                <a:latin typeface="+mj-lt"/>
              </a:rPr>
              <a:t> начинает выделяться в самостоятельную науку, создаются центры, группы по исследованию и регулированию конфликтов. Решение этих практических вопросов при разрешении конфликтов будет эффективным при наличии </a:t>
            </a:r>
            <a:r>
              <a:rPr lang="ru-RU" sz="2400" b="1" dirty="0" err="1">
                <a:latin typeface="+mj-lt"/>
              </a:rPr>
              <a:t>конфликтологических</a:t>
            </a:r>
            <a:r>
              <a:rPr lang="ru-RU" sz="2400" b="1" dirty="0">
                <a:latin typeface="+mj-lt"/>
              </a:rPr>
              <a:t> знаний</a:t>
            </a:r>
            <a:r>
              <a:rPr lang="ru-RU" sz="2400" dirty="0">
                <a:latin typeface="+mj-lt"/>
              </a:rPr>
              <a:t>.</a:t>
            </a:r>
          </a:p>
        </p:txBody>
      </p:sp>
    </p:spTree>
  </p:cSld>
  <p:clrMapOvr>
    <a:masterClrMapping/>
  </p:clrMapOvr>
  <p:transition spd="med">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1"/>
          </p:nvPr>
        </p:nvSpPr>
        <p:spPr>
          <a:xfrm>
            <a:off x="533400" y="0"/>
            <a:ext cx="8229600" cy="4389438"/>
          </a:xfrm>
        </p:spPr>
        <p:txBody>
          <a:bodyPr/>
          <a:lstStyle/>
          <a:p>
            <a:pPr algn="ctr">
              <a:buFont typeface="Wingdings 2" pitchFamily="18" charset="2"/>
              <a:buNone/>
            </a:pPr>
            <a:r>
              <a:rPr lang="ru-RU" dirty="0" smtClean="0"/>
              <a:t/>
            </a:r>
            <a:br>
              <a:rPr lang="ru-RU" dirty="0" smtClean="0"/>
            </a:br>
            <a:r>
              <a:rPr lang="ru-RU" sz="4400" dirty="0" smtClean="0">
                <a:solidFill>
                  <a:srgbClr val="FF0000"/>
                </a:solidFill>
                <a:latin typeface="+mj-lt"/>
              </a:rPr>
              <a:t>СПАСИБО</a:t>
            </a:r>
          </a:p>
          <a:p>
            <a:pPr algn="ctr">
              <a:buFont typeface="Wingdings 2" pitchFamily="18" charset="2"/>
              <a:buNone/>
            </a:pPr>
            <a:r>
              <a:rPr lang="ru-RU" sz="4400" dirty="0" smtClean="0">
                <a:solidFill>
                  <a:srgbClr val="FF0000"/>
                </a:solidFill>
                <a:latin typeface="+mj-lt"/>
              </a:rPr>
              <a:t>ЗА</a:t>
            </a:r>
          </a:p>
          <a:p>
            <a:pPr algn="ctr">
              <a:buFont typeface="Wingdings 2" pitchFamily="18" charset="2"/>
              <a:buNone/>
            </a:pPr>
            <a:r>
              <a:rPr lang="ru-RU" sz="4400" dirty="0" smtClean="0">
                <a:solidFill>
                  <a:srgbClr val="FF0000"/>
                </a:solidFill>
                <a:latin typeface="+mj-lt"/>
              </a:rPr>
              <a:t>ВНИМАНИЕ!!!!!</a:t>
            </a:r>
            <a:endParaRPr lang="ru-RU" sz="4400" dirty="0" smtClean="0">
              <a:latin typeface="+mj-lt"/>
            </a:endParaRPr>
          </a:p>
        </p:txBody>
      </p:sp>
      <p:pic>
        <p:nvPicPr>
          <p:cNvPr id="34819" name="Рисунок 3" descr="avatar-130687-20130528235534.jpg"/>
          <p:cNvPicPr>
            <a:picLocks noChangeAspect="1"/>
          </p:cNvPicPr>
          <p:nvPr/>
        </p:nvPicPr>
        <p:blipFill>
          <a:blip r:embed="rId2"/>
          <a:srcRect/>
          <a:stretch>
            <a:fillRect/>
          </a:stretch>
        </p:blipFill>
        <p:spPr bwMode="auto">
          <a:xfrm>
            <a:off x="2667000" y="2671763"/>
            <a:ext cx="4038600" cy="4186237"/>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381000" y="762000"/>
            <a:ext cx="8458200" cy="6096000"/>
          </a:xfrm>
        </p:spPr>
        <p:txBody>
          <a:bodyPr/>
          <a:lstStyle/>
          <a:p>
            <a:pPr eaLnBrk="1" hangingPunct="1"/>
            <a:r>
              <a:rPr lang="ru-RU" b="1" dirty="0" smtClean="0">
                <a:latin typeface="+mj-lt"/>
              </a:rPr>
              <a:t>Предметом </a:t>
            </a:r>
            <a:r>
              <a:rPr lang="ru-RU" b="1" dirty="0" err="1" smtClean="0">
                <a:latin typeface="+mj-lt"/>
              </a:rPr>
              <a:t>конфликтологии</a:t>
            </a:r>
            <a:r>
              <a:rPr lang="ru-RU" b="1" dirty="0" smtClean="0">
                <a:latin typeface="+mj-lt"/>
              </a:rPr>
              <a:t> </a:t>
            </a:r>
            <a:r>
              <a:rPr lang="ru-RU" dirty="0" smtClean="0">
                <a:latin typeface="+mj-lt"/>
              </a:rPr>
              <a:t>являются общие закономерности возникновения, развития и завершения конфликтов, а также принципы, способы и приемы управления ими. В наше время конфликты не исчезли, они имеют место в нашем социуме и среди взрослых и в детском обществе. Поэтому и появилась такая наука как </a:t>
            </a:r>
            <a:r>
              <a:rPr lang="ru-RU" b="1" dirty="0" err="1" smtClean="0">
                <a:latin typeface="+mj-lt"/>
              </a:rPr>
              <a:t>конфликтология</a:t>
            </a:r>
            <a:r>
              <a:rPr lang="ru-RU" b="1" dirty="0" smtClean="0">
                <a:latin typeface="+mj-lt"/>
              </a:rPr>
              <a:t>, </a:t>
            </a:r>
            <a:r>
              <a:rPr lang="ru-RU" dirty="0" smtClean="0">
                <a:latin typeface="+mj-lt"/>
              </a:rPr>
              <a:t>которая призвана осмыслить природу социального конфликта, рассмотреть основные проблемы </a:t>
            </a:r>
            <a:r>
              <a:rPr lang="ru-RU" dirty="0" err="1" smtClean="0">
                <a:latin typeface="+mj-lt"/>
              </a:rPr>
              <a:t>конфликтологии</a:t>
            </a:r>
            <a:r>
              <a:rPr lang="ru-RU" dirty="0" smtClean="0">
                <a:latin typeface="+mj-lt"/>
              </a:rPr>
              <a:t>, изучить технологии предупреждения и разрешения социальных конфликтов.</a:t>
            </a:r>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867400"/>
          </a:xfrm>
        </p:spPr>
        <p:txBody>
          <a:bodyPr>
            <a:normAutofit fontScale="55000" lnSpcReduction="20000"/>
          </a:bodyPr>
          <a:lstStyle/>
          <a:p>
            <a:pPr marL="274320" indent="-274320" algn="just" eaLnBrk="1" fontAlgn="auto" hangingPunct="1">
              <a:spcAft>
                <a:spcPts val="0"/>
              </a:spcAft>
              <a:buClr>
                <a:schemeClr val="accent3"/>
              </a:buClr>
              <a:buFont typeface="Wingdings 2"/>
              <a:buChar char=""/>
              <a:defRPr/>
            </a:pPr>
            <a:r>
              <a:rPr lang="ru-RU" sz="4200" b="1" dirty="0" smtClean="0">
                <a:latin typeface="+mj-lt"/>
              </a:rPr>
              <a:t>Детский сад, школа </a:t>
            </a:r>
            <a:r>
              <a:rPr lang="ru-RU" sz="4200" dirty="0" smtClean="0">
                <a:latin typeface="+mj-lt"/>
              </a:rPr>
              <a:t>- наиболее </a:t>
            </a:r>
            <a:r>
              <a:rPr lang="ru-RU" sz="4200" dirty="0" err="1" smtClean="0">
                <a:latin typeface="+mj-lt"/>
              </a:rPr>
              <a:t>конфликтогенная</a:t>
            </a:r>
            <a:r>
              <a:rPr lang="ru-RU" sz="4200" dirty="0" smtClean="0">
                <a:latin typeface="+mj-lt"/>
              </a:rPr>
              <a:t> среда. Конфликты возникают между педагогами, между педагогами и родителями, между родителями и детьми, между детьми, между педагогами и детьми. Педагогические конфликты возникают между педагогами и детьми из-за того, что дошкольники либо не хотят заниматься (отсутствует мотивация), либо занимаются без интереса, по принуждению и, ко всему прочему, нарушают дисциплину (капризничают, упрямятся, отказываются выполнять то или иное задание, поручение). Имея в основе мотивационный фактор, конфликты этой группы разрастаются, и, в конечном итоге, между воспитателями и детьми возникает взаимная неприязнь, противостояние, даже борьба. В последствие, к такой ситуации подключаются родители. Возникает противоборство, конфликт между педагогом и родителем. Поэтому вопрос о </a:t>
            </a:r>
            <a:r>
              <a:rPr lang="ru-RU" sz="4200" b="1" dirty="0" smtClean="0">
                <a:latin typeface="+mj-lt"/>
              </a:rPr>
              <a:t>конфликтологической компетенции </a:t>
            </a:r>
            <a:r>
              <a:rPr lang="ru-RU" sz="4200" dirty="0" smtClean="0">
                <a:latin typeface="+mj-lt"/>
              </a:rPr>
              <a:t>как составляющей профессиональной культуре педагога является очень актуальным.</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914400"/>
            <a:ext cx="8077200" cy="2438400"/>
          </a:xfrm>
        </p:spPr>
        <p:txBody>
          <a:bodyPr anchor="ctr"/>
          <a:lstStyle/>
          <a:p>
            <a:pPr algn="ctr" eaLnBrk="1" hangingPunct="1">
              <a:defRPr/>
            </a:pPr>
            <a:r>
              <a:rPr lang="ru-RU" sz="2400" b="1" dirty="0" smtClean="0">
                <a:solidFill>
                  <a:srgbClr val="FF0000"/>
                </a:solidFill>
                <a:latin typeface="Segoe Script" pitchFamily="34" charset="0"/>
                <a:cs typeface="Times New Roman" pitchFamily="18" charset="0"/>
              </a:rPr>
              <a:t/>
            </a:r>
            <a:br>
              <a:rPr lang="ru-RU" sz="2400" b="1" dirty="0" smtClean="0">
                <a:solidFill>
                  <a:srgbClr val="FF0000"/>
                </a:solidFill>
                <a:latin typeface="Segoe Script" pitchFamily="34" charset="0"/>
                <a:cs typeface="Times New Roman" pitchFamily="18" charset="0"/>
              </a:rPr>
            </a:br>
            <a:r>
              <a:rPr lang="ru-RU" sz="2400" b="1" dirty="0" smtClean="0">
                <a:solidFill>
                  <a:srgbClr val="FF0000"/>
                </a:solidFill>
                <a:latin typeface="Segoe Script" pitchFamily="34" charset="0"/>
                <a:cs typeface="Times New Roman" pitchFamily="18" charset="0"/>
              </a:rPr>
              <a:t/>
            </a:r>
            <a:br>
              <a:rPr lang="ru-RU" sz="2400" b="1" dirty="0" smtClean="0">
                <a:solidFill>
                  <a:srgbClr val="FF0000"/>
                </a:solidFill>
                <a:latin typeface="Segoe Script" pitchFamily="34" charset="0"/>
                <a:cs typeface="Times New Roman" pitchFamily="18" charset="0"/>
              </a:rPr>
            </a:br>
            <a:r>
              <a:rPr lang="ru-RU" sz="2400" b="1" dirty="0" err="1" smtClean="0">
                <a:solidFill>
                  <a:srgbClr val="FF0000"/>
                </a:solidFill>
                <a:cs typeface="Times New Roman" pitchFamily="18" charset="0"/>
              </a:rPr>
              <a:t>Конфликтологическая</a:t>
            </a:r>
            <a:r>
              <a:rPr lang="ru-RU" sz="2400" b="1" dirty="0" smtClean="0">
                <a:solidFill>
                  <a:srgbClr val="FF0000"/>
                </a:solidFill>
                <a:cs typeface="Times New Roman" pitchFamily="18" charset="0"/>
              </a:rPr>
              <a:t> компетенция </a:t>
            </a:r>
            <a:r>
              <a:rPr lang="ru-RU" sz="2400" b="1" dirty="0" smtClean="0">
                <a:solidFill>
                  <a:schemeClr val="tx1"/>
                </a:solidFill>
                <a:cs typeface="Times New Roman" pitchFamily="18" charset="0"/>
              </a:rPr>
              <a:t>- это способность действующего лица (организации, социальной группы, общественного движения и т.д.) в реальном конфликте осуществлять деятельность, направленную на минимизацию деструктивных форм конфликта и перевода социально-негативных конфликтов в социально-позитивное русло. </a:t>
            </a:r>
            <a:r>
              <a:rPr lang="ru-RU" sz="1600" dirty="0" smtClean="0"/>
              <a:t/>
            </a:r>
            <a:br>
              <a:rPr lang="ru-RU" sz="1600" dirty="0" smtClean="0"/>
            </a:br>
            <a:endParaRPr lang="ru-RU" sz="1600" dirty="0" smtClean="0"/>
          </a:p>
        </p:txBody>
      </p:sp>
      <p:sp>
        <p:nvSpPr>
          <p:cNvPr id="10243" name="Содержимое 2"/>
          <p:cNvSpPr>
            <a:spLocks noGrp="1"/>
          </p:cNvSpPr>
          <p:nvPr>
            <p:ph idx="1"/>
          </p:nvPr>
        </p:nvSpPr>
        <p:spPr>
          <a:xfrm>
            <a:off x="533400" y="2057400"/>
            <a:ext cx="7467600" cy="4264025"/>
          </a:xfrm>
        </p:spPr>
        <p:txBody>
          <a:bodyPr>
            <a:normAutofit/>
          </a:bodyPr>
          <a:lstStyle/>
          <a:p>
            <a:pPr marL="274320" indent="-274320" eaLnBrk="1" fontAlgn="auto" hangingPunct="1">
              <a:spcAft>
                <a:spcPts val="0"/>
              </a:spcAft>
              <a:buClr>
                <a:schemeClr val="accent3"/>
              </a:buClr>
              <a:buFont typeface="Wingdings 2"/>
              <a:buChar char=""/>
              <a:defRPr/>
            </a:pPr>
            <a:endParaRPr lang="ru-RU" sz="2400" dirty="0" smtClean="0">
              <a:latin typeface="Times New Roman" pitchFamily="18" charset="0"/>
              <a:cs typeface="Times New Roman" pitchFamily="18" charset="0"/>
            </a:endParaRPr>
          </a:p>
          <a:p>
            <a:pPr marL="274320" indent="-274320" algn="just" eaLnBrk="1" fontAlgn="auto" hangingPunct="1">
              <a:spcAft>
                <a:spcPts val="0"/>
              </a:spcAft>
              <a:buClr>
                <a:schemeClr val="accent3"/>
              </a:buClr>
              <a:buFont typeface="Wingdings 2"/>
              <a:buNone/>
              <a:defRPr/>
            </a:pPr>
            <a:r>
              <a:rPr lang="ru-RU" sz="2400" dirty="0" smtClean="0">
                <a:latin typeface="Times New Roman" pitchFamily="18" charset="0"/>
                <a:cs typeface="Times New Roman" pitchFamily="18" charset="0"/>
              </a:rPr>
              <a:t>  </a:t>
            </a:r>
          </a:p>
          <a:p>
            <a:pPr marL="274320" indent="-274320" algn="just" eaLnBrk="1" fontAlgn="auto" hangingPunct="1">
              <a:spcAft>
                <a:spcPts val="0"/>
              </a:spcAft>
              <a:buClr>
                <a:schemeClr val="accent3"/>
              </a:buClr>
              <a:buFont typeface="Wingdings 2"/>
              <a:buNone/>
              <a:defRPr/>
            </a:pPr>
            <a:endParaRPr lang="ru-RU" sz="2400" dirty="0" smtClean="0">
              <a:latin typeface="Times New Roman" pitchFamily="18" charset="0"/>
              <a:cs typeface="Times New Roman" pitchFamily="18" charset="0"/>
            </a:endParaRPr>
          </a:p>
          <a:p>
            <a:pPr marL="274320" indent="-274320" algn="ctr" eaLnBrk="1" fontAlgn="auto" hangingPunct="1">
              <a:spcAft>
                <a:spcPts val="0"/>
              </a:spcAft>
              <a:buClr>
                <a:schemeClr val="accent3"/>
              </a:buClr>
              <a:buFont typeface="Wingdings 2"/>
              <a:buNone/>
              <a:defRPr/>
            </a:pPr>
            <a:r>
              <a:rPr lang="ru-RU" sz="2400" dirty="0" smtClean="0">
                <a:latin typeface="Times New Roman" pitchFamily="18" charset="0"/>
                <a:cs typeface="Times New Roman" pitchFamily="18" charset="0"/>
              </a:rPr>
              <a:t> </a:t>
            </a:r>
          </a:p>
          <a:p>
            <a:pPr marL="274320" indent="-274320" algn="ctr" eaLnBrk="1" fontAlgn="auto" hangingPunct="1">
              <a:spcAft>
                <a:spcPts val="0"/>
              </a:spcAft>
              <a:buClr>
                <a:schemeClr val="accent3"/>
              </a:buClr>
              <a:buFont typeface="Wingdings 2"/>
              <a:buNone/>
              <a:defRPr/>
            </a:pPr>
            <a:r>
              <a:rPr lang="ru-RU" sz="2400" b="1" dirty="0" err="1" smtClean="0">
                <a:solidFill>
                  <a:srgbClr val="FF0000"/>
                </a:solidFill>
                <a:latin typeface="+mj-lt"/>
                <a:cs typeface="Times New Roman" pitchFamily="18" charset="0"/>
              </a:rPr>
              <a:t>Конфликтологическая</a:t>
            </a:r>
            <a:r>
              <a:rPr lang="ru-RU" sz="2400" b="1" dirty="0" smtClean="0">
                <a:solidFill>
                  <a:srgbClr val="FF0000"/>
                </a:solidFill>
                <a:latin typeface="+mj-lt"/>
                <a:cs typeface="Times New Roman" pitchFamily="18" charset="0"/>
              </a:rPr>
              <a:t> </a:t>
            </a:r>
            <a:r>
              <a:rPr lang="ru-RU" sz="2400" b="1" dirty="0" err="1" smtClean="0">
                <a:solidFill>
                  <a:srgbClr val="FF0000"/>
                </a:solidFill>
                <a:latin typeface="+mj-lt"/>
                <a:cs typeface="Times New Roman" pitchFamily="18" charset="0"/>
              </a:rPr>
              <a:t>компетеннтность</a:t>
            </a:r>
            <a:r>
              <a:rPr lang="ru-RU" sz="2400" b="1" dirty="0" smtClean="0">
                <a:solidFill>
                  <a:srgbClr val="FF0000"/>
                </a:solidFill>
                <a:latin typeface="+mj-lt"/>
                <a:cs typeface="Times New Roman" pitchFamily="18" charset="0"/>
              </a:rPr>
              <a:t> </a:t>
            </a:r>
            <a:r>
              <a:rPr lang="ru-RU" sz="2400" b="1" dirty="0" smtClean="0">
                <a:latin typeface="+mj-lt"/>
                <a:cs typeface="Times New Roman" pitchFamily="18" charset="0"/>
              </a:rPr>
              <a:t>подразумевает не только способность выполнять трудовые функции в </a:t>
            </a:r>
            <a:r>
              <a:rPr lang="ru-RU" sz="2400" b="1" dirty="0" err="1" smtClean="0">
                <a:latin typeface="+mj-lt"/>
                <a:cs typeface="Times New Roman" pitchFamily="18" charset="0"/>
              </a:rPr>
              <a:t>конфликтогенной</a:t>
            </a:r>
            <a:r>
              <a:rPr lang="ru-RU" sz="2400" b="1" dirty="0" smtClean="0">
                <a:latin typeface="+mj-lt"/>
                <a:cs typeface="Times New Roman" pitchFamily="18" charset="0"/>
              </a:rPr>
              <a:t> среде, но и преобразовывать её для успешного решения педагогических задач.</a:t>
            </a:r>
          </a:p>
          <a:p>
            <a:pPr marL="274320" indent="-274320" eaLnBrk="1" fontAlgn="auto" hangingPunct="1">
              <a:spcAft>
                <a:spcPts val="0"/>
              </a:spcAft>
              <a:buClr>
                <a:schemeClr val="accent3"/>
              </a:buClr>
              <a:buFont typeface="Wingdings" pitchFamily="2" charset="2"/>
              <a:buNone/>
              <a:defRPr/>
            </a:pPr>
            <a:r>
              <a:rPr lang="ru-RU" dirty="0" smtClean="0">
                <a:latin typeface="Segoe Script" pitchFamily="34" charset="0"/>
              </a:rPr>
              <a:t>      </a:t>
            </a:r>
          </a:p>
          <a:p>
            <a:pPr marL="274320" indent="-274320" eaLnBrk="1" fontAlgn="auto" hangingPunct="1">
              <a:spcAft>
                <a:spcPts val="0"/>
              </a:spcAft>
              <a:buClr>
                <a:schemeClr val="accent3"/>
              </a:buClr>
              <a:buFont typeface="Wingdings 2"/>
              <a:buChar char=""/>
              <a:defRPr/>
            </a:pPr>
            <a:endParaRPr lang="ru-RU" dirty="0" smtClean="0"/>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nchor="ctr"/>
          <a:lstStyle/>
          <a:p>
            <a:pPr algn="ctr" eaLnBrk="1" hangingPunct="1">
              <a:defRPr/>
            </a:pPr>
            <a:r>
              <a:rPr lang="ru-RU" sz="2400" b="1" dirty="0" smtClean="0">
                <a:solidFill>
                  <a:srgbClr val="FF0000"/>
                </a:solidFill>
              </a:rPr>
              <a:t>Конфликт - естественное явление в педагогическом процессе, движущая сила его развития</a:t>
            </a:r>
          </a:p>
        </p:txBody>
      </p:sp>
      <p:sp>
        <p:nvSpPr>
          <p:cNvPr id="3" name="Содержимое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a:buNone/>
              <a:defRPr/>
            </a:pPr>
            <a:r>
              <a:rPr lang="ru-RU" b="1" i="1" dirty="0" err="1" smtClean="0">
                <a:latin typeface="+mj-lt"/>
                <a:cs typeface="Times New Roman" pitchFamily="18" charset="0"/>
              </a:rPr>
              <a:t>Конфликтогенность</a:t>
            </a:r>
            <a:r>
              <a:rPr lang="ru-RU" b="1" i="1" dirty="0" smtClean="0">
                <a:latin typeface="+mj-lt"/>
                <a:cs typeface="Times New Roman" pitchFamily="18" charset="0"/>
              </a:rPr>
              <a:t> </a:t>
            </a:r>
            <a:r>
              <a:rPr lang="ru-RU" dirty="0" smtClean="0">
                <a:latin typeface="+mj-lt"/>
                <a:cs typeface="Times New Roman" pitchFamily="18" charset="0"/>
              </a:rPr>
              <a:t>является объективной закономерностью функционирования образовательного социума и характеризуется: высоким уровнем напряженности педагогического труда.</a:t>
            </a:r>
          </a:p>
          <a:p>
            <a:pPr marL="274320" indent="-274320" eaLnBrk="1" fontAlgn="auto" hangingPunct="1">
              <a:spcAft>
                <a:spcPts val="0"/>
              </a:spcAft>
              <a:buClr>
                <a:schemeClr val="accent3"/>
              </a:buClr>
              <a:buFont typeface="Wingdings"/>
              <a:buNone/>
              <a:defRPr/>
            </a:pPr>
            <a:r>
              <a:rPr lang="ru-RU" dirty="0" smtClean="0">
                <a:latin typeface="+mj-lt"/>
                <a:cs typeface="Times New Roman" pitchFamily="18" charset="0"/>
              </a:rPr>
              <a:t>Способность и готовность педагогов нести ответственность за уровень </a:t>
            </a:r>
            <a:r>
              <a:rPr lang="ru-RU" dirty="0" err="1" smtClean="0">
                <a:latin typeface="+mj-lt"/>
                <a:cs typeface="Times New Roman" pitchFamily="18" charset="0"/>
              </a:rPr>
              <a:t>конфликтогенности</a:t>
            </a:r>
            <a:r>
              <a:rPr lang="ru-RU" dirty="0" smtClean="0">
                <a:latin typeface="+mj-lt"/>
                <a:cs typeface="Times New Roman" pitchFamily="18" charset="0"/>
              </a:rPr>
              <a:t>  связна  с понятием </a:t>
            </a:r>
            <a:r>
              <a:rPr lang="ru-RU" b="1" i="1" dirty="0" smtClean="0">
                <a:latin typeface="+mj-lt"/>
                <a:cs typeface="Times New Roman" pitchFamily="18" charset="0"/>
              </a:rPr>
              <a:t>конфликтологической компетентности.</a:t>
            </a:r>
          </a:p>
          <a:p>
            <a:pPr marL="274320" indent="-274320" eaLnBrk="1" fontAlgn="auto" hangingPunct="1">
              <a:spcAft>
                <a:spcPts val="0"/>
              </a:spcAft>
              <a:buClr>
                <a:schemeClr val="accent3"/>
              </a:buClr>
              <a:buFont typeface="Wingdings"/>
              <a:buNone/>
              <a:defRPr/>
            </a:pPr>
            <a:endParaRPr lang="ru-RU" b="1" i="1" dirty="0" smtClean="0">
              <a:latin typeface="+mj-lt"/>
              <a:cs typeface="Times New Roman" pitchFamily="18" charset="0"/>
            </a:endParaRPr>
          </a:p>
          <a:p>
            <a:pPr marL="274320" indent="-274320" eaLnBrk="1" fontAlgn="auto" hangingPunct="1">
              <a:spcAft>
                <a:spcPts val="0"/>
              </a:spcAft>
              <a:buClr>
                <a:schemeClr val="accent3"/>
              </a:buClr>
              <a:buFont typeface="Wingdings"/>
              <a:buNone/>
              <a:defRPr/>
            </a:pPr>
            <a:r>
              <a:rPr lang="ru-RU" b="1" i="1" dirty="0" smtClean="0">
                <a:latin typeface="+mj-lt"/>
                <a:cs typeface="Times New Roman" pitchFamily="18" charset="0"/>
              </a:rPr>
              <a:t>Компетентность</a:t>
            </a:r>
            <a:r>
              <a:rPr lang="ru-RU" i="1" dirty="0" smtClean="0">
                <a:latin typeface="+mj-lt"/>
                <a:cs typeface="Times New Roman" pitchFamily="18" charset="0"/>
              </a:rPr>
              <a:t> </a:t>
            </a:r>
            <a:r>
              <a:rPr lang="ru-RU" dirty="0" smtClean="0">
                <a:latin typeface="+mj-lt"/>
                <a:cs typeface="Times New Roman" pitchFamily="18" charset="0"/>
              </a:rPr>
              <a:t>выступает как устойчивая социальная и образовательная ценность, интегративная характеристика субъекта труда, содержание которой динамично и зависит от требований социально-образовательной ситуации.</a:t>
            </a:r>
            <a:endParaRPr lang="ru-RU" b="1" dirty="0" smtClean="0">
              <a:latin typeface="+mj-lt"/>
              <a:cs typeface="Times New Roman" pitchFamily="18" charset="0"/>
            </a:endParaRPr>
          </a:p>
          <a:p>
            <a:pPr marL="274320" indent="-274320" eaLnBrk="1" fontAlgn="auto" hangingPunct="1">
              <a:spcAft>
                <a:spcPts val="0"/>
              </a:spcAft>
              <a:buClr>
                <a:schemeClr val="accent3"/>
              </a:buClr>
              <a:buFont typeface="Wingdings"/>
              <a:buChar char=""/>
              <a:defRPr/>
            </a:pPr>
            <a:endParaRPr lang="ru-RU" dirty="0"/>
          </a:p>
        </p:txBody>
      </p:sp>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304800" y="304800"/>
            <a:ext cx="8229600" cy="1143000"/>
          </a:xfrm>
        </p:spPr>
        <p:txBody>
          <a:bodyPr/>
          <a:lstStyle/>
          <a:p>
            <a:pPr algn="ctr" eaLnBrk="1" hangingPunct="1"/>
            <a:r>
              <a:rPr lang="ru-RU" sz="2000" b="1" dirty="0" smtClean="0"/>
              <a:t/>
            </a:r>
            <a:br>
              <a:rPr lang="ru-RU" sz="2000" b="1" dirty="0" smtClean="0"/>
            </a:br>
            <a:r>
              <a:rPr lang="ru-RU" sz="2000" b="1" dirty="0" smtClean="0">
                <a:solidFill>
                  <a:srgbClr val="FF0000"/>
                </a:solidFill>
                <a:cs typeface="Times New Roman" pitchFamily="18" charset="0"/>
              </a:rPr>
              <a:t>Современные взгляды на проблему конфликта: </a:t>
            </a:r>
            <a:r>
              <a:rPr lang="ru-RU" sz="2000" dirty="0" smtClean="0">
                <a:latin typeface="Segoe Script" pitchFamily="34" charset="0"/>
                <a:cs typeface="Times New Roman" pitchFamily="18" charset="0"/>
              </a:rPr>
              <a:t/>
            </a:r>
            <a:br>
              <a:rPr lang="ru-RU" sz="2000" dirty="0" smtClean="0">
                <a:latin typeface="Segoe Script" pitchFamily="34" charset="0"/>
                <a:cs typeface="Times New Roman" pitchFamily="18" charset="0"/>
              </a:rPr>
            </a:br>
            <a:endParaRPr lang="ru-RU" sz="2000" dirty="0" smtClean="0">
              <a:latin typeface="Segoe Script" pitchFamily="34" charset="0"/>
              <a:cs typeface="Times New Roman" pitchFamily="18" charset="0"/>
            </a:endParaRPr>
          </a:p>
        </p:txBody>
      </p:sp>
      <p:sp>
        <p:nvSpPr>
          <p:cNvPr id="12291" name="Содержимое 2"/>
          <p:cNvSpPr>
            <a:spLocks noGrp="1"/>
          </p:cNvSpPr>
          <p:nvPr>
            <p:ph idx="1"/>
          </p:nvPr>
        </p:nvSpPr>
        <p:spPr>
          <a:xfrm>
            <a:off x="457200" y="1219200"/>
            <a:ext cx="7467600" cy="5486400"/>
          </a:xfrm>
        </p:spPr>
        <p:txBody>
          <a:bodyPr/>
          <a:lstStyle/>
          <a:p>
            <a:pPr eaLnBrk="1" hangingPunct="1"/>
            <a:endParaRPr lang="ru-RU" sz="1800" smtClean="0"/>
          </a:p>
          <a:p>
            <a:pPr eaLnBrk="1" hangingPunct="1"/>
            <a:endParaRPr lang="ru-RU" sz="1800" smtClean="0"/>
          </a:p>
          <a:p>
            <a:pPr eaLnBrk="1" hangingPunct="1"/>
            <a:endParaRPr lang="ru-RU" sz="1800" smtClean="0"/>
          </a:p>
          <a:p>
            <a:pPr eaLnBrk="1" hangingPunct="1"/>
            <a:endParaRPr lang="ru-RU" sz="1800" smtClean="0"/>
          </a:p>
        </p:txBody>
      </p:sp>
      <p:cxnSp>
        <p:nvCxnSpPr>
          <p:cNvPr id="5" name="Прямая со стрелкой 4"/>
          <p:cNvCxnSpPr/>
          <p:nvPr/>
        </p:nvCxnSpPr>
        <p:spPr>
          <a:xfrm rot="10800000" flipV="1">
            <a:off x="1524000" y="11430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2133600" y="1905000"/>
            <a:ext cx="2438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16200000" flipH="1">
            <a:off x="4419600" y="1752600"/>
            <a:ext cx="24384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791200" y="12192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152400" y="1600200"/>
            <a:ext cx="2514600" cy="2057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b="1" dirty="0">
                <a:solidFill>
                  <a:schemeClr val="tx1"/>
                </a:solidFill>
                <a:latin typeface="Times New Roman" pitchFamily="18" charset="0"/>
                <a:cs typeface="Times New Roman" pitchFamily="18" charset="0"/>
              </a:rPr>
              <a:t>Конфликт</a:t>
            </a:r>
            <a:r>
              <a:rPr lang="ru-RU" sz="1600" b="1" i="1" dirty="0">
                <a:solidFill>
                  <a:schemeClr val="tx1"/>
                </a:solidFill>
                <a:latin typeface="Times New Roman" pitchFamily="18" charset="0"/>
                <a:cs typeface="Times New Roman" pitchFamily="18" charset="0"/>
              </a:rPr>
              <a:t> </a:t>
            </a:r>
            <a:r>
              <a:rPr lang="ru-RU" sz="1600" dirty="0">
                <a:solidFill>
                  <a:schemeClr val="tx1"/>
                </a:solidFill>
                <a:latin typeface="Times New Roman" pitchFamily="18" charset="0"/>
                <a:cs typeface="Times New Roman" pitchFamily="18" charset="0"/>
              </a:rPr>
              <a:t>- это распространенная черта социальных систем, он неизбежен и неотвратим, а поэтому должен рассматриваться как естественный фрагмент человеческой жизни.</a:t>
            </a:r>
          </a:p>
        </p:txBody>
      </p:sp>
      <p:sp>
        <p:nvSpPr>
          <p:cNvPr id="14" name="Прямоугольник 13"/>
          <p:cNvSpPr/>
          <p:nvPr/>
        </p:nvSpPr>
        <p:spPr>
          <a:xfrm>
            <a:off x="6781800" y="1295400"/>
            <a:ext cx="20574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b="1" dirty="0">
                <a:solidFill>
                  <a:schemeClr val="tx1"/>
                </a:solidFill>
              </a:rPr>
              <a:t>Конфликт</a:t>
            </a:r>
            <a:r>
              <a:rPr lang="ru-RU" dirty="0">
                <a:solidFill>
                  <a:schemeClr val="tx1"/>
                </a:solidFill>
              </a:rPr>
              <a:t> содержит в себе потенциальные позитивные возможности. </a:t>
            </a:r>
          </a:p>
        </p:txBody>
      </p:sp>
      <p:sp>
        <p:nvSpPr>
          <p:cNvPr id="16" name="Прямоугольник 15"/>
          <p:cNvSpPr/>
          <p:nvPr/>
        </p:nvSpPr>
        <p:spPr>
          <a:xfrm>
            <a:off x="5257800" y="3733800"/>
            <a:ext cx="3505200" cy="2590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latin typeface="Times New Roman" pitchFamily="18" charset="0"/>
                <a:cs typeface="Times New Roman" pitchFamily="18" charset="0"/>
              </a:rPr>
              <a:t>Общая </a:t>
            </a:r>
            <a:r>
              <a:rPr lang="ru-RU" dirty="0">
                <a:solidFill>
                  <a:schemeClr val="tx1"/>
                </a:solidFill>
                <a:latin typeface="Times New Roman" pitchFamily="18" charset="0"/>
                <a:cs typeface="Times New Roman" pitchFamily="18" charset="0"/>
              </a:rPr>
              <a:t>идея положительного эффекта от конфликтов сводится к следующему: продуктивность конфронтации проистекает из того факта, что </a:t>
            </a:r>
            <a:r>
              <a:rPr lang="ru-RU" b="1" dirty="0">
                <a:solidFill>
                  <a:schemeClr val="tx1"/>
                </a:solidFill>
                <a:latin typeface="Times New Roman" pitchFamily="18" charset="0"/>
                <a:cs typeface="Times New Roman" pitchFamily="18" charset="0"/>
              </a:rPr>
              <a:t>конфликт ведет к изменению, изменение - к адаптации, а адаптация - к выживанию.</a:t>
            </a:r>
            <a:r>
              <a:rPr lang="ru-RU" dirty="0">
                <a:solidFill>
                  <a:schemeClr val="tx1"/>
                </a:solidFill>
                <a:latin typeface="Times New Roman" pitchFamily="18" charset="0"/>
                <a:cs typeface="Times New Roman" pitchFamily="18" charset="0"/>
              </a:rPr>
              <a:t> </a:t>
            </a:r>
          </a:p>
        </p:txBody>
      </p:sp>
      <p:sp>
        <p:nvSpPr>
          <p:cNvPr id="17" name="Прямоугольник 16"/>
          <p:cNvSpPr/>
          <p:nvPr/>
        </p:nvSpPr>
        <p:spPr>
          <a:xfrm>
            <a:off x="1752600" y="3733800"/>
            <a:ext cx="3200400" cy="2590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latin typeface="Times New Roman" pitchFamily="18" charset="0"/>
                <a:cs typeface="Times New Roman" pitchFamily="18" charset="0"/>
              </a:rPr>
              <a:t>Конфликт</a:t>
            </a:r>
            <a:r>
              <a:rPr lang="ru-RU" dirty="0">
                <a:solidFill>
                  <a:schemeClr val="tx1"/>
                </a:solidFill>
                <a:latin typeface="Times New Roman" pitchFamily="18" charset="0"/>
                <a:cs typeface="Times New Roman" pitchFamily="18" charset="0"/>
              </a:rPr>
              <a:t> не всегда и не обязательно приводит к разрушениям, напротив, при определенных условиях даже открытые конфликты могут способствовать сохранению жизнеспособности и устойчивости социального целого</a:t>
            </a:r>
            <a:r>
              <a:rPr lang="ru-RU" dirty="0">
                <a:latin typeface="Times New Roman" pitchFamily="18" charset="0"/>
                <a:cs typeface="Times New Roman" pitchFamily="18" charset="0"/>
              </a:rPr>
              <a:t>.</a:t>
            </a: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28600" y="152400"/>
            <a:ext cx="8534400" cy="6019800"/>
          </a:xfrm>
        </p:spPr>
        <p:txBody>
          <a:bodyPr>
            <a:normAutofit fontScale="90000"/>
          </a:bodyPr>
          <a:lstStyle/>
          <a:p>
            <a:pPr algn="ctr" eaLnBrk="1" fontAlgn="auto" hangingPunct="1">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solidFill>
                  <a:schemeClr val="tx1"/>
                </a:solidFill>
                <a:latin typeface="+mn-lt"/>
              </a:rPr>
              <a:t/>
            </a:r>
            <a:br>
              <a:rPr lang="ru-RU" dirty="0" smtClean="0">
                <a:solidFill>
                  <a:schemeClr val="tx1"/>
                </a:solidFill>
                <a:latin typeface="+mn-lt"/>
              </a:rPr>
            </a:br>
            <a:r>
              <a:rPr lang="ru-RU" sz="4000" dirty="0" smtClean="0">
                <a:solidFill>
                  <a:schemeClr val="tx1"/>
                </a:solidFill>
              </a:rPr>
              <a:t>Я. А. </a:t>
            </a:r>
            <a:r>
              <a:rPr lang="ru-RU" sz="4000" dirty="0" err="1" smtClean="0">
                <a:solidFill>
                  <a:schemeClr val="tx1"/>
                </a:solidFill>
              </a:rPr>
              <a:t>Анцупов</a:t>
            </a:r>
            <a:r>
              <a:rPr lang="ru-RU" sz="4000" dirty="0" smtClean="0">
                <a:solidFill>
                  <a:schemeClr val="tx1"/>
                </a:solidFill>
              </a:rPr>
              <a:t>, А.И. </a:t>
            </a:r>
            <a:r>
              <a:rPr lang="ru-RU" sz="4000" dirty="0" err="1" smtClean="0">
                <a:solidFill>
                  <a:schemeClr val="tx1"/>
                </a:solidFill>
              </a:rPr>
              <a:t>Шепилов</a:t>
            </a:r>
            <a:r>
              <a:rPr lang="ru-RU" sz="4000" dirty="0" smtClean="0">
                <a:solidFill>
                  <a:schemeClr val="tx1"/>
                </a:solidFill>
              </a:rPr>
              <a:t> утверждают, что причины конфликтов носят объективно-субъективный характер и могут быть объединены в четыре группы:</a:t>
            </a:r>
            <a:br>
              <a:rPr lang="ru-RU" sz="4000" dirty="0" smtClean="0">
                <a:solidFill>
                  <a:schemeClr val="tx1"/>
                </a:solidFill>
              </a:rPr>
            </a:br>
            <a:r>
              <a:rPr lang="ru-RU" sz="4000" dirty="0" smtClean="0">
                <a:solidFill>
                  <a:schemeClr val="tx1"/>
                </a:solidFill>
              </a:rPr>
              <a:t> </a:t>
            </a:r>
            <a:r>
              <a:rPr lang="ru-RU" sz="4000" dirty="0" smtClean="0">
                <a:solidFill>
                  <a:srgbClr val="FF0000"/>
                </a:solidFill>
              </a:rPr>
              <a:t>объективные, организационно-управленческие, социально-психологические, личностные. </a:t>
            </a:r>
            <a:r>
              <a:rPr lang="ru-RU" dirty="0" smtClean="0">
                <a:solidFill>
                  <a:schemeClr val="tx1"/>
                </a:solidFill>
                <a:latin typeface="Segoe Script" pitchFamily="34" charset="0"/>
              </a:rPr>
              <a:t/>
            </a:r>
            <a:br>
              <a:rPr lang="ru-RU" dirty="0" smtClean="0">
                <a:solidFill>
                  <a:schemeClr val="tx1"/>
                </a:solidFill>
                <a:latin typeface="Segoe Script" pitchFamily="34" charset="0"/>
              </a:rPr>
            </a:br>
            <a:endParaRPr lang="ru-RU" dirty="0">
              <a:solidFill>
                <a:schemeClr val="tx1"/>
              </a:solidFill>
              <a:latin typeface="Segoe Script" pitchFamily="34" charset="0"/>
            </a:endParaRPr>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264</TotalTime>
  <Words>2358</Words>
  <Application>Microsoft Office PowerPoint</Application>
  <PresentationFormat>Экран (4:3)</PresentationFormat>
  <Paragraphs>121</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Поток</vt:lpstr>
      <vt:lpstr>«КОНФЛИКТОЛОГИЧЕСКАЯ   КОМПЕТЕНТНОСТЬ  ПЕДАГОГА» </vt:lpstr>
      <vt:lpstr>Слайд 2</vt:lpstr>
      <vt:lpstr>Слайд 3</vt:lpstr>
      <vt:lpstr>Слайд 4</vt:lpstr>
      <vt:lpstr>Слайд 5</vt:lpstr>
      <vt:lpstr>  Конфликтологическая компетенция - это способность действующего лица (организации, социальной группы, общественного движения и т.д.) в реальном конфликте осуществлять деятельность, направленную на минимизацию деструктивных форм конфликта и перевода социально-негативных конфликтов в социально-позитивное русло.  </vt:lpstr>
      <vt:lpstr>Конфликт - естественное явление в педагогическом процессе, движущая сила его развития</vt:lpstr>
      <vt:lpstr> Современные взгляды на проблему конфликта:  </vt:lpstr>
      <vt:lpstr>           Я. А. Анцупов, А.И. Шепилов утверждают, что причины конфликтов носят объективно-субъективный характер и могут быть объединены в четыре группы:  объективные, организационно-управленческие, социально-психологические, личностные.  </vt:lpstr>
      <vt:lpstr>Слайд 10</vt:lpstr>
      <vt:lpstr>Слайд 11</vt:lpstr>
      <vt:lpstr>Слайд 12</vt:lpstr>
      <vt:lpstr>Слайд 13</vt:lpstr>
      <vt:lpstr>Слайд 14</vt:lpstr>
      <vt:lpstr>Слайд 15</vt:lpstr>
      <vt:lpstr>Педагогический конфликт</vt:lpstr>
      <vt:lpstr>Слайд 17</vt:lpstr>
      <vt:lpstr>Слайд 18</vt:lpstr>
      <vt:lpstr>Слайд 19</vt:lpstr>
      <vt:lpstr>Слайд 20</vt:lpstr>
      <vt:lpstr>Слайд 21</vt:lpstr>
      <vt:lpstr>Слайд 22</vt:lpstr>
      <vt:lpstr>Слайд 23</vt:lpstr>
      <vt:lpstr>Стили поведения в конфликте  (по мнению У. Томас и X. Килмен )</vt:lpstr>
      <vt:lpstr>Что нельзя делать педагогу в конфликтной ситуации?</vt:lpstr>
      <vt:lpstr>  Что необходимо делать педагогу: </vt:lpstr>
      <vt:lpstr>Когда мотивы конфликта неизвестны или педагог в них сомневается, важно выдержать алгоритм действий: </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«КОНФЛИКТОЛОГИЧЕСКАЯ   КОМПЕТЕНТНОСТЬ              КАК СОСТАВЛЯЮЩАЯ  ПРОФЕССИОНАЛЬНОЙ  КУЛЬТУРЫ ПЕДАГОГА»</dc:title>
  <dc:creator>User</dc:creator>
  <cp:lastModifiedBy>User</cp:lastModifiedBy>
  <cp:revision>35</cp:revision>
  <dcterms:modified xsi:type="dcterms:W3CDTF">2014-02-18T20:17:36Z</dcterms:modified>
</cp:coreProperties>
</file>