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3" r:id="rId3"/>
    <p:sldId id="274" r:id="rId4"/>
    <p:sldId id="275" r:id="rId5"/>
    <p:sldId id="276" r:id="rId6"/>
    <p:sldId id="257" r:id="rId7"/>
    <p:sldId id="258" r:id="rId8"/>
    <p:sldId id="27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Охват детей 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возрасте от 0 до 7 лет 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всеми формами дошкольного образования – 63,5%.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63.5</c:v>
                </c:pt>
                <c:pt idx="1">
                  <c:v>36.5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91071163274402"/>
          <c:y val="0.37185089048471903"/>
          <c:w val="0.23202495914425791"/>
          <c:h val="0.200724619428974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FB98C-C3BF-4CF2-80CC-15C28C8F8D9A}" type="doc">
      <dgm:prSet loTypeId="urn:microsoft.com/office/officeart/2005/8/layout/chart3" loCatId="cycle" qsTypeId="urn:microsoft.com/office/officeart/2005/8/quickstyle/3d9" qsCatId="3D" csTypeId="urn:microsoft.com/office/officeart/2005/8/colors/accent1_2" csCatId="accent1" phldr="1"/>
      <dgm:spPr>
        <a:scene3d>
          <a:camera prst="perspectiveRelaxed">
            <a:rot lat="18924169" lon="20861943" rev="1061888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B0AC74EC-FC62-4A6A-B699-A631A6F2BEEC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p3d/>
      </dgm:spPr>
      <dgm:t>
        <a:bodyPr vert="horz"/>
        <a:lstStyle/>
        <a:p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Дети дошкольники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7E6DFF-A9B2-4737-AF6E-D7E496202908}" type="parTrans" cxnId="{FE9EA0B8-CFD7-4E60-B280-3377D3AEF20F}">
      <dgm:prSet/>
      <dgm:spPr/>
      <dgm:t>
        <a:bodyPr/>
        <a:lstStyle/>
        <a:p>
          <a:endParaRPr lang="ru-RU"/>
        </a:p>
      </dgm:t>
    </dgm:pt>
    <dgm:pt modelId="{CF75BAD1-2F7F-45A9-B470-AAE326E27CCE}" type="sibTrans" cxnId="{FE9EA0B8-CFD7-4E60-B280-3377D3AEF20F}">
      <dgm:prSet/>
      <dgm:spPr/>
      <dgm:t>
        <a:bodyPr/>
        <a:lstStyle/>
        <a:p>
          <a:endParaRPr lang="ru-RU"/>
        </a:p>
      </dgm:t>
    </dgm:pt>
    <dgm:pt modelId="{4F7773CE-521A-4E91-8497-8ED4185AAC85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/>
            <a:t>дети</a:t>
          </a:r>
          <a:endParaRPr lang="ru-RU" sz="3200" dirty="0"/>
        </a:p>
      </dgm:t>
    </dgm:pt>
    <dgm:pt modelId="{86D2FF81-598B-4DA3-ADB5-5479EC6F0D4A}" type="parTrans" cxnId="{642606A6-FA1A-4689-8069-89F9901F1DF1}">
      <dgm:prSet/>
      <dgm:spPr/>
      <dgm:t>
        <a:bodyPr/>
        <a:lstStyle/>
        <a:p>
          <a:endParaRPr lang="ru-RU"/>
        </a:p>
      </dgm:t>
    </dgm:pt>
    <dgm:pt modelId="{968E3B62-56B0-4300-82E3-61DF19B6AFF2}" type="sibTrans" cxnId="{642606A6-FA1A-4689-8069-89F9901F1DF1}">
      <dgm:prSet/>
      <dgm:spPr/>
      <dgm:t>
        <a:bodyPr/>
        <a:lstStyle/>
        <a:p>
          <a:endParaRPr lang="ru-RU"/>
        </a:p>
      </dgm:t>
    </dgm:pt>
    <dgm:pt modelId="{A7F53A0D-1D3E-4907-8CE4-5CFEFE9C62A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dirty="0" smtClean="0"/>
            <a:t>дети</a:t>
          </a:r>
          <a:endParaRPr lang="ru-RU" sz="3600" dirty="0"/>
        </a:p>
      </dgm:t>
    </dgm:pt>
    <dgm:pt modelId="{27ACC917-5E45-4717-8A62-CC88220D3F0E}" type="sibTrans" cxnId="{A865F3F4-86B4-48FF-BF81-0F7D5B3E71D9}">
      <dgm:prSet/>
      <dgm:spPr/>
      <dgm:t>
        <a:bodyPr/>
        <a:lstStyle/>
        <a:p>
          <a:endParaRPr lang="ru-RU"/>
        </a:p>
      </dgm:t>
    </dgm:pt>
    <dgm:pt modelId="{32E5E97F-70F7-4A72-B411-440BF84D1975}" type="parTrans" cxnId="{A865F3F4-86B4-48FF-BF81-0F7D5B3E71D9}">
      <dgm:prSet/>
      <dgm:spPr/>
      <dgm:t>
        <a:bodyPr/>
        <a:lstStyle/>
        <a:p>
          <a:endParaRPr lang="ru-RU"/>
        </a:p>
      </dgm:t>
    </dgm:pt>
    <dgm:pt modelId="{F5DCB76B-4BD5-4A7A-92A6-F506E75D4C56}">
      <dgm:prSet/>
      <dgm:spPr/>
      <dgm:t>
        <a:bodyPr/>
        <a:lstStyle/>
        <a:p>
          <a:endParaRPr lang="ru-RU" dirty="0"/>
        </a:p>
      </dgm:t>
    </dgm:pt>
    <dgm:pt modelId="{DA1B5EE6-2795-45C9-BB32-6511FEAFFA1E}" type="parTrans" cxnId="{A906BD48-F98B-4194-8BD9-A96BBA7350A9}">
      <dgm:prSet/>
      <dgm:spPr/>
      <dgm:t>
        <a:bodyPr/>
        <a:lstStyle/>
        <a:p>
          <a:endParaRPr lang="ru-RU"/>
        </a:p>
      </dgm:t>
    </dgm:pt>
    <dgm:pt modelId="{078A75D4-9F56-4268-9145-5DF6B91EC225}" type="sibTrans" cxnId="{A906BD48-F98B-4194-8BD9-A96BBA7350A9}">
      <dgm:prSet/>
      <dgm:spPr/>
      <dgm:t>
        <a:bodyPr/>
        <a:lstStyle/>
        <a:p>
          <a:endParaRPr lang="ru-RU"/>
        </a:p>
      </dgm:t>
    </dgm:pt>
    <dgm:pt modelId="{6CF86268-14F7-4640-9EDB-9325D0745598}" type="pres">
      <dgm:prSet presAssocID="{6BEFB98C-C3BF-4CF2-80CC-15C28C8F8D9A}" presName="compositeShape" presStyleCnt="0">
        <dgm:presLayoutVars>
          <dgm:chMax val="7"/>
          <dgm:dir/>
          <dgm:resizeHandles val="exact"/>
        </dgm:presLayoutVars>
      </dgm:prSet>
      <dgm:spPr/>
    </dgm:pt>
    <dgm:pt modelId="{3317705A-E28F-4E9D-9BF1-15A9BCDD0A84}" type="pres">
      <dgm:prSet presAssocID="{6BEFB98C-C3BF-4CF2-80CC-15C28C8F8D9A}" presName="wedge1" presStyleLbl="node1" presStyleIdx="0" presStyleCnt="3"/>
      <dgm:spPr/>
      <dgm:t>
        <a:bodyPr/>
        <a:lstStyle/>
        <a:p>
          <a:endParaRPr lang="ru-RU"/>
        </a:p>
      </dgm:t>
    </dgm:pt>
    <dgm:pt modelId="{1BF7BC4E-270D-4CC3-927C-061A26E4CF1B}" type="pres">
      <dgm:prSet presAssocID="{6BEFB98C-C3BF-4CF2-80CC-15C28C8F8D9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36416-934B-4C6B-B164-1ED5A21BD747}" type="pres">
      <dgm:prSet presAssocID="{6BEFB98C-C3BF-4CF2-80CC-15C28C8F8D9A}" presName="wedge2" presStyleLbl="node1" presStyleIdx="1" presStyleCnt="3"/>
      <dgm:spPr/>
      <dgm:t>
        <a:bodyPr/>
        <a:lstStyle/>
        <a:p>
          <a:endParaRPr lang="ru-RU"/>
        </a:p>
      </dgm:t>
    </dgm:pt>
    <dgm:pt modelId="{1845C374-0BA6-4C13-B3F2-C5C5356806D1}" type="pres">
      <dgm:prSet presAssocID="{6BEFB98C-C3BF-4CF2-80CC-15C28C8F8D9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CC465-0B49-424B-8859-8A6BDBFE64EE}" type="pres">
      <dgm:prSet presAssocID="{6BEFB98C-C3BF-4CF2-80CC-15C28C8F8D9A}" presName="wedge3" presStyleLbl="node1" presStyleIdx="2" presStyleCnt="3"/>
      <dgm:spPr/>
    </dgm:pt>
    <dgm:pt modelId="{66F0C95C-9336-4DB9-BBFE-3327FEE67B56}" type="pres">
      <dgm:prSet presAssocID="{6BEFB98C-C3BF-4CF2-80CC-15C28C8F8D9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865F3F4-86B4-48FF-BF81-0F7D5B3E71D9}" srcId="{6BEFB98C-C3BF-4CF2-80CC-15C28C8F8D9A}" destId="{A7F53A0D-1D3E-4907-8CE4-5CFEFE9C62AE}" srcOrd="1" destOrd="0" parTransId="{32E5E97F-70F7-4A72-B411-440BF84D1975}" sibTransId="{27ACC917-5E45-4717-8A62-CC88220D3F0E}"/>
    <dgm:cxn modelId="{99CE29C6-DB5D-4F0B-94A1-3E259A0F10AA}" type="presOf" srcId="{B0AC74EC-FC62-4A6A-B699-A631A6F2BEEC}" destId="{3317705A-E28F-4E9D-9BF1-15A9BCDD0A84}" srcOrd="0" destOrd="0" presId="urn:microsoft.com/office/officeart/2005/8/layout/chart3"/>
    <dgm:cxn modelId="{642606A6-FA1A-4689-8069-89F9901F1DF1}" srcId="{6BEFB98C-C3BF-4CF2-80CC-15C28C8F8D9A}" destId="{4F7773CE-521A-4E91-8497-8ED4185AAC85}" srcOrd="2" destOrd="0" parTransId="{86D2FF81-598B-4DA3-ADB5-5479EC6F0D4A}" sibTransId="{968E3B62-56B0-4300-82E3-61DF19B6AFF2}"/>
    <dgm:cxn modelId="{A906BD48-F98B-4194-8BD9-A96BBA7350A9}" srcId="{4F7773CE-521A-4E91-8497-8ED4185AAC85}" destId="{F5DCB76B-4BD5-4A7A-92A6-F506E75D4C56}" srcOrd="0" destOrd="0" parTransId="{DA1B5EE6-2795-45C9-BB32-6511FEAFFA1E}" sibTransId="{078A75D4-9F56-4268-9145-5DF6B91EC225}"/>
    <dgm:cxn modelId="{2A4E52D2-4B69-4027-82CF-7C84C4131B68}" type="presOf" srcId="{A7F53A0D-1D3E-4907-8CE4-5CFEFE9C62AE}" destId="{50C36416-934B-4C6B-B164-1ED5A21BD747}" srcOrd="0" destOrd="0" presId="urn:microsoft.com/office/officeart/2005/8/layout/chart3"/>
    <dgm:cxn modelId="{4CC01BE2-B578-42E1-8B4A-7E2F11B61BA7}" type="presOf" srcId="{F5DCB76B-4BD5-4A7A-92A6-F506E75D4C56}" destId="{7C4CC465-0B49-424B-8859-8A6BDBFE64EE}" srcOrd="0" destOrd="1" presId="urn:microsoft.com/office/officeart/2005/8/layout/chart3"/>
    <dgm:cxn modelId="{7FE6AA3A-32B8-41F8-8D1E-90432BAC9D64}" type="presOf" srcId="{B0AC74EC-FC62-4A6A-B699-A631A6F2BEEC}" destId="{1BF7BC4E-270D-4CC3-927C-061A26E4CF1B}" srcOrd="1" destOrd="0" presId="urn:microsoft.com/office/officeart/2005/8/layout/chart3"/>
    <dgm:cxn modelId="{B7548808-1AF8-4BE8-913C-ACC9DFA85B0E}" type="presOf" srcId="{4F7773CE-521A-4E91-8497-8ED4185AAC85}" destId="{7C4CC465-0B49-424B-8859-8A6BDBFE64EE}" srcOrd="0" destOrd="0" presId="urn:microsoft.com/office/officeart/2005/8/layout/chart3"/>
    <dgm:cxn modelId="{68F1F705-8B74-40DA-A787-75E0105E71C0}" type="presOf" srcId="{F5DCB76B-4BD5-4A7A-92A6-F506E75D4C56}" destId="{66F0C95C-9336-4DB9-BBFE-3327FEE67B56}" srcOrd="1" destOrd="1" presId="urn:microsoft.com/office/officeart/2005/8/layout/chart3"/>
    <dgm:cxn modelId="{FE9EA0B8-CFD7-4E60-B280-3377D3AEF20F}" srcId="{6BEFB98C-C3BF-4CF2-80CC-15C28C8F8D9A}" destId="{B0AC74EC-FC62-4A6A-B699-A631A6F2BEEC}" srcOrd="0" destOrd="0" parTransId="{3C7E6DFF-A9B2-4737-AF6E-D7E496202908}" sibTransId="{CF75BAD1-2F7F-45A9-B470-AAE326E27CCE}"/>
    <dgm:cxn modelId="{7234FC41-E8A9-4B67-9B7A-581116FC6F59}" type="presOf" srcId="{6BEFB98C-C3BF-4CF2-80CC-15C28C8F8D9A}" destId="{6CF86268-14F7-4640-9EDB-9325D0745598}" srcOrd="0" destOrd="0" presId="urn:microsoft.com/office/officeart/2005/8/layout/chart3"/>
    <dgm:cxn modelId="{1AD11E27-C220-40CB-975D-CDE88A778707}" type="presOf" srcId="{4F7773CE-521A-4E91-8497-8ED4185AAC85}" destId="{66F0C95C-9336-4DB9-BBFE-3327FEE67B56}" srcOrd="1" destOrd="0" presId="urn:microsoft.com/office/officeart/2005/8/layout/chart3"/>
    <dgm:cxn modelId="{43BE9385-2590-4691-9E43-A6AB40538B78}" type="presOf" srcId="{A7F53A0D-1D3E-4907-8CE4-5CFEFE9C62AE}" destId="{1845C374-0BA6-4C13-B3F2-C5C5356806D1}" srcOrd="1" destOrd="0" presId="urn:microsoft.com/office/officeart/2005/8/layout/chart3"/>
    <dgm:cxn modelId="{0DEAD8B4-78C3-4D48-B426-3EC637C0AF00}" type="presParOf" srcId="{6CF86268-14F7-4640-9EDB-9325D0745598}" destId="{3317705A-E28F-4E9D-9BF1-15A9BCDD0A84}" srcOrd="0" destOrd="0" presId="urn:microsoft.com/office/officeart/2005/8/layout/chart3"/>
    <dgm:cxn modelId="{0D9287D6-BF68-4B6D-9FE0-4D26B20A6760}" type="presParOf" srcId="{6CF86268-14F7-4640-9EDB-9325D0745598}" destId="{1BF7BC4E-270D-4CC3-927C-061A26E4CF1B}" srcOrd="1" destOrd="0" presId="urn:microsoft.com/office/officeart/2005/8/layout/chart3"/>
    <dgm:cxn modelId="{CE39CE64-B795-4ED9-9EB1-4E9A8A3AA141}" type="presParOf" srcId="{6CF86268-14F7-4640-9EDB-9325D0745598}" destId="{50C36416-934B-4C6B-B164-1ED5A21BD747}" srcOrd="2" destOrd="0" presId="urn:microsoft.com/office/officeart/2005/8/layout/chart3"/>
    <dgm:cxn modelId="{13E23C8D-5433-44AA-8DD7-607E325AD9E6}" type="presParOf" srcId="{6CF86268-14F7-4640-9EDB-9325D0745598}" destId="{1845C374-0BA6-4C13-B3F2-C5C5356806D1}" srcOrd="3" destOrd="0" presId="urn:microsoft.com/office/officeart/2005/8/layout/chart3"/>
    <dgm:cxn modelId="{634D6981-8E7E-4E73-BC9A-886FEC49F868}" type="presParOf" srcId="{6CF86268-14F7-4640-9EDB-9325D0745598}" destId="{7C4CC465-0B49-424B-8859-8A6BDBFE64EE}" srcOrd="4" destOrd="0" presId="urn:microsoft.com/office/officeart/2005/8/layout/chart3"/>
    <dgm:cxn modelId="{BC2AB571-2A8D-4459-86EA-C1A80C1F2C3B}" type="presParOf" srcId="{6CF86268-14F7-4640-9EDB-9325D0745598}" destId="{66F0C95C-9336-4DB9-BBFE-3327FEE67B56}" srcOrd="5" destOrd="0" presId="urn:microsoft.com/office/officeart/2005/8/layout/char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F72D3-44A7-4C06-8BDD-93190FE3ED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8794B0A-79D0-4B00-9525-D26ED5571277}" type="pres">
      <dgm:prSet presAssocID="{AA6F72D3-44A7-4C06-8BDD-93190FE3ED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E6542F3-93EF-40B4-BFDA-D84E5C57CC2E}" type="presOf" srcId="{AA6F72D3-44A7-4C06-8BDD-93190FE3EDBE}" destId="{78794B0A-79D0-4B00-9525-D26ED5571277}" srcOrd="0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A4F8-DDCC-4D7C-9C39-3820CDBAEB2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06641-C45A-4D0D-A381-79D506CA3B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06641-C45A-4D0D-A381-79D506CA3B5B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E2500B-B160-4481-85E6-7CA722AD3463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E87C77-1206-41CC-A337-BF57E760D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рисунки\x_09fe3510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4175524" cy="278608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357158" y="214290"/>
            <a:ext cx="842968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/>
            </a:r>
            <a:br>
              <a:rPr lang="ru-RU" sz="36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Организация  работы </a:t>
            </a:r>
            <a:b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по предшкольной подготовке </a:t>
            </a:r>
            <a:b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 дошкольных образовательных учреждениях </a:t>
            </a:r>
            <a:b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4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Краснодарского края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4257676" cy="3149795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Monotype Corsiva" pitchFamily="66" charset="0"/>
              </a:rPr>
              <a:t>Все для детей!</a:t>
            </a:r>
            <a:endParaRPr lang="ru-RU" sz="1600" dirty="0"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2857496"/>
            <a:ext cx="4143404" cy="314979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sz="2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Катенёва Наталья Михайловна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-Старший воспитатель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МБДОУ </a:t>
            </a:r>
            <a:r>
              <a:rPr lang="ru-RU" sz="2400" dirty="0" err="1" smtClean="0">
                <a:latin typeface="Monotype Corsiva" pitchFamily="66" charset="0"/>
              </a:rPr>
              <a:t>д</a:t>
            </a:r>
            <a:r>
              <a:rPr lang="ru-RU" sz="2400" dirty="0" smtClean="0">
                <a:latin typeface="Monotype Corsiva" pitchFamily="66" charset="0"/>
              </a:rPr>
              <a:t>/с № 8 «Огонёк»,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муниципальный </a:t>
            </a:r>
            <a:r>
              <a:rPr lang="ru-RU" sz="2400" dirty="0" err="1" smtClean="0">
                <a:latin typeface="Monotype Corsiva" pitchFamily="66" charset="0"/>
              </a:rPr>
              <a:t>тьютор</a:t>
            </a:r>
            <a:r>
              <a:rPr lang="ru-RU" sz="2400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по предшкольной подготовке 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5186370" cy="436424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ККИДППО; Кафедра развития ребенка младшего возраста;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сост. Е. Г. Приходько и др. – Краснодар: Мир Кубани, 2006. – 220 с.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данной программы соответствует целям и задачам, стоящим перед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предшкольным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образованием на сегодняшний день. Использование плана-программы в группах кратковременного образования эффективно и целесообразно.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каждому разделу предложено методическое обеспечение с указанием автора, издания, номера страницы.</a:t>
            </a:r>
          </a:p>
          <a:p>
            <a:pPr>
              <a:buNone/>
            </a:pP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План-программа предшкольного образования детей  5,5 – 7 лет, не посещающих 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дошкольные образовательные учреждения </a:t>
            </a:r>
            <a:r>
              <a:rPr lang="ru-RU" sz="31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7" name="Picture 3" descr="D:\Мои документы\Мои рисунки\2012-11-11, фото\фот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643050"/>
            <a:ext cx="2862463" cy="4311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План-программа предшкольного образования детей  5,5 – 7 лет, </a:t>
            </a:r>
            <a:b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  не посещающих дошкольные образовательные учреждения 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Monotype Corsiva" pitchFamily="66" charset="0"/>
              </a:rPr>
              <a:t>Цель данной программы: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Логичное и последовательное решение двух групп </a:t>
            </a:r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задач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стоящих перед педагогом, занимающимся предшкольной подготовкой детей: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Способствовать общему развитию 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2.Формировать предпосылки учебной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В программе представлены следующие разделы: «Физическое воспитание»,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«Коммуникативный тренинг»,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«Познавательно-исследовательская деятельность», «Формирование фонематического восприятия и подготовка к обучению грамоте»,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«Математическая деятельность»,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«Художественно-эстетическое воспитание»,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«Музыкальное воспитание».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Предложены разные варианты организации пребывания детей в ГКП, разработано перспективное планирование по всем разделам, которое включает себя краткий план занятий.</a:t>
            </a:r>
          </a:p>
          <a:p>
            <a:endParaRPr lang="ru-RU" dirty="0"/>
          </a:p>
        </p:txBody>
      </p:sp>
      <p:pic>
        <p:nvPicPr>
          <p:cNvPr id="1026" name="Picture 2" descr="D:\Мои документы\Мои рисунки\1544728.we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695848"/>
            <a:ext cx="1643042" cy="11621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Авторы: Н. Ф. Виноградова и др. – М.: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2006. – 32 с.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программе представлены следующие разделы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«Познаем других людей и себя»,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«Познаем мир»,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«Учимся думать, рассуждать, фантазировать»,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«Учимся родному языку»,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«Учимся рисовать»,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«Играем и фантазируем».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каждом разделе разработаны программные задачи.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Авторы программы стремились уйти от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узкопредметной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подготовки к школе и обратили особе внимание на развитие тех качеств личности, тех особенностей психических процессов и тех видов деятельности, которые определяют становление устойчивых познавательных интересов детей и успешное обучение их в школе.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плана-программы в группах кратковременного образования эффективно, однако для обеспечения  качественного процесса подготовки необходимо наличие всех пособий и рабочих тетрадей, входящих в УМК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Предшкольная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пора», что потребует значительных финансовых затрат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Предшкольная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пора </a:t>
            </a:r>
            <a:br>
              <a:rPr lang="ru-RU" sz="2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Программа обучения и развития детей 5 лет:</a:t>
            </a:r>
            <a:endParaRPr lang="ru-RU" sz="2800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сост. Р. Г.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Чуракова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М.: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Академкнига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/Учебник,  2010. – 64 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«Программа» ориентирована на светский характер образования, построена на принципе личностно-ориентированного взаимодействия взрослых с детьми с учетом относительных показателей детской успешности.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«Программа»  состоит из двух разделов: «Здоровье и физическая культура» и «Развитие». Комплект парциальных программ, раскрывающих раздел «Развитие», включает обязательную часть трех блоков «Программы»: «Социально-личностное развитие», «Познавательно-речевое развитие», «Художественно-эстетическое развитие». Все парциальные программы разработаны в соответствии с Федеральными государственными требованиями к структуре основной общеобразовательной программы дошкольного образования. Предложена реализация программы в разных режимах подготовки детей к школе. Предложено тематическое планирование по всем разделам (кроме физического воспитания, которое проходит в данный момент экспериментальную проверку).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3. </a:t>
            </a:r>
            <a:r>
              <a:rPr lang="ru-RU" dirty="0" err="1" smtClean="0">
                <a:solidFill>
                  <a:srgbClr val="FF0000"/>
                </a:solidFill>
                <a:latin typeface="Monotype Corsiva" pitchFamily="66" charset="0"/>
              </a:rPr>
              <a:t>Предшкола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нового поколения. Концептуальные основы и программы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3. </a:t>
            </a:r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Предшкола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нового поколения.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138642" cy="507862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Использование плана-программы в группах кратковременного образования эффективно, однако для обеспечения  качественного процесса подготовки желательно наличие всех пособий и рабочих тетрадей, входящих в УМК «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нового поколения», 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что потребует дополнительных финансовых затрат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«Программа» полностью оснащена УМК по каждому направлению, включающими в себя подробные методические указания для взрослых, а также рабочие материалы, предназначенные для индивидуальной  и подгрупповой работы с детьми.</a:t>
            </a: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Методическое пособие </a:t>
            </a:r>
          </a:p>
          <a:p>
            <a:pPr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+ комплект репродукций</a:t>
            </a:r>
          </a:p>
          <a:p>
            <a:pPr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(40 штук)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1000108"/>
            <a:ext cx="4043362" cy="5572164"/>
          </a:xfrm>
        </p:spPr>
        <p:txBody>
          <a:bodyPr>
            <a:noAutofit/>
          </a:bodyPr>
          <a:lstStyle/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Приключения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Книга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читать. Книга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писать. Тетради 1, 2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считать. Книга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считать. Тетрадь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рисовать фигуры. Книга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рисовать фигуры. Тетрадь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Учимся записывать числа. Прописи по математике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Маша и Миша наблюдают окружающий мир. Книга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Маша и Миша наблюдают окружающий мир. Тетрадь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слушать и рассуждать. Книга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учится слушать и рассуждать. Тетрадь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музее. Как там — внутри картин?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Книга + комплект репродукций (16 штук) </a:t>
            </a:r>
          </a:p>
          <a:p>
            <a:pPr lvl="0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музее. Истрия с волшебной палочкой.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Книга + комплект репродукций (16 штук)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музее с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Кронтильдой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Книга + комплект репродукций (16 штук)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Малевич 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Матисс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Альбом для работы с детьми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Ван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Гог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 Григорьев. Альбом для работы с детьми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Живопись и математика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Monotype Corsiva" pitchFamily="66" charset="0"/>
              </a:rPr>
              <a:t>Авторы: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М. М. Безруких, Т. 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Филипова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М. 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Ювента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2001. – 176 с. : ил.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Рекомендована Федеральным экспертным советом по общему образованию Министерства общего и профессионального образования Российской Федерации.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включает в себя следующие разделы: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«Организация деятельности»,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«Общее (интеллектуальное) развитие»,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«Развитие речи»,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«Развитие внимания и памяти»,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«Развитие движений»,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«Развитие зрительно-пространственного восприятия и зрительно-моторной координации»,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«Формирование положительной мотивации».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содержании программы не уделяется достаточного внимания формированию универсальных учебных действия, базисных характеристик личности, что делает использование программы  целесообразным только при обогащении ее содержания указанными  разделами.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 «Азбука» - книга для совместной работы взрослых (педагогов, родителей, воспитателей) и ребенка и 4 рабочие тетради для выполнения практических занятий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4. «Азбука»: для подготовки детей к школе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Сборник программ. </a:t>
            </a:r>
            <a:r>
              <a:rPr lang="ru-RU" b="1" dirty="0" smtClean="0"/>
              <a:t>«Дошкольное образование», «Начальная школа».</a:t>
            </a:r>
            <a:endParaRPr lang="ru-RU" b="1" dirty="0" smtClean="0"/>
          </a:p>
          <a:p>
            <a:r>
              <a:rPr lang="ru-RU" dirty="0" smtClean="0"/>
              <a:t>Большинство пособий к программе имеют гриф рекомендовано Министерством образования РФ. Комплексная программа «Детский сад 2100» рекомендована Российской академией образования.</a:t>
            </a:r>
          </a:p>
          <a:p>
            <a:r>
              <a:rPr lang="ru-RU" dirty="0" smtClean="0"/>
              <a:t>Основная цель образовательной программы «Школа 2100» - обеспечение непрерывности  и преемственности дошкольного и школьного образования, создание условий для развития функциональной грамотности личности – человека, способного решать любые жизненные задачи (проблемы), используя для этого приобретаемые в течение всей жизни знания, умения и навыки. Программа является комплексной и предполагает реализацию в условиях полного пребывания ребенка в детском саду. В связи с этим реализация ее в группах кратковременного пребывания требует определенной адаптации под режим групп кратковременного пребывания.  </a:t>
            </a:r>
          </a:p>
          <a:p>
            <a:r>
              <a:rPr lang="ru-RU" dirty="0" smtClean="0"/>
              <a:t>Обеспечено пособиями в полной мере: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5. "Школа 2100"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Образовательная система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под ред. Н. А. Федосовой. – М.: Просвещение, 2009.</a:t>
            </a:r>
          </a:p>
          <a:p>
            <a:r>
              <a:rPr lang="ru-RU" dirty="0" smtClean="0"/>
              <a:t>Программа «Преемственность» и комплект учебно-методических пособий издается с 2000 года. В 1997 году, 2001 году, 2005 году проходила экспертизу  Министерства образования  и получила гриф «Допущено Министерством образования Российской Федерации».  </a:t>
            </a:r>
          </a:p>
          <a:p>
            <a:r>
              <a:rPr lang="ru-RU" dirty="0" smtClean="0"/>
              <a:t>        </a:t>
            </a:r>
            <a:r>
              <a:rPr lang="ru-RU" b="1" dirty="0" smtClean="0"/>
              <a:t>Цели  </a:t>
            </a:r>
            <a:r>
              <a:rPr lang="ru-RU" dirty="0" smtClean="0"/>
              <a:t>  программы:</a:t>
            </a:r>
          </a:p>
          <a:p>
            <a:pPr lvl="0"/>
            <a:r>
              <a:rPr lang="ru-RU" dirty="0" smtClean="0"/>
              <a:t>развитие потенциальных возможностей ребенка;</a:t>
            </a:r>
          </a:p>
          <a:p>
            <a:pPr lvl="0"/>
            <a:r>
              <a:rPr lang="ru-RU" dirty="0" smtClean="0"/>
              <a:t>создание предпосылок к школьному обучению –  формирование предпосылок  УДД (универсальных учебных действий);</a:t>
            </a:r>
          </a:p>
          <a:p>
            <a:pPr lvl="0"/>
            <a:r>
              <a:rPr lang="ru-RU" dirty="0" smtClean="0"/>
              <a:t>обеспечение преемственности программ дошкольного и начального образования;</a:t>
            </a:r>
          </a:p>
          <a:p>
            <a:pPr lvl="0"/>
            <a:r>
              <a:rPr lang="ru-RU" dirty="0" smtClean="0"/>
              <a:t>охрана, укрепление и развитие соматических и психических функций личности</a:t>
            </a:r>
          </a:p>
          <a:p>
            <a:r>
              <a:rPr lang="ru-RU" b="1" dirty="0" smtClean="0"/>
              <a:t>        Задачи</a:t>
            </a:r>
            <a:r>
              <a:rPr lang="ru-RU" dirty="0" smtClean="0"/>
              <a:t>: сохранение и укрепление здоровья; развитие личностных качеств; развитие творческой активности; формирование и развит психических функций познавательной сферы; развитие эмоционально-волевой  сферы; развитие коммуникативных умений.</a:t>
            </a:r>
          </a:p>
          <a:p>
            <a:r>
              <a:rPr lang="ru-RU" dirty="0" smtClean="0"/>
              <a:t>Программа «Преемственность» и комплект учебно-методических пособий издается с 2000 года. В 1997 году, 2001 году, 2005 году проходила экспертизу  Министерства образования  и получила гриф «Допущено Министерством образования Российской Федерации».  </a:t>
            </a:r>
          </a:p>
          <a:p>
            <a:r>
              <a:rPr lang="ru-RU" dirty="0" smtClean="0"/>
              <a:t>        </a:t>
            </a:r>
            <a:r>
              <a:rPr lang="ru-RU" b="1" dirty="0" smtClean="0"/>
              <a:t>Цели  </a:t>
            </a:r>
            <a:r>
              <a:rPr lang="ru-RU" dirty="0" smtClean="0"/>
              <a:t>  программы:</a:t>
            </a:r>
          </a:p>
          <a:p>
            <a:pPr lvl="0"/>
            <a:r>
              <a:rPr lang="ru-RU" dirty="0" smtClean="0"/>
              <a:t>развитие потенциальных возможностей ребенка;</a:t>
            </a:r>
          </a:p>
          <a:p>
            <a:pPr lvl="0"/>
            <a:r>
              <a:rPr lang="ru-RU" dirty="0" smtClean="0"/>
              <a:t>создание предпосылок к школьному обучению –  формирование предпосылок  УДД (универсальных учебных действий);</a:t>
            </a:r>
          </a:p>
          <a:p>
            <a:pPr lvl="0"/>
            <a:r>
              <a:rPr lang="ru-RU" dirty="0" smtClean="0"/>
              <a:t>обеспечение преемственности программ дошкольного и начального образования;</a:t>
            </a:r>
          </a:p>
          <a:p>
            <a:pPr lvl="0"/>
            <a:r>
              <a:rPr lang="ru-RU" dirty="0" smtClean="0"/>
              <a:t>охрана, укрепление и развитие соматических и психических функций личности</a:t>
            </a:r>
          </a:p>
          <a:p>
            <a:r>
              <a:rPr lang="ru-RU" b="1" dirty="0" smtClean="0"/>
              <a:t>        Задачи</a:t>
            </a:r>
            <a:r>
              <a:rPr lang="ru-RU" dirty="0" smtClean="0"/>
              <a:t>: сохранение и укрепление здоровья; развитие личностных качеств; развитие творческой активности; формирование и развит психических функций познавательной сферы; развитие эмоционально-волевой  сферы; развитие коммуникативных умений.</a:t>
            </a:r>
          </a:p>
          <a:p>
            <a:r>
              <a:rPr lang="ru-RU" dirty="0" smtClean="0"/>
              <a:t> Особенности программы «Преемственность»: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6. Программа «Преемственность»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допускает дублирования программ первого класса;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создает условия для включения  ребенка в новые социальные формы общения;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 переход от игровой  к творческой, учебной, деятельности;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инвариантна и готовит к любой системе школьного образования;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внимание уделено физическому развитию и  взаимодействию с родителями;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представлена  комплексная  диагностика готовности к школе.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ведущей деятельности рассматривается  игра и конструирование.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программы «Преемственность»: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План-программа предшкольного образования детей 5,5 – 7 лет, не посещающих дошкольные образовательные учреждения;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программы  «Детский сад 2100» 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система "Школа 2100". Сборник программ. Дошкольное образование. Начальная школа. – М.: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2010. – 400 с.)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части развития речи и введения в математику.  Однако вычленение отдельных элементов из общей системы значительно снижает эффективность проводимой работы и не обеспечивает целостность подготовки к школе.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Monotype Corsiva" pitchFamily="66" charset="0"/>
              </a:rPr>
              <a:t>Анализ проведенного ККИДППО кафедрой развития ребенка младшего возраста мониторинга программ, используемых для предшкольной подготовки детей старшего дошкольного возраста в Краснодарском крае, показал, что приоритетными являются следующие программы: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73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330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Ключевая задача в сфере дошкольного образования – расширение доступности и качества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образования для всех слоёв населения края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1571612"/>
            <a:ext cx="3071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миллиона детей в крае более трети составляют дошкольники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документы\поздравления\c8e74eb232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4527444"/>
            <a:ext cx="1643042" cy="23305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группах  предшкольной подготовки использовать план-программу предшкольного образования детей 5,5 – 7 лет, не посещающих дошкольные образовательные учреждения, т.к. она разработана с учетом региональной политики в области предшкольного образования и обладает необходимым содержанием по всем направлениям развития ребенка старшего дошкольного возраста.</a:t>
            </a:r>
          </a:p>
          <a:p>
            <a:pPr algn="just"/>
            <a:r>
              <a:rPr lang="ru-RU" dirty="0" smtClean="0"/>
              <a:t> Работа по данной программе предполагает определенный уровень творчества педагога, в части наполнения практическим и наглядным материалом предложенных планов - конспектов занятий.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Кафедра развития ребенка 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младшего возраста рекомендует: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3555" name="Picture 3" descr="D:\Мои документы\Мои рисунки\38841.we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14290"/>
            <a:ext cx="2381224" cy="15850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нового поколения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Концептуальные основы и программы / сост. Р. Г.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Чуракова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– М.: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Предшкольная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пора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обучения и развития детей 5 лет: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 Н. Ф. Виноградова и др. – М.: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2006. – 32 с.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  содержательно полностью отвечают логике развития ребенка старшего дошкольного возраста, удовлетворяют основным принципам воспитания и обучения и обеспечивают необходимый уровень преемственности между дошкольной и школьной ступенью.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Возможным и рекомендуемым является использование таких  программ, как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Альтернативные формы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дошкольного образования - группы семейного воспитания.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Спасибо всем за внимание!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60363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группы кратковременного пребывания;</a:t>
            </a:r>
          </a:p>
          <a:p>
            <a:pPr marL="0" indent="360363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группы семейного воспитания;</a:t>
            </a:r>
          </a:p>
          <a:p>
            <a:pPr marL="0" indent="360363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центры игровой поддержки развития детей;</a:t>
            </a:r>
          </a:p>
          <a:p>
            <a:pPr marL="0" indent="360363"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лекотеки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виртуальные детские сады для детей с ограниченными возможностями здоровья.</a:t>
            </a:r>
          </a:p>
          <a:p>
            <a:pPr marL="0" indent="360363">
              <a:buNone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(все вариативные формы создаются в соответствии с потребностями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Вариативные формы </a:t>
            </a:r>
            <a: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дошкольного </a:t>
            </a:r>
            <a: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образования</a:t>
            </a:r>
            <a:r>
              <a:rPr lang="ru-RU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60363">
              <a:lnSpc>
                <a:spcPct val="80000"/>
              </a:lnSpc>
              <a:defRPr/>
            </a:pPr>
            <a:endParaRPr kumimoji="1"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коррекции развития ребенка 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kumimoji="1"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детей-инвалидов 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уходу и присмотру на дому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консультативные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оздоровительные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адаптационные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подготовке к школе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выходного дня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вечерние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патронажные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</a:p>
          <a:p>
            <a:pPr marL="0" indent="360363">
              <a:lnSpc>
                <a:spcPct val="80000"/>
              </a:lnSpc>
              <a:defRPr/>
            </a:pPr>
            <a:r>
              <a:rPr kumimoji="1"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обучению иностранному языку, </a:t>
            </a:r>
            <a:r>
              <a:rPr kumimoji="1"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рисованию, танцам и др</a:t>
            </a:r>
            <a:r>
              <a:rPr kumimoji="1"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>
              <a:lnSpc>
                <a:spcPct val="80000"/>
              </a:lnSpc>
              <a:defRPr/>
            </a:pPr>
            <a:endParaRPr kumimoji="1"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lnSpc>
                <a:spcPct val="80000"/>
              </a:lnSpc>
              <a:buNone/>
              <a:defRPr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Режим работы ГКП: от 2 до 5 часов (без питания или с одноразовым питанием) в будние и/или выходные дни.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kumimoji="1"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kumimoji="1"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kumimoji="1"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кратковременного пребывания (ГКП):</a:t>
            </a:r>
            <a:r>
              <a:rPr kumimoji="1"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1"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1026" name="Picture 2" descr="D:\Мои документы\поздравления\1620243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2791652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сборник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«Организация работы по предшкольной подготовке в ДОУ Краснодарского края»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186766" cy="43765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Конституция Российской Федерации 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Статья 43</a:t>
            </a:r>
          </a:p>
          <a:p>
            <a:pPr marL="624078" indent="-514350">
              <a:buAutoNum type="arabicPeriod"/>
            </a:pPr>
            <a:r>
              <a:rPr lang="ru-RU" sz="1600" dirty="0" smtClean="0"/>
              <a:t>Каждый имеет право на образование.</a:t>
            </a:r>
          </a:p>
          <a:p>
            <a:pPr marL="624078" indent="-514350">
              <a:buAutoNum type="arabicPeriod"/>
            </a:pPr>
            <a:r>
              <a:rPr lang="ru-RU" sz="1600" dirty="0" smtClean="0"/>
              <a:t>Гарантируются общедоступность и бесплатность дошкольного, основного общего  и среднего профессионального образования в государственных и муниципальных образовательных учреждениях…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/>
              <a:t>Закон об образовании Российской Федерации </a:t>
            </a:r>
          </a:p>
          <a:p>
            <a:pPr marL="624078" indent="-514350">
              <a:buNone/>
            </a:pPr>
            <a:r>
              <a:rPr lang="ru-RU" sz="1600" dirty="0" smtClean="0"/>
              <a:t>Статьи 5,18, 29, 31.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/>
              <a:t> Концепция модернизации российского образования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/>
              <a:t>Приказ департамента образования и науки Краснодарского края № 01.5/2015 от 02.12.2005г. «О </a:t>
            </a:r>
            <a:r>
              <a:rPr lang="ru-RU" sz="2400" dirty="0" err="1" smtClean="0"/>
              <a:t>предшкольном</a:t>
            </a:r>
            <a:r>
              <a:rPr lang="ru-RU" sz="2400" dirty="0" smtClean="0"/>
              <a:t> образовании»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Нормативные документы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 по организации предшкольного образования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42910" y="1714488"/>
            <a:ext cx="7929618" cy="36009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Обеспечить всем детям дошкольного возраста равные стартовые возможности при подготовке к школе.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Упорядочить </a:t>
            </a:r>
            <a:r>
              <a:rPr lang="ru-RU" sz="2800" dirty="0" smtClean="0"/>
              <a:t>работу с дошкольниками </a:t>
            </a:r>
          </a:p>
          <a:p>
            <a:pPr algn="just"/>
            <a:r>
              <a:rPr lang="ru-RU" sz="2800" dirty="0" smtClean="0"/>
              <a:t>по подготовке к школе с использованием приемлемых форм работы силами профессиональных педагогов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85728"/>
            <a:ext cx="7929618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Задачи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предшкольного образования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 группе предшкольной подготовки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главы муниципального образования об открытии ГПП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Начальника МО УО об открытии ГПП в образовательных учреждениях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руководителя ОУ об открытии ГПП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 ОУ с родителями (лицами их заменяющих)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родителей (лиц их заменяющих)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документы </a:t>
            </a:r>
            <a:br>
              <a:rPr lang="ru-RU" dirty="0" smtClean="0"/>
            </a:br>
            <a:r>
              <a:rPr lang="ru-RU" dirty="0" smtClean="0"/>
              <a:t>групп предшкольной подготовки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3792737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Различными авторскими коллективами предложено достаточное количество программ, нацеленных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предшкольное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образование детей.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связи с этим возникла потребность в обзоре этих программ и их анализе с точки зрения соответствия последним изменениям в образовательной политике РФ (утверждение требований к основной общеобразовательной программе дошкольного образования, введение Федеральных государственных образовательных стандартов начальной школы). 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9399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на Кубани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функционирует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более1500 групп кратковременного пребывания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предшкольной подготовке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том числе в рамках дополнительных платных услуг).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u="sng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1916</Words>
  <Application>Microsoft Office PowerPoint</Application>
  <PresentationFormat>Экран (4:3)</PresentationFormat>
  <Paragraphs>190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Организация  работы  по предшкольной подготовке  в дошкольных образовательных учреждениях  Краснодарского края </vt:lpstr>
      <vt:lpstr>Ключевая задача в сфере дошкольного образования – расширение доступности и качества  дошкольного образования для всех слоёв населения края</vt:lpstr>
      <vt:lpstr>Вариативные формы  дошкольного образования:</vt:lpstr>
      <vt:lpstr> Группы кратковременного пребывания (ГКП): </vt:lpstr>
      <vt:lpstr>сборник  «Организация работы по предшкольной подготовке в ДОУ Краснодарского края»</vt:lpstr>
      <vt:lpstr>Нормативные документы  по организации предшкольного образования</vt:lpstr>
      <vt:lpstr>Слайд 7</vt:lpstr>
      <vt:lpstr>Нормативные документы  групп предшкольной подготовки</vt:lpstr>
      <vt:lpstr>В настоящее время на Кубани функционирует  более1500 групп кратковременного пребывания  по предшкольной подготовке  (в том числе в рамках дополнительных платных услуг).  </vt:lpstr>
      <vt:lpstr>  1.  План-программа предшкольного образования детей  5,5 – 7 лет, не посещающих  дошкольные образовательные учреждения   </vt:lpstr>
      <vt:lpstr>  План-программа предшкольного образования детей  5,5 – 7 лет,      не посещающих дошкольные образовательные учреждения  </vt:lpstr>
      <vt:lpstr>2. Предшкольная пора  Программа обучения и развития детей 5 лет:</vt:lpstr>
      <vt:lpstr>3. Предшкола нового поколения. Концептуальные основы и программы</vt:lpstr>
      <vt:lpstr>3. Предшкола нового поколения.</vt:lpstr>
      <vt:lpstr>4. «Азбука»: для подготовки детей к школе </vt:lpstr>
      <vt:lpstr>5. "Школа 2100"  Образовательная система </vt:lpstr>
      <vt:lpstr>6. Программа «Преемственность»</vt:lpstr>
      <vt:lpstr>Особенности программы «Преемственность»:</vt:lpstr>
      <vt:lpstr>Анализ проведенного ККИДППО кафедрой развития ребенка младшего возраста мониторинга программ, используемых для предшкольной подготовки детей старшего дошкольного возраста в Краснодарском крае, показал, что приоритетными являются следующие программы:</vt:lpstr>
      <vt:lpstr>Кафедра развития ребенка  младшего возраста рекомендует:</vt:lpstr>
      <vt:lpstr>Возможным и рекомендуемым является использование таких  программ, как</vt:lpstr>
      <vt:lpstr>Альтернативные формы дошкольного образования - группы семейного воспитания.</vt:lpstr>
      <vt:lpstr>Спасибо всем за внимание!</vt:lpstr>
    </vt:vector>
  </TitlesOfParts>
  <Company>г.Анапа ст.Благовещенская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54</cp:revision>
  <dcterms:created xsi:type="dcterms:W3CDTF">2012-11-01T18:11:01Z</dcterms:created>
  <dcterms:modified xsi:type="dcterms:W3CDTF">2012-11-22T20:21:51Z</dcterms:modified>
</cp:coreProperties>
</file>