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73" r:id="rId3"/>
    <p:sldId id="274" r:id="rId4"/>
    <p:sldId id="275" r:id="rId5"/>
    <p:sldId id="276" r:id="rId6"/>
    <p:sldId id="257" r:id="rId7"/>
    <p:sldId id="258" r:id="rId8"/>
    <p:sldId id="277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8" r:id="rId23"/>
    <p:sldId id="272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title>
      <c:tx>
        <c:rich>
          <a:bodyPr/>
          <a:lstStyle/>
          <a:p>
            <a:pPr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Охват детей </a:t>
            </a:r>
          </a:p>
          <a:p>
            <a:pPr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 возрасте от 0 до 7 лет </a:t>
            </a:r>
          </a:p>
          <a:p>
            <a:pPr>
              <a:defRPr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всеми формами дошкольного образования – 63,5%.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c:rich>
      </c:tx>
      <c:layout/>
    </c:title>
    <c:view3D>
      <c:rotX val="30"/>
      <c:perspective val="30"/>
    </c:view3D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explosion val="25"/>
          <c:cat>
            <c:strRef>
              <c:f>Лист1!$A$2:$A$5</c:f>
              <c:strCache>
                <c:ptCount val="2"/>
                <c:pt idx="0">
                  <c:v>Кв. 1</c:v>
                </c:pt>
                <c:pt idx="1">
                  <c:v>Кв. 2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63.5</c:v>
                </c:pt>
                <c:pt idx="1">
                  <c:v>36.5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491071163274402"/>
          <c:y val="0.37185089048471903"/>
          <c:w val="0.23202495914425791"/>
          <c:h val="0.20072461942897443"/>
        </c:manualLayout>
      </c:layout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EFB98C-C3BF-4CF2-80CC-15C28C8F8D9A}" type="doc">
      <dgm:prSet loTypeId="urn:microsoft.com/office/officeart/2005/8/layout/chart3" loCatId="cycle" qsTypeId="urn:microsoft.com/office/officeart/2005/8/quickstyle/3d9" qsCatId="3D" csTypeId="urn:microsoft.com/office/officeart/2005/8/colors/accent1_2" csCatId="accent1" phldr="1"/>
      <dgm:spPr>
        <a:scene3d>
          <a:camera prst="perspectiveRelaxed">
            <a:rot lat="18924169" lon="20861943" rev="1061888"/>
          </a:camera>
          <a:lightRig rig="soft" dir="t"/>
          <a:backdrop>
            <a:anchor x="0" y="0" z="-210000"/>
            <a:norm dx="0" dy="0" dz="914400"/>
            <a:up dx="0" dy="914400" dz="0"/>
          </a:backdrop>
        </a:scene3d>
      </dgm:spPr>
      <dgm:t>
        <a:bodyPr/>
        <a:lstStyle/>
        <a:p>
          <a:endParaRPr lang="ru-RU"/>
        </a:p>
      </dgm:t>
    </dgm:pt>
    <dgm:pt modelId="{B0AC74EC-FC62-4A6A-B699-A631A6F2BEEC}">
      <dgm:prSet phldrT="[Текст]" custT="1">
        <dgm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dgm:style>
      </dgm:prSet>
      <dgm:spPr>
        <a:sp3d/>
      </dgm:spPr>
      <dgm:t>
        <a:bodyPr vert="horz"/>
        <a:lstStyle/>
        <a:p>
          <a:r>
            <a:rPr lang="ru-RU" sz="2000" b="1" dirty="0" smtClean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rPr>
            <a:t>Дети дошкольники</a:t>
          </a:r>
          <a:endParaRPr lang="ru-RU" sz="2000" b="1" dirty="0">
            <a:solidFill>
              <a:srgbClr val="FFFF00"/>
            </a:solidFill>
            <a:latin typeface="Times New Roman" pitchFamily="18" charset="0"/>
            <a:cs typeface="Times New Roman" pitchFamily="18" charset="0"/>
          </a:endParaRPr>
        </a:p>
      </dgm:t>
    </dgm:pt>
    <dgm:pt modelId="{3C7E6DFF-A9B2-4737-AF6E-D7E496202908}" type="parTrans" cxnId="{FE9EA0B8-CFD7-4E60-B280-3377D3AEF20F}">
      <dgm:prSet/>
      <dgm:spPr/>
      <dgm:t>
        <a:bodyPr/>
        <a:lstStyle/>
        <a:p>
          <a:endParaRPr lang="ru-RU"/>
        </a:p>
      </dgm:t>
    </dgm:pt>
    <dgm:pt modelId="{CF75BAD1-2F7F-45A9-B470-AAE326E27CCE}" type="sibTrans" cxnId="{FE9EA0B8-CFD7-4E60-B280-3377D3AEF20F}">
      <dgm:prSet/>
      <dgm:spPr/>
      <dgm:t>
        <a:bodyPr/>
        <a:lstStyle/>
        <a:p>
          <a:endParaRPr lang="ru-RU"/>
        </a:p>
      </dgm:t>
    </dgm:pt>
    <dgm:pt modelId="{4F7773CE-521A-4E91-8497-8ED4185AAC85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3200" dirty="0" smtClean="0"/>
            <a:t>дети</a:t>
          </a:r>
          <a:endParaRPr lang="ru-RU" sz="3200" dirty="0"/>
        </a:p>
      </dgm:t>
    </dgm:pt>
    <dgm:pt modelId="{86D2FF81-598B-4DA3-ADB5-5479EC6F0D4A}" type="parTrans" cxnId="{642606A6-FA1A-4689-8069-89F9901F1DF1}">
      <dgm:prSet/>
      <dgm:spPr/>
      <dgm:t>
        <a:bodyPr/>
        <a:lstStyle/>
        <a:p>
          <a:endParaRPr lang="ru-RU"/>
        </a:p>
      </dgm:t>
    </dgm:pt>
    <dgm:pt modelId="{968E3B62-56B0-4300-82E3-61DF19B6AFF2}" type="sibTrans" cxnId="{642606A6-FA1A-4689-8069-89F9901F1DF1}">
      <dgm:prSet/>
      <dgm:spPr/>
      <dgm:t>
        <a:bodyPr/>
        <a:lstStyle/>
        <a:p>
          <a:endParaRPr lang="ru-RU"/>
        </a:p>
      </dgm:t>
    </dgm:pt>
    <dgm:pt modelId="{A7F53A0D-1D3E-4907-8CE4-5CFEFE9C62AE}">
      <dgm:prSet phldrT="[Текст]" custT="1">
        <dgm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ru-RU" sz="3600" dirty="0" smtClean="0"/>
            <a:t>дети</a:t>
          </a:r>
          <a:endParaRPr lang="ru-RU" sz="3600" dirty="0"/>
        </a:p>
      </dgm:t>
    </dgm:pt>
    <dgm:pt modelId="{27ACC917-5E45-4717-8A62-CC88220D3F0E}" type="sibTrans" cxnId="{A865F3F4-86B4-48FF-BF81-0F7D5B3E71D9}">
      <dgm:prSet/>
      <dgm:spPr/>
      <dgm:t>
        <a:bodyPr/>
        <a:lstStyle/>
        <a:p>
          <a:endParaRPr lang="ru-RU"/>
        </a:p>
      </dgm:t>
    </dgm:pt>
    <dgm:pt modelId="{32E5E97F-70F7-4A72-B411-440BF84D1975}" type="parTrans" cxnId="{A865F3F4-86B4-48FF-BF81-0F7D5B3E71D9}">
      <dgm:prSet/>
      <dgm:spPr/>
      <dgm:t>
        <a:bodyPr/>
        <a:lstStyle/>
        <a:p>
          <a:endParaRPr lang="ru-RU"/>
        </a:p>
      </dgm:t>
    </dgm:pt>
    <dgm:pt modelId="{F5DCB76B-4BD5-4A7A-92A6-F506E75D4C56}">
      <dgm:prSet/>
      <dgm:spPr/>
      <dgm:t>
        <a:bodyPr/>
        <a:lstStyle/>
        <a:p>
          <a:endParaRPr lang="ru-RU" dirty="0"/>
        </a:p>
      </dgm:t>
    </dgm:pt>
    <dgm:pt modelId="{DA1B5EE6-2795-45C9-BB32-6511FEAFFA1E}" type="parTrans" cxnId="{A906BD48-F98B-4194-8BD9-A96BBA7350A9}">
      <dgm:prSet/>
      <dgm:spPr/>
      <dgm:t>
        <a:bodyPr/>
        <a:lstStyle/>
        <a:p>
          <a:endParaRPr lang="ru-RU"/>
        </a:p>
      </dgm:t>
    </dgm:pt>
    <dgm:pt modelId="{078A75D4-9F56-4268-9145-5DF6B91EC225}" type="sibTrans" cxnId="{A906BD48-F98B-4194-8BD9-A96BBA7350A9}">
      <dgm:prSet/>
      <dgm:spPr/>
      <dgm:t>
        <a:bodyPr/>
        <a:lstStyle/>
        <a:p>
          <a:endParaRPr lang="ru-RU"/>
        </a:p>
      </dgm:t>
    </dgm:pt>
    <dgm:pt modelId="{6CF86268-14F7-4640-9EDB-9325D0745598}" type="pres">
      <dgm:prSet presAssocID="{6BEFB98C-C3BF-4CF2-80CC-15C28C8F8D9A}" presName="compositeShape" presStyleCnt="0">
        <dgm:presLayoutVars>
          <dgm:chMax val="7"/>
          <dgm:dir/>
          <dgm:resizeHandles val="exact"/>
        </dgm:presLayoutVars>
      </dgm:prSet>
      <dgm:spPr/>
    </dgm:pt>
    <dgm:pt modelId="{3317705A-E28F-4E9D-9BF1-15A9BCDD0A84}" type="pres">
      <dgm:prSet presAssocID="{6BEFB98C-C3BF-4CF2-80CC-15C28C8F8D9A}" presName="wedge1" presStyleLbl="node1" presStyleIdx="0" presStyleCnt="3"/>
      <dgm:spPr/>
      <dgm:t>
        <a:bodyPr/>
        <a:lstStyle/>
        <a:p>
          <a:endParaRPr lang="ru-RU"/>
        </a:p>
      </dgm:t>
    </dgm:pt>
    <dgm:pt modelId="{1BF7BC4E-270D-4CC3-927C-061A26E4CF1B}" type="pres">
      <dgm:prSet presAssocID="{6BEFB98C-C3BF-4CF2-80CC-15C28C8F8D9A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C36416-934B-4C6B-B164-1ED5A21BD747}" type="pres">
      <dgm:prSet presAssocID="{6BEFB98C-C3BF-4CF2-80CC-15C28C8F8D9A}" presName="wedge2" presStyleLbl="node1" presStyleIdx="1" presStyleCnt="3"/>
      <dgm:spPr/>
      <dgm:t>
        <a:bodyPr/>
        <a:lstStyle/>
        <a:p>
          <a:endParaRPr lang="ru-RU"/>
        </a:p>
      </dgm:t>
    </dgm:pt>
    <dgm:pt modelId="{1845C374-0BA6-4C13-B3F2-C5C5356806D1}" type="pres">
      <dgm:prSet presAssocID="{6BEFB98C-C3BF-4CF2-80CC-15C28C8F8D9A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C4CC465-0B49-424B-8859-8A6BDBFE64EE}" type="pres">
      <dgm:prSet presAssocID="{6BEFB98C-C3BF-4CF2-80CC-15C28C8F8D9A}" presName="wedge3" presStyleLbl="node1" presStyleIdx="2" presStyleCnt="3"/>
      <dgm:spPr/>
    </dgm:pt>
    <dgm:pt modelId="{66F0C95C-9336-4DB9-BBFE-3327FEE67B56}" type="pres">
      <dgm:prSet presAssocID="{6BEFB98C-C3BF-4CF2-80CC-15C28C8F8D9A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A865F3F4-86B4-48FF-BF81-0F7D5B3E71D9}" srcId="{6BEFB98C-C3BF-4CF2-80CC-15C28C8F8D9A}" destId="{A7F53A0D-1D3E-4907-8CE4-5CFEFE9C62AE}" srcOrd="1" destOrd="0" parTransId="{32E5E97F-70F7-4A72-B411-440BF84D1975}" sibTransId="{27ACC917-5E45-4717-8A62-CC88220D3F0E}"/>
    <dgm:cxn modelId="{99CE29C6-DB5D-4F0B-94A1-3E259A0F10AA}" type="presOf" srcId="{B0AC74EC-FC62-4A6A-B699-A631A6F2BEEC}" destId="{3317705A-E28F-4E9D-9BF1-15A9BCDD0A84}" srcOrd="0" destOrd="0" presId="urn:microsoft.com/office/officeart/2005/8/layout/chart3"/>
    <dgm:cxn modelId="{642606A6-FA1A-4689-8069-89F9901F1DF1}" srcId="{6BEFB98C-C3BF-4CF2-80CC-15C28C8F8D9A}" destId="{4F7773CE-521A-4E91-8497-8ED4185AAC85}" srcOrd="2" destOrd="0" parTransId="{86D2FF81-598B-4DA3-ADB5-5479EC6F0D4A}" sibTransId="{968E3B62-56B0-4300-82E3-61DF19B6AFF2}"/>
    <dgm:cxn modelId="{A906BD48-F98B-4194-8BD9-A96BBA7350A9}" srcId="{4F7773CE-521A-4E91-8497-8ED4185AAC85}" destId="{F5DCB76B-4BD5-4A7A-92A6-F506E75D4C56}" srcOrd="0" destOrd="0" parTransId="{DA1B5EE6-2795-45C9-BB32-6511FEAFFA1E}" sibTransId="{078A75D4-9F56-4268-9145-5DF6B91EC225}"/>
    <dgm:cxn modelId="{2A4E52D2-4B69-4027-82CF-7C84C4131B68}" type="presOf" srcId="{A7F53A0D-1D3E-4907-8CE4-5CFEFE9C62AE}" destId="{50C36416-934B-4C6B-B164-1ED5A21BD747}" srcOrd="0" destOrd="0" presId="urn:microsoft.com/office/officeart/2005/8/layout/chart3"/>
    <dgm:cxn modelId="{4CC01BE2-B578-42E1-8B4A-7E2F11B61BA7}" type="presOf" srcId="{F5DCB76B-4BD5-4A7A-92A6-F506E75D4C56}" destId="{7C4CC465-0B49-424B-8859-8A6BDBFE64EE}" srcOrd="0" destOrd="1" presId="urn:microsoft.com/office/officeart/2005/8/layout/chart3"/>
    <dgm:cxn modelId="{7FE6AA3A-32B8-41F8-8D1E-90432BAC9D64}" type="presOf" srcId="{B0AC74EC-FC62-4A6A-B699-A631A6F2BEEC}" destId="{1BF7BC4E-270D-4CC3-927C-061A26E4CF1B}" srcOrd="1" destOrd="0" presId="urn:microsoft.com/office/officeart/2005/8/layout/chart3"/>
    <dgm:cxn modelId="{B7548808-1AF8-4BE8-913C-ACC9DFA85B0E}" type="presOf" srcId="{4F7773CE-521A-4E91-8497-8ED4185AAC85}" destId="{7C4CC465-0B49-424B-8859-8A6BDBFE64EE}" srcOrd="0" destOrd="0" presId="urn:microsoft.com/office/officeart/2005/8/layout/chart3"/>
    <dgm:cxn modelId="{68F1F705-8B74-40DA-A787-75E0105E71C0}" type="presOf" srcId="{F5DCB76B-4BD5-4A7A-92A6-F506E75D4C56}" destId="{66F0C95C-9336-4DB9-BBFE-3327FEE67B56}" srcOrd="1" destOrd="1" presId="urn:microsoft.com/office/officeart/2005/8/layout/chart3"/>
    <dgm:cxn modelId="{FE9EA0B8-CFD7-4E60-B280-3377D3AEF20F}" srcId="{6BEFB98C-C3BF-4CF2-80CC-15C28C8F8D9A}" destId="{B0AC74EC-FC62-4A6A-B699-A631A6F2BEEC}" srcOrd="0" destOrd="0" parTransId="{3C7E6DFF-A9B2-4737-AF6E-D7E496202908}" sibTransId="{CF75BAD1-2F7F-45A9-B470-AAE326E27CCE}"/>
    <dgm:cxn modelId="{7234FC41-E8A9-4B67-9B7A-581116FC6F59}" type="presOf" srcId="{6BEFB98C-C3BF-4CF2-80CC-15C28C8F8D9A}" destId="{6CF86268-14F7-4640-9EDB-9325D0745598}" srcOrd="0" destOrd="0" presId="urn:microsoft.com/office/officeart/2005/8/layout/chart3"/>
    <dgm:cxn modelId="{1AD11E27-C220-40CB-975D-CDE88A778707}" type="presOf" srcId="{4F7773CE-521A-4E91-8497-8ED4185AAC85}" destId="{66F0C95C-9336-4DB9-BBFE-3327FEE67B56}" srcOrd="1" destOrd="0" presId="urn:microsoft.com/office/officeart/2005/8/layout/chart3"/>
    <dgm:cxn modelId="{43BE9385-2590-4691-9E43-A6AB40538B78}" type="presOf" srcId="{A7F53A0D-1D3E-4907-8CE4-5CFEFE9C62AE}" destId="{1845C374-0BA6-4C13-B3F2-C5C5356806D1}" srcOrd="1" destOrd="0" presId="urn:microsoft.com/office/officeart/2005/8/layout/chart3"/>
    <dgm:cxn modelId="{0DEAD8B4-78C3-4D48-B426-3EC637C0AF00}" type="presParOf" srcId="{6CF86268-14F7-4640-9EDB-9325D0745598}" destId="{3317705A-E28F-4E9D-9BF1-15A9BCDD0A84}" srcOrd="0" destOrd="0" presId="urn:microsoft.com/office/officeart/2005/8/layout/chart3"/>
    <dgm:cxn modelId="{0D9287D6-BF68-4B6D-9FE0-4D26B20A6760}" type="presParOf" srcId="{6CF86268-14F7-4640-9EDB-9325D0745598}" destId="{1BF7BC4E-270D-4CC3-927C-061A26E4CF1B}" srcOrd="1" destOrd="0" presId="urn:microsoft.com/office/officeart/2005/8/layout/chart3"/>
    <dgm:cxn modelId="{CE39CE64-B795-4ED9-9EB1-4E9A8A3AA141}" type="presParOf" srcId="{6CF86268-14F7-4640-9EDB-9325D0745598}" destId="{50C36416-934B-4C6B-B164-1ED5A21BD747}" srcOrd="2" destOrd="0" presId="urn:microsoft.com/office/officeart/2005/8/layout/chart3"/>
    <dgm:cxn modelId="{13E23C8D-5433-44AA-8DD7-607E325AD9E6}" type="presParOf" srcId="{6CF86268-14F7-4640-9EDB-9325D0745598}" destId="{1845C374-0BA6-4C13-B3F2-C5C5356806D1}" srcOrd="3" destOrd="0" presId="urn:microsoft.com/office/officeart/2005/8/layout/chart3"/>
    <dgm:cxn modelId="{634D6981-8E7E-4E73-BC9A-886FEC49F868}" type="presParOf" srcId="{6CF86268-14F7-4640-9EDB-9325D0745598}" destId="{7C4CC465-0B49-424B-8859-8A6BDBFE64EE}" srcOrd="4" destOrd="0" presId="urn:microsoft.com/office/officeart/2005/8/layout/chart3"/>
    <dgm:cxn modelId="{BC2AB571-2A8D-4459-86EA-C1A80C1F2C3B}" type="presParOf" srcId="{6CF86268-14F7-4640-9EDB-9325D0745598}" destId="{66F0C95C-9336-4DB9-BBFE-3327FEE67B56}" srcOrd="5" destOrd="0" presId="urn:microsoft.com/office/officeart/2005/8/layout/chart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6F72D3-44A7-4C06-8BDD-93190FE3EDBE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ru-RU"/>
        </a:p>
      </dgm:t>
    </dgm:pt>
    <dgm:pt modelId="{78794B0A-79D0-4B00-9525-D26ED5571277}" type="pres">
      <dgm:prSet presAssocID="{AA6F72D3-44A7-4C06-8BDD-93190FE3EDB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6E6542F3-93EF-40B4-BFDA-D84E5C57CC2E}" type="presOf" srcId="{AA6F72D3-44A7-4C06-8BDD-93190FE3EDBE}" destId="{78794B0A-79D0-4B00-9525-D26ED5571277}" srcOrd="0" destOrd="0" presId="urn:microsoft.com/office/officeart/2005/8/layout/hierarchy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74A4F8-DDCC-4D7C-9C39-3820CDBAEB28}" type="datetimeFigureOut">
              <a:rPr lang="ru-RU" smtClean="0"/>
              <a:t>22.11.2012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F506641-C45A-4D0D-A381-79D506CA3B5B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F506641-C45A-4D0D-A381-79D506CA3B5B}" type="slidenum">
              <a:rPr lang="ru-RU" smtClean="0"/>
              <a:t>21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0E2500B-B160-4481-85E6-7CA722AD3463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7E87C77-1206-41CC-A337-BF57E760D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2500B-B160-4481-85E6-7CA722AD3463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87C77-1206-41CC-A337-BF57E760D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2500B-B160-4481-85E6-7CA722AD3463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87C77-1206-41CC-A337-BF57E760D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2500B-B160-4481-85E6-7CA722AD3463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87C77-1206-41CC-A337-BF57E760DA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2500B-B160-4481-85E6-7CA722AD3463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87C77-1206-41CC-A337-BF57E760DA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2500B-B160-4481-85E6-7CA722AD3463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87C77-1206-41CC-A337-BF57E760DA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2500B-B160-4481-85E6-7CA722AD3463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87C77-1206-41CC-A337-BF57E760D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2500B-B160-4481-85E6-7CA722AD3463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87C77-1206-41CC-A337-BF57E760DA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0E2500B-B160-4481-85E6-7CA722AD3463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87C77-1206-41CC-A337-BF57E760D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0E2500B-B160-4481-85E6-7CA722AD3463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7E87C77-1206-41CC-A337-BF57E760D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0E2500B-B160-4481-85E6-7CA722AD3463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7E87C77-1206-41CC-A337-BF57E760DA5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0E2500B-B160-4481-85E6-7CA722AD3463}" type="datetimeFigureOut">
              <a:rPr lang="ru-RU" smtClean="0"/>
              <a:pPr/>
              <a:t>22.11.2012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17E87C77-1206-41CC-A337-BF57E760DA5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openxmlformats.org/officeDocument/2006/relationships/chart" Target="../charts/char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Мои документы\Мои рисунки\x_09fe3510.web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3143248"/>
            <a:ext cx="4175524" cy="2786082"/>
          </a:xfrm>
          <a:prstGeom prst="rect">
            <a:avLst/>
          </a:prstGeom>
          <a:noFill/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 rot="10800000" flipV="1">
            <a:off x="357158" y="214290"/>
            <a:ext cx="8429684" cy="250033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6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/>
            </a:r>
            <a:br>
              <a:rPr lang="ru-RU" sz="36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</a:br>
            <a:r>
              <a:rPr lang="ru-RU" sz="40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Организация  работы </a:t>
            </a:r>
            <a:br>
              <a:rPr lang="ru-RU" sz="40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</a:br>
            <a:r>
              <a:rPr lang="ru-RU" sz="40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по предшкольной подготовке </a:t>
            </a:r>
            <a:br>
              <a:rPr lang="ru-RU" sz="40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</a:br>
            <a:r>
              <a:rPr lang="ru-RU" sz="40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в дошкольных образовательных учреждениях </a:t>
            </a:r>
            <a:br>
              <a:rPr lang="ru-RU" sz="40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</a:br>
            <a:r>
              <a:rPr lang="ru-RU" sz="4000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latin typeface="Monotype Corsiva" pitchFamily="66" charset="0"/>
              </a:rPr>
              <a:t>Краснодарского края</a:t>
            </a:r>
            <a: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  <a:t/>
            </a:r>
            <a:br>
              <a:rPr lang="ru-RU" i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</a:rPr>
            </a:b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half" idx="1"/>
          </p:nvPr>
        </p:nvSpPr>
        <p:spPr>
          <a:xfrm>
            <a:off x="457200" y="2857496"/>
            <a:ext cx="4257676" cy="3149795"/>
          </a:xfrm>
        </p:spPr>
        <p:txBody>
          <a:bodyPr>
            <a:normAutofit/>
          </a:bodyPr>
          <a:lstStyle/>
          <a:p>
            <a:pPr algn="ctr"/>
            <a:r>
              <a:rPr lang="ru-RU" sz="1600" dirty="0" smtClean="0">
                <a:latin typeface="Monotype Corsiva" pitchFamily="66" charset="0"/>
              </a:rPr>
              <a:t>Все для детей!</a:t>
            </a:r>
            <a:endParaRPr lang="ru-RU" sz="1600" dirty="0">
              <a:latin typeface="Monotype Corsiva" pitchFamily="66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sz="half" idx="2"/>
          </p:nvPr>
        </p:nvSpPr>
        <p:spPr>
          <a:xfrm>
            <a:off x="4786314" y="2857496"/>
            <a:ext cx="4143404" cy="3149795"/>
          </a:xfrm>
        </p:spPr>
        <p:txBody>
          <a:bodyPr>
            <a:normAutofit/>
          </a:bodyPr>
          <a:lstStyle/>
          <a:p>
            <a:pPr>
              <a:buNone/>
            </a:pPr>
            <a:endParaRPr lang="ru-RU" dirty="0" smtClean="0">
              <a:latin typeface="Monotype Corsiva" pitchFamily="66" charset="0"/>
            </a:endParaRPr>
          </a:p>
          <a:p>
            <a:pPr>
              <a:buNone/>
            </a:pPr>
            <a:endParaRPr lang="ru-RU" sz="2400" dirty="0" smtClean="0">
              <a:latin typeface="Monotype Corsiva" pitchFamily="66" charset="0"/>
            </a:endParaRP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Катенёва Наталья Михайловна 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-Старший воспитатель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МБДОУ </a:t>
            </a:r>
            <a:r>
              <a:rPr lang="ru-RU" sz="2400" dirty="0" err="1" smtClean="0">
                <a:latin typeface="Monotype Corsiva" pitchFamily="66" charset="0"/>
              </a:rPr>
              <a:t>д</a:t>
            </a:r>
            <a:r>
              <a:rPr lang="ru-RU" sz="2400" dirty="0" smtClean="0">
                <a:latin typeface="Monotype Corsiva" pitchFamily="66" charset="0"/>
              </a:rPr>
              <a:t>/с № 8 «Огонёк»,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 муниципальный </a:t>
            </a:r>
            <a:r>
              <a:rPr lang="ru-RU" sz="2400" dirty="0" err="1" smtClean="0">
                <a:latin typeface="Monotype Corsiva" pitchFamily="66" charset="0"/>
              </a:rPr>
              <a:t>тьютор</a:t>
            </a:r>
            <a:r>
              <a:rPr lang="ru-RU" sz="2400" dirty="0" smtClean="0">
                <a:latin typeface="Monotype Corsiva" pitchFamily="66" charset="0"/>
              </a:rPr>
              <a:t> </a:t>
            </a:r>
          </a:p>
          <a:p>
            <a:pPr>
              <a:buNone/>
            </a:pPr>
            <a:r>
              <a:rPr lang="ru-RU" sz="2400" dirty="0" smtClean="0">
                <a:latin typeface="Monotype Corsiva" pitchFamily="66" charset="0"/>
              </a:rPr>
              <a:t>по предшкольной подготовке </a:t>
            </a:r>
          </a:p>
          <a:p>
            <a:pPr>
              <a:buNone/>
            </a:pPr>
            <a:endParaRPr lang="ru-RU" dirty="0"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643050"/>
            <a:ext cx="5186370" cy="4364241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ККИДППО; Кафедра развития ребенка младшего возраста;</a:t>
            </a:r>
          </a:p>
          <a:p>
            <a:pPr>
              <a:buNone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 сост. Е. Г. Приходько и др. – Краснодар: Мир Кубани, 2006. – 220 с.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Содержание данной программы соответствует целям и задачам, стоящим перед </a:t>
            </a:r>
            <a:r>
              <a:rPr lang="ru-RU" sz="3600" dirty="0" err="1" smtClean="0">
                <a:latin typeface="Times New Roman" pitchFamily="18" charset="0"/>
                <a:cs typeface="Times New Roman" pitchFamily="18" charset="0"/>
              </a:rPr>
              <a:t>предшкольным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образованием на сегодняшний день. Использование плана-программы в группах кратковременного образования эффективно и целесообразно.</a:t>
            </a:r>
          </a:p>
          <a:p>
            <a:pPr>
              <a:buNone/>
            </a:pP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По каждому разделу предложено методическое обеспечение с указанием автора, издания, номера страницы.</a:t>
            </a:r>
          </a:p>
          <a:p>
            <a:pPr>
              <a:buNone/>
            </a:pPr>
            <a:endParaRPr lang="ru-RU" sz="34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1.  </a:t>
            </a: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План-программа предшкольного образования детей  5,5 – 7 лет, не посещающих </a:t>
            </a:r>
            <a:br>
              <a:rPr lang="ru-RU" sz="36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дошкольные образовательные учреждения </a:t>
            </a:r>
            <a:r>
              <a:rPr lang="ru-RU" sz="31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31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1027" name="Picture 3" descr="D:\Мои документы\Мои рисунки\2012-11-11, фото\фото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57884" y="1643050"/>
            <a:ext cx="2862463" cy="4311648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0010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7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27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План-программа предшкольного образования детей  5,5 – 7 лет, </a:t>
            </a:r>
            <a:br>
              <a:rPr lang="ru-RU" sz="27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7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    не посещающих дошкольные образовательные учреждения </a:t>
            </a:r>
            <a:r>
              <a:rPr lang="ru-RU" sz="44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</a:br>
            <a:endParaRPr lang="ru-RU" dirty="0">
              <a:latin typeface="Monotype Corsiva" pitchFamily="66" charset="0"/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43536"/>
          </a:xfrm>
        </p:spPr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Ø"/>
            </a:pPr>
            <a:r>
              <a:rPr lang="ru-RU" b="1" dirty="0" smtClean="0">
                <a:latin typeface="Monotype Corsiva" pitchFamily="66" charset="0"/>
              </a:rPr>
              <a:t>Цель данной программы: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Логичное и последовательное решение двух групп </a:t>
            </a:r>
            <a:r>
              <a:rPr lang="ru-RU" b="1" dirty="0" smtClean="0">
                <a:latin typeface="Monotype Corsiva" pitchFamily="66" charset="0"/>
                <a:cs typeface="Times New Roman" pitchFamily="18" charset="0"/>
              </a:rPr>
              <a:t>задач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стоящих перед педагогом, занимающимся предшкольной подготовкой детей: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1. Способствовать общему развитию ребенка.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2.Формировать предпосылки учебной деятельности.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 В программе представлены следующие разделы: «Физическое воспитание»,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«Коммуникативный тренинг»,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«Познавательно-исследовательская деятельность», «Формирование фонематического восприятия и подготовка к обучению грамоте»,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«Математическая деятельность»,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«Художественно-эстетическое воспитание»,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«Музыкальное воспитание». </a:t>
            </a:r>
          </a:p>
          <a:p>
            <a:pPr algn="just">
              <a:buFont typeface="Wingdings" pitchFamily="2" charset="2"/>
              <a:buChar char="Ø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Предложены разные варианты организации пребывания детей в ГКП, разработано перспективное планирование по всем разделам, которое включает себя краткий план занятий.</a:t>
            </a:r>
          </a:p>
          <a:p>
            <a:endParaRPr lang="ru-RU" dirty="0"/>
          </a:p>
        </p:txBody>
      </p:sp>
      <p:pic>
        <p:nvPicPr>
          <p:cNvPr id="1026" name="Picture 2" descr="D:\Мои документы\Мои рисунки\1544728.web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6644" y="5695848"/>
            <a:ext cx="1643042" cy="1162151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4935745"/>
          </a:xfrm>
        </p:spPr>
        <p:txBody>
          <a:bodyPr>
            <a:normAutofit lnSpcReduction="10000"/>
          </a:bodyPr>
          <a:lstStyle/>
          <a:p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Авторы: Н. Ф. Виноградова и др. – М.: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Вентана-Граф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2006. – 32 с.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 программе представлены следующие разделы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«Познаем других людей и себя»,</a:t>
            </a:r>
          </a:p>
          <a:p>
            <a:pPr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«Познаем мир»,</a:t>
            </a:r>
          </a:p>
          <a:p>
            <a:pPr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«Учимся думать, рассуждать, фантазировать», </a:t>
            </a:r>
          </a:p>
          <a:p>
            <a:pPr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«Учимся родному языку», </a:t>
            </a:r>
          </a:p>
          <a:p>
            <a:pPr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«Учимся рисовать»,</a:t>
            </a:r>
          </a:p>
          <a:p>
            <a:pPr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«Играем и фантазируем». </a:t>
            </a:r>
          </a:p>
          <a:p>
            <a:pPr algn="just">
              <a:buNone/>
            </a:pP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В каждом разделе разработаны программные задачи. </a:t>
            </a:r>
          </a:p>
          <a:p>
            <a:pPr algn="just"/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Авторы программы стремились уйти от </a:t>
            </a:r>
            <a:r>
              <a:rPr lang="ru-RU" sz="1700" dirty="0" err="1" smtClean="0">
                <a:latin typeface="Times New Roman" pitchFamily="18" charset="0"/>
                <a:cs typeface="Times New Roman" pitchFamily="18" charset="0"/>
              </a:rPr>
              <a:t>узкопредметной</a:t>
            </a:r>
            <a:r>
              <a:rPr lang="ru-RU" sz="1700" dirty="0" smtClean="0">
                <a:latin typeface="Times New Roman" pitchFamily="18" charset="0"/>
                <a:cs typeface="Times New Roman" pitchFamily="18" charset="0"/>
              </a:rPr>
              <a:t> подготовки к школе и обратили особе внимание на развитие тех качеств личности, тех особенностей психических процессов и тех видов деятельности, которые определяют становление устойчивых познавательных интересов детей и успешное обучение их в школе.</a:t>
            </a:r>
          </a:p>
          <a:p>
            <a:pPr algn="just"/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Использование плана-программы в группах кратковременного образования эффективно, однако для обеспечения  качественного процесса подготовки необходимо наличие всех пособий и рабочих тетрадей, входящих в УМК «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Предшкольная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пора», что потребует значительных финансовых затрат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2. </a:t>
            </a:r>
            <a:r>
              <a:rPr lang="ru-RU" sz="2800" dirty="0" err="1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Предшкольная</a:t>
            </a:r>
            <a:r>
              <a:rPr lang="ru-RU" sz="28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 пора </a:t>
            </a:r>
            <a:br>
              <a:rPr lang="ru-RU" sz="28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FF0000"/>
                </a:solidFill>
                <a:latin typeface="Monotype Corsiva" pitchFamily="66" charset="0"/>
                <a:cs typeface="Times New Roman" pitchFamily="18" charset="0"/>
              </a:rPr>
              <a:t>Программа обучения и развития детей 5 лет:</a:t>
            </a:r>
            <a:endParaRPr lang="ru-RU" sz="2800" dirty="0">
              <a:solidFill>
                <a:srgbClr val="FF0000"/>
              </a:solidFill>
              <a:latin typeface="Monotype Corsiva" pitchFamily="66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сост. Р. Г.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Чуракова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. – М.: </a:t>
            </a:r>
            <a:r>
              <a:rPr lang="ru-RU" sz="2000" b="1" dirty="0" err="1" smtClean="0">
                <a:latin typeface="Times New Roman" pitchFamily="18" charset="0"/>
                <a:cs typeface="Times New Roman" pitchFamily="18" charset="0"/>
              </a:rPr>
              <a:t>Академкнига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/Учебник,  2010. – 64 с.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«Программа» ориентирована на светский характер образования, построена на принципе личностно-ориентированного взаимодействия взрослых с детьми с учетом относительных показателей детской успешности.</a:t>
            </a:r>
          </a:p>
          <a:p>
            <a:pPr algn="just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«Программа»  состоит из двух разделов: «Здоровье и физическая культура» и «Развитие». Комплект парциальных программ, раскрывающих раздел «Развитие», включает обязательную часть трех блоков «Программы»: «Социально-личностное развитие», «Познавательно-речевое развитие», «Художественно-эстетическое развитие». Все парциальные программы разработаны в соответствии с Федеральными государственными требованиями к структуре основной общеобразовательной программы дошкольного образования. Предложена реализация программы в разных режимах подготовки детей к школе. Предложено тематическое планирование по всем разделам (кроме физического воспитания, которое проходит в данный момент экспериментальную проверку).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3. </a:t>
            </a:r>
            <a:r>
              <a:rPr lang="ru-RU" dirty="0" err="1" smtClean="0">
                <a:solidFill>
                  <a:srgbClr val="FF0000"/>
                </a:solidFill>
                <a:latin typeface="Monotype Corsiva" pitchFamily="66" charset="0"/>
              </a:rPr>
              <a:t>Предшкола</a:t>
            </a:r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 нового поколения. Концептуальные основы и программы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Monotype Corsiva" pitchFamily="66" charset="0"/>
              </a:rPr>
              <a:t>3. </a:t>
            </a:r>
            <a:r>
              <a:rPr lang="ru-RU" sz="2800" dirty="0" err="1" smtClean="0">
                <a:solidFill>
                  <a:srgbClr val="FF0000"/>
                </a:solidFill>
                <a:latin typeface="Monotype Corsiva" pitchFamily="66" charset="0"/>
              </a:rPr>
              <a:t>Предшкола</a:t>
            </a:r>
            <a:r>
              <a:rPr lang="ru-RU" sz="2800" dirty="0" smtClean="0">
                <a:solidFill>
                  <a:srgbClr val="FF0000"/>
                </a:solidFill>
                <a:latin typeface="Monotype Corsiva" pitchFamily="66" charset="0"/>
              </a:rPr>
              <a:t> нового поколения.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half" idx="1"/>
          </p:nvPr>
        </p:nvSpPr>
        <p:spPr>
          <a:xfrm>
            <a:off x="357158" y="928670"/>
            <a:ext cx="4138642" cy="5078621"/>
          </a:xfrm>
        </p:spPr>
        <p:txBody>
          <a:bodyPr>
            <a:normAutofit fontScale="25000" lnSpcReduction="20000"/>
          </a:bodyPr>
          <a:lstStyle/>
          <a:p>
            <a:pPr algn="just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Использование плана-программы в группах кратковременного образования эффективно, однако для обеспечения  качественного процесса подготовки желательно наличие всех пособий и рабочих тетрадей, входящих в УМК «</a:t>
            </a:r>
            <a:r>
              <a:rPr lang="ru-RU" sz="7200" b="1" dirty="0" err="1" smtClean="0">
                <a:latin typeface="Times New Roman" pitchFamily="18" charset="0"/>
                <a:cs typeface="Times New Roman" pitchFamily="18" charset="0"/>
              </a:rPr>
              <a:t>Предшкола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нового поколения», </a:t>
            </a:r>
            <a:r>
              <a:rPr lang="ru-RU" sz="7200" b="1" u="sng" dirty="0" smtClean="0">
                <a:latin typeface="Times New Roman" pitchFamily="18" charset="0"/>
                <a:cs typeface="Times New Roman" pitchFamily="18" charset="0"/>
              </a:rPr>
              <a:t>что потребует дополнительных финансовых затрат</a:t>
            </a: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«Программа» полностью оснащена УМК по каждому направлению, включающими в себя подробные методические указания для взрослых, а также рабочие материалы, предназначенные для индивидуальной  и подгрупповой работы с детьми.</a:t>
            </a:r>
          </a:p>
          <a:p>
            <a:pPr algn="just"/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Методическое пособие </a:t>
            </a:r>
          </a:p>
          <a:p>
            <a:pPr algn="just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   + комплект репродукций</a:t>
            </a:r>
          </a:p>
          <a:p>
            <a:pPr algn="just">
              <a:buNone/>
            </a:pPr>
            <a:r>
              <a:rPr lang="ru-RU" sz="7200" b="1" dirty="0" smtClean="0">
                <a:latin typeface="Times New Roman" pitchFamily="18" charset="0"/>
                <a:cs typeface="Times New Roman" pitchFamily="18" charset="0"/>
              </a:rPr>
              <a:t>      (40 штук)</a:t>
            </a:r>
          </a:p>
          <a:p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half" idx="2"/>
          </p:nvPr>
        </p:nvSpPr>
        <p:spPr>
          <a:xfrm>
            <a:off x="4643438" y="1000108"/>
            <a:ext cx="4043362" cy="5572164"/>
          </a:xfrm>
        </p:spPr>
        <p:txBody>
          <a:bodyPr>
            <a:noAutofit/>
          </a:bodyPr>
          <a:lstStyle/>
          <a:p>
            <a:pPr lvl="0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Приключения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Кронтика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 Книга </a:t>
            </a:r>
          </a:p>
          <a:p>
            <a:pPr lvl="0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Кронтик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учится читать. Книга </a:t>
            </a:r>
          </a:p>
          <a:p>
            <a:pPr lvl="0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Кронтик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учится писать. Тетради 1, 2 </a:t>
            </a:r>
          </a:p>
          <a:p>
            <a:pPr lvl="0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Кронтик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учится считать. Книга </a:t>
            </a:r>
          </a:p>
          <a:p>
            <a:pPr lvl="0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Кронтик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учится считать. Тетрадь </a:t>
            </a:r>
          </a:p>
          <a:p>
            <a:pPr lvl="0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Кронтик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учится рисовать фигуры. Книга </a:t>
            </a:r>
          </a:p>
          <a:p>
            <a:pPr lvl="0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Кронтик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учится рисовать фигуры. Тетрадь </a:t>
            </a:r>
          </a:p>
          <a:p>
            <a:pPr lvl="0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Учимся записывать числа. Прописи по математике </a:t>
            </a:r>
          </a:p>
          <a:p>
            <a:pPr lvl="0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Маша и Миша наблюдают окружающий мир. Книга </a:t>
            </a:r>
          </a:p>
          <a:p>
            <a:pPr lvl="0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Маша и Миша наблюдают окружающий мир. Тетрадь </a:t>
            </a:r>
          </a:p>
          <a:p>
            <a:pPr lvl="0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Кронтик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учится слушать и рассуждать. Книга </a:t>
            </a:r>
          </a:p>
          <a:p>
            <a:pPr lvl="0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Кронтик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учится слушать и рассуждать. Тетрадь </a:t>
            </a:r>
          </a:p>
          <a:p>
            <a:pPr lvl="0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Кронтик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в музее. Как там — внутри картин? </a:t>
            </a:r>
          </a:p>
          <a:p>
            <a:pPr lvl="0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Книга + комплект репродукций (16 штук) </a:t>
            </a:r>
          </a:p>
          <a:p>
            <a:pPr lvl="0"/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Кронтик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в музее. Истрия с волшебной палочкой. </a:t>
            </a:r>
          </a:p>
          <a:p>
            <a:pPr lvl="0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Книга + комплект репродукций (16 штук) </a:t>
            </a:r>
          </a:p>
          <a:p>
            <a:pPr lvl="0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 музее с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Кронтильдой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 Книга + комплект репродукций (16 штук) </a:t>
            </a:r>
          </a:p>
          <a:p>
            <a:pPr lvl="0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Малевич и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Матисс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. Альбом для работы с детьми </a:t>
            </a:r>
          </a:p>
          <a:p>
            <a:pPr lvl="0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Ван </a:t>
            </a:r>
            <a:r>
              <a:rPr lang="ru-RU" sz="1200" b="1" dirty="0" err="1" smtClean="0">
                <a:latin typeface="Times New Roman" pitchFamily="18" charset="0"/>
                <a:cs typeface="Times New Roman" pitchFamily="18" charset="0"/>
              </a:rPr>
              <a:t>Гог</a:t>
            </a:r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 и Григорьев. Альбом для работы с детьми </a:t>
            </a:r>
          </a:p>
          <a:p>
            <a:pPr lvl="0"/>
            <a:r>
              <a:rPr lang="ru-RU" sz="1200" b="1" dirty="0" smtClean="0">
                <a:latin typeface="Times New Roman" pitchFamily="18" charset="0"/>
                <a:cs typeface="Times New Roman" pitchFamily="18" charset="0"/>
              </a:rPr>
              <a:t>Живопись и математика</a:t>
            </a:r>
            <a:endParaRPr 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143536"/>
          </a:xfrm>
        </p:spPr>
        <p:txBody>
          <a:bodyPr>
            <a:normAutofit fontScale="62500" lnSpcReduction="20000"/>
          </a:bodyPr>
          <a:lstStyle/>
          <a:p>
            <a:r>
              <a:rPr lang="ru-RU" b="1" dirty="0" smtClean="0">
                <a:latin typeface="Monotype Corsiva" pitchFamily="66" charset="0"/>
              </a:rPr>
              <a:t>Авторы: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М. М. Безруких, Т. А.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Филипова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. – М. :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Ювента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2001. – 176 с. : ил.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Рекомендована Федеральным экспертным советом по общему образованию Министерства общего и профессионального образования Российской Федерации.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Программа включает в себя следующие разделы: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«Организация деятельности»,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«Общее (интеллектуальное) развитие»,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«Развитие речи»,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«Развитие внимания и памяти»,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«Развитие движений»,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«Развитие зрительно-пространственного восприятия и зрительно-моторной координации», </a:t>
            </a:r>
          </a:p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«Формирование положительной мотивации».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содержании программы не уделяется достаточного внимания формированию универсальных учебных действия, базисных характеристик личности, что делает использование программы  целесообразным только при обогащении ее содержания указанными  разделами.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Комплект «Азбука» - книга для совместной работы взрослых (педагогов, родителей, воспитателей) и ребенка и 4 рабочие тетради для выполнения практических занятий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4. «Азбука»: для подготовки детей к школе 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721431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smtClean="0"/>
              <a:t>Сборник программ. </a:t>
            </a:r>
            <a:r>
              <a:rPr lang="ru-RU" b="1" dirty="0" smtClean="0"/>
              <a:t>«Дошкольное образование», «Начальная школа».</a:t>
            </a:r>
            <a:endParaRPr lang="ru-RU" b="1" dirty="0" smtClean="0"/>
          </a:p>
          <a:p>
            <a:r>
              <a:rPr lang="ru-RU" dirty="0" smtClean="0"/>
              <a:t>Большинство пособий к программе имеют гриф рекомендовано Министерством образования РФ. Комплексная программа «Детский сад 2100» рекомендована Российской академией образования.</a:t>
            </a:r>
          </a:p>
          <a:p>
            <a:r>
              <a:rPr lang="ru-RU" dirty="0" smtClean="0"/>
              <a:t>Основная цель образовательной программы «Школа 2100» - обеспечение непрерывности  и преемственности дошкольного и школьного образования, создание условий для развития функциональной грамотности личности – человека, способного решать любые жизненные задачи (проблемы), используя для этого приобретаемые в течение всей жизни знания, умения и навыки. Программа является комплексной и предполагает реализацию в условиях полного пребывания ребенка в детском саду. В связи с этим реализация ее в группах кратковременного пребывания требует определенной адаптации под режим групп кратковременного пребывания.  </a:t>
            </a:r>
          </a:p>
          <a:p>
            <a:r>
              <a:rPr lang="ru-RU" dirty="0" smtClean="0"/>
              <a:t>Обеспечено пособиями в полной мере: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0013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5. "Школа 2100" </a:t>
            </a:r>
            <a:b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Образовательная система 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b="1" dirty="0" smtClean="0"/>
              <a:t>под ред. Н. А. Федосовой. – М.: Просвещение, 2009.</a:t>
            </a:r>
          </a:p>
          <a:p>
            <a:r>
              <a:rPr lang="ru-RU" dirty="0" smtClean="0"/>
              <a:t>Программа «Преемственность» и комплект учебно-методических пособий издается с 2000 года. В 1997 году, 2001 году, 2005 году проходила экспертизу  Министерства образования  и получила гриф «Допущено Министерством образования Российской Федерации».  </a:t>
            </a:r>
          </a:p>
          <a:p>
            <a:r>
              <a:rPr lang="ru-RU" dirty="0" smtClean="0"/>
              <a:t>        </a:t>
            </a:r>
            <a:r>
              <a:rPr lang="ru-RU" b="1" dirty="0" smtClean="0"/>
              <a:t>Цели  </a:t>
            </a:r>
            <a:r>
              <a:rPr lang="ru-RU" dirty="0" smtClean="0"/>
              <a:t>  программы:</a:t>
            </a:r>
          </a:p>
          <a:p>
            <a:pPr lvl="0"/>
            <a:r>
              <a:rPr lang="ru-RU" dirty="0" smtClean="0"/>
              <a:t>развитие потенциальных возможностей ребенка;</a:t>
            </a:r>
          </a:p>
          <a:p>
            <a:pPr lvl="0"/>
            <a:r>
              <a:rPr lang="ru-RU" dirty="0" smtClean="0"/>
              <a:t>создание предпосылок к школьному обучению –  формирование предпосылок  УДД (универсальных учебных действий);</a:t>
            </a:r>
          </a:p>
          <a:p>
            <a:pPr lvl="0"/>
            <a:r>
              <a:rPr lang="ru-RU" dirty="0" smtClean="0"/>
              <a:t>обеспечение преемственности программ дошкольного и начального образования;</a:t>
            </a:r>
          </a:p>
          <a:p>
            <a:pPr lvl="0"/>
            <a:r>
              <a:rPr lang="ru-RU" dirty="0" smtClean="0"/>
              <a:t>охрана, укрепление и развитие соматических и психических функций личности</a:t>
            </a:r>
          </a:p>
          <a:p>
            <a:r>
              <a:rPr lang="ru-RU" b="1" dirty="0" smtClean="0"/>
              <a:t>        Задачи</a:t>
            </a:r>
            <a:r>
              <a:rPr lang="ru-RU" dirty="0" smtClean="0"/>
              <a:t>: сохранение и укрепление здоровья; развитие личностных качеств; развитие творческой активности; формирование и развит психических функций познавательной сферы; развитие эмоционально-волевой  сферы; развитие коммуникативных умений.</a:t>
            </a:r>
          </a:p>
          <a:p>
            <a:r>
              <a:rPr lang="ru-RU" dirty="0" smtClean="0"/>
              <a:t>Программа «Преемственность» и комплект учебно-методических пособий издается с 2000 года. В 1997 году, 2001 году, 2005 году проходила экспертизу  Министерства образования  и получила гриф «Допущено Министерством образования Российской Федерации».  </a:t>
            </a:r>
          </a:p>
          <a:p>
            <a:r>
              <a:rPr lang="ru-RU" dirty="0" smtClean="0"/>
              <a:t>        </a:t>
            </a:r>
            <a:r>
              <a:rPr lang="ru-RU" b="1" dirty="0" smtClean="0"/>
              <a:t>Цели  </a:t>
            </a:r>
            <a:r>
              <a:rPr lang="ru-RU" dirty="0" smtClean="0"/>
              <a:t>  программы:</a:t>
            </a:r>
          </a:p>
          <a:p>
            <a:pPr lvl="0"/>
            <a:r>
              <a:rPr lang="ru-RU" dirty="0" smtClean="0"/>
              <a:t>развитие потенциальных возможностей ребенка;</a:t>
            </a:r>
          </a:p>
          <a:p>
            <a:pPr lvl="0"/>
            <a:r>
              <a:rPr lang="ru-RU" dirty="0" smtClean="0"/>
              <a:t>создание предпосылок к школьному обучению –  формирование предпосылок  УДД (универсальных учебных действий);</a:t>
            </a:r>
          </a:p>
          <a:p>
            <a:pPr lvl="0"/>
            <a:r>
              <a:rPr lang="ru-RU" dirty="0" smtClean="0"/>
              <a:t>обеспечение преемственности программ дошкольного и начального образования;</a:t>
            </a:r>
          </a:p>
          <a:p>
            <a:pPr lvl="0"/>
            <a:r>
              <a:rPr lang="ru-RU" dirty="0" smtClean="0"/>
              <a:t>охрана, укрепление и развитие соматических и психических функций личности</a:t>
            </a:r>
          </a:p>
          <a:p>
            <a:r>
              <a:rPr lang="ru-RU" b="1" dirty="0" smtClean="0"/>
              <a:t>        Задачи</a:t>
            </a:r>
            <a:r>
              <a:rPr lang="ru-RU" dirty="0" smtClean="0"/>
              <a:t>: сохранение и укрепление здоровья; развитие личностных качеств; развитие творческой активности; формирование и развит психических функций познавательной сферы; развитие эмоционально-волевой  сферы; развитие коммуникативных умений.</a:t>
            </a:r>
          </a:p>
          <a:p>
            <a:r>
              <a:rPr lang="ru-RU" dirty="0" smtClean="0"/>
              <a:t> Особенности программы «Преемственность»: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6. Программа «Преемственность»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078621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допускает дублирования программ первого класса;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создает условия для включения  ребенка в новые социальные формы общения;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готовит переход от игровой  к творческой, учебной, деятельности;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инвариантна и готовит к любой системе школьного образования;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особое внимание уделено физическому развитию и  взаимодействию с родителями;</a:t>
            </a:r>
          </a:p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представлена  комплексная  диагностика готовности к школе.</a:t>
            </a:r>
          </a:p>
          <a:p>
            <a:pPr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качестве ведущей деятельности рассматривается  игра и конструирование.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74638"/>
            <a:ext cx="8329642" cy="725470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Особенности программы «Преемственность»:</a:t>
            </a:r>
            <a:endParaRPr lang="ru-RU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857364"/>
            <a:ext cx="8229600" cy="414992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План-программа предшкольного образования детей 5,5 – 7 лет, не посещающих дошкольные образовательные учреждения;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Элементы программы  «Детский сад 2100»  (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Образовательная система "Школа 2100". Сборник программ. Дошкольное образование. Начальная школа. – М.: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Баласс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2010. – 400 с.)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в части развития речи и введения в математику.  Однако вычленение отдельных элементов из общей системы значительно снижает эффективность проводимой работы и не обеспечивает целостность подготовки к школе.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/>
          </a:bodyPr>
          <a:lstStyle/>
          <a:p>
            <a:pPr algn="ctr"/>
            <a:r>
              <a:rPr lang="ru-RU" sz="2200" dirty="0" smtClean="0">
                <a:solidFill>
                  <a:srgbClr val="FF0000"/>
                </a:solidFill>
                <a:latin typeface="Monotype Corsiva" pitchFamily="66" charset="0"/>
              </a:rPr>
              <a:t>Анализ проведенного ККИДППО кафедрой развития ребенка младшего возраста мониторинга программ, используемых для предшкольной подготовки детей старшего дошкольного возраста в Краснодарском крае, показал, что приоритетными являются следующие программы:</a:t>
            </a:r>
            <a:endParaRPr lang="ru-RU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sz="half" idx="1"/>
          </p:nvPr>
        </p:nvGraphicFramePr>
        <p:xfrm>
          <a:off x="457200" y="1481138"/>
          <a:ext cx="4038600" cy="47339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Содержимое 6"/>
          <p:cNvGraphicFramePr>
            <a:graphicFrameLocks noGrp="1"/>
          </p:cNvGraphicFramePr>
          <p:nvPr>
            <p:ph sz="half" idx="2"/>
          </p:nvPr>
        </p:nvGraphicFramePr>
        <p:xfrm>
          <a:off x="4648200" y="1481138"/>
          <a:ext cx="4038600" cy="33051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Arial" pitchFamily="34" charset="0"/>
                <a:cs typeface="Arial" pitchFamily="34" charset="0"/>
              </a:rPr>
              <a:t>Ключевая задача в сфере дошкольного образования – расширение доступности и качества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ru-RU" sz="2000" dirty="0" smtClean="0">
                <a:latin typeface="Arial" pitchFamily="34" charset="0"/>
                <a:cs typeface="Arial" pitchFamily="34" charset="0"/>
              </a:rPr>
            </a:br>
            <a:r>
              <a:rPr lang="ru-RU" sz="2000" dirty="0" smtClean="0">
                <a:latin typeface="Arial" pitchFamily="34" charset="0"/>
                <a:cs typeface="Arial" pitchFamily="34" charset="0"/>
              </a:rPr>
              <a:t>дошкольного </a:t>
            </a:r>
            <a:r>
              <a:rPr lang="ru-RU" sz="2000" dirty="0" smtClean="0">
                <a:latin typeface="Arial" pitchFamily="34" charset="0"/>
                <a:cs typeface="Arial" pitchFamily="34" charset="0"/>
              </a:rPr>
              <a:t>образования для всех слоёв населения края</a:t>
            </a:r>
            <a:endParaRPr lang="ru-RU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714348" y="1571612"/>
            <a:ext cx="3071834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Из миллиона детей в крае более трети составляют дошкольники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D:\Мои документы\поздравления\c8e74eb232.BMP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72132" y="4527444"/>
            <a:ext cx="1643042" cy="233055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928802"/>
            <a:ext cx="8229600" cy="4078489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ru-RU" dirty="0" smtClean="0"/>
              <a:t>в группах  предшкольной подготовки использовать план-программу предшкольного образования детей 5,5 – 7 лет, не посещающих дошкольные образовательные учреждения, т.к. она разработана с учетом региональной политики в области предшкольного образования и обладает необходимым содержанием по всем направлениям развития ребенка старшего дошкольного возраста.</a:t>
            </a:r>
          </a:p>
          <a:p>
            <a:pPr algn="just"/>
            <a:r>
              <a:rPr lang="ru-RU" dirty="0" smtClean="0"/>
              <a:t> Работа по данной программе предполагает определенный уровень творчества педагога, в части наполнения практическим и наглядным материалом предложенных планов - конспектов занятий. 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11288"/>
          </a:xfrm>
        </p:spPr>
        <p:txBody>
          <a:bodyPr>
            <a:normAutofit/>
          </a:bodyPr>
          <a:lstStyle/>
          <a:p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Кафедра развития ребенка </a:t>
            </a:r>
            <a:b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</a:br>
            <a:r>
              <a:rPr lang="ru-RU" sz="3600" dirty="0" smtClean="0">
                <a:solidFill>
                  <a:srgbClr val="FF0000"/>
                </a:solidFill>
                <a:latin typeface="Monotype Corsiva" pitchFamily="66" charset="0"/>
              </a:rPr>
              <a:t>младшего возраста рекомендует:</a:t>
            </a:r>
            <a:endParaRPr lang="ru-RU" sz="3600" dirty="0">
              <a:solidFill>
                <a:srgbClr val="FF0000"/>
              </a:solidFill>
              <a:latin typeface="Monotype Corsiva" pitchFamily="66" charset="0"/>
            </a:endParaRPr>
          </a:p>
        </p:txBody>
      </p:sp>
      <p:pic>
        <p:nvPicPr>
          <p:cNvPr id="23555" name="Picture 3" descr="D:\Мои документы\Мои рисунки\38841.web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57950" y="214290"/>
            <a:ext cx="2381224" cy="1585002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Предшкола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нового поколения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Концептуальные основы и программы / сост. Р. Г.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Чуракова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. – М.: </a:t>
            </a:r>
            <a:endParaRPr 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Предшкольная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пора </a:t>
            </a:r>
          </a:p>
          <a:p>
            <a:pPr>
              <a:buNone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Программа обучения и развития детей 5 лет: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/ Н. Ф. Виноградова и др. – М.: </a:t>
            </a:r>
            <a:r>
              <a:rPr lang="ru-RU" sz="1800" b="1" dirty="0" err="1" smtClean="0">
                <a:latin typeface="Times New Roman" pitchFamily="18" charset="0"/>
                <a:cs typeface="Times New Roman" pitchFamily="18" charset="0"/>
              </a:rPr>
              <a:t>Вентана-Граф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, 2006. – 32 с.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которые  содержательно полностью отвечают логике развития ребенка старшего дошкольного возраста, удовлетворяют основным принципам воспитания и обучения и обеспечивают необходимый уровень преемственности между дошкольной и школьной ступенью.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FF0000"/>
                </a:solidFill>
                <a:latin typeface="Monotype Corsiva" pitchFamily="66" charset="0"/>
              </a:rPr>
              <a:t>Возможным и рекомендуемым является использование таких  программ, как</a:t>
            </a:r>
            <a:endParaRPr lang="ru-RU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Альтернативные формы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дошкольного образования - группы семейного воспитания.</a:t>
            </a:r>
            <a:endParaRPr lang="ru-RU" sz="2800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5400" dirty="0" smtClean="0">
                <a:solidFill>
                  <a:srgbClr val="FF0000"/>
                </a:solidFill>
                <a:latin typeface="Monotype Corsiva" pitchFamily="66" charset="0"/>
              </a:rPr>
              <a:t>Спасибо всем за внимание!</a:t>
            </a:r>
            <a:endParaRPr lang="ru-RU" sz="5400" dirty="0">
              <a:solidFill>
                <a:srgbClr val="FF0000"/>
              </a:solidFill>
              <a:latin typeface="Monotype Corsiva" pitchFamily="66" charset="0"/>
            </a:endParaRPr>
          </a:p>
        </p:txBody>
      </p:sp>
    </p:spTree>
  </p:cSld>
  <p:clrMapOvr>
    <a:masterClrMapping/>
  </p:clrMapOvr>
  <p:transition spd="med">
    <p:wedg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360363"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группы кратковременного пребывания;</a:t>
            </a:r>
          </a:p>
          <a:p>
            <a:pPr marL="0" indent="360363"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группы семейного воспитания;</a:t>
            </a:r>
          </a:p>
          <a:p>
            <a:pPr marL="0" indent="360363"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центры игровой поддержки развития детей;</a:t>
            </a:r>
          </a:p>
          <a:p>
            <a:pPr marL="0" indent="360363">
              <a:defRPr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лекотеки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360363">
              <a:defRPr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виртуальные детские сады для детей с ограниченными возможностями здоровья.</a:t>
            </a:r>
          </a:p>
          <a:p>
            <a:pPr marL="0" indent="360363">
              <a:buNone/>
              <a:defRPr/>
            </a:pPr>
            <a:r>
              <a:rPr lang="ru-RU" sz="3200" i="1" dirty="0" smtClean="0">
                <a:latin typeface="Times New Roman" pitchFamily="18" charset="0"/>
                <a:cs typeface="Times New Roman" pitchFamily="18" charset="0"/>
              </a:rPr>
              <a:t>(все вариативные формы создаются в соответствии с потребностями родителей (законных представителей).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3200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Вариативные формы </a:t>
            </a:r>
            <a:r>
              <a:rPr lang="ru-RU" sz="3200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/>
            </a:r>
            <a:br>
              <a:rPr lang="ru-RU" sz="3200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ru-RU" sz="3200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дошкольного </a:t>
            </a:r>
            <a:r>
              <a:rPr lang="ru-RU" sz="3200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образования</a:t>
            </a:r>
            <a:r>
              <a:rPr lang="ru-RU" sz="3200" u="sng" dirty="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:</a:t>
            </a:r>
            <a:endParaRPr lang="ru-RU" sz="3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360363">
              <a:lnSpc>
                <a:spcPct val="80000"/>
              </a:lnSpc>
              <a:defRPr/>
            </a:pPr>
            <a:endParaRPr kumimoji="1"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lnSpc>
                <a:spcPct val="80000"/>
              </a:lnSpc>
              <a:defRPr/>
            </a:pPr>
            <a:r>
              <a:rPr kumimoji="1"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</a:t>
            </a:r>
            <a:r>
              <a:rPr kumimoji="1"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коррекции развития ребенка </a:t>
            </a:r>
          </a:p>
          <a:p>
            <a:pPr marL="0" indent="360363">
              <a:lnSpc>
                <a:spcPct val="80000"/>
              </a:lnSpc>
              <a:defRPr/>
            </a:pPr>
            <a:r>
              <a:rPr kumimoji="1"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</a:t>
            </a:r>
            <a:r>
              <a:rPr kumimoji="1"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1"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детей-инвалидов </a:t>
            </a:r>
          </a:p>
          <a:p>
            <a:pPr marL="0" indent="360363">
              <a:lnSpc>
                <a:spcPct val="80000"/>
              </a:lnSpc>
              <a:defRPr/>
            </a:pPr>
            <a:r>
              <a:rPr kumimoji="1"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уходу и присмотру на дому</a:t>
            </a:r>
          </a:p>
          <a:p>
            <a:pPr marL="0" indent="360363">
              <a:lnSpc>
                <a:spcPct val="80000"/>
              </a:lnSpc>
              <a:defRPr/>
            </a:pPr>
            <a:r>
              <a:rPr kumimoji="1"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консультативные</a:t>
            </a:r>
          </a:p>
          <a:p>
            <a:pPr marL="0" indent="360363">
              <a:lnSpc>
                <a:spcPct val="80000"/>
              </a:lnSpc>
              <a:defRPr/>
            </a:pPr>
            <a:r>
              <a:rPr kumimoji="1"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оздоровительные</a:t>
            </a:r>
          </a:p>
          <a:p>
            <a:pPr marL="0" indent="360363">
              <a:lnSpc>
                <a:spcPct val="80000"/>
              </a:lnSpc>
              <a:defRPr/>
            </a:pPr>
            <a:r>
              <a:rPr kumimoji="1"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адаптационные</a:t>
            </a:r>
          </a:p>
          <a:p>
            <a:pPr marL="0" indent="360363">
              <a:lnSpc>
                <a:spcPct val="80000"/>
              </a:lnSpc>
              <a:defRPr/>
            </a:pPr>
            <a:r>
              <a:rPr kumimoji="1"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подготовке к школе</a:t>
            </a:r>
          </a:p>
          <a:p>
            <a:pPr marL="0" indent="360363">
              <a:lnSpc>
                <a:spcPct val="80000"/>
              </a:lnSpc>
              <a:defRPr/>
            </a:pPr>
            <a:r>
              <a:rPr kumimoji="1"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выходного дня</a:t>
            </a:r>
          </a:p>
          <a:p>
            <a:pPr marL="0" indent="360363">
              <a:lnSpc>
                <a:spcPct val="80000"/>
              </a:lnSpc>
              <a:defRPr/>
            </a:pPr>
            <a:r>
              <a:rPr kumimoji="1"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вечерние</a:t>
            </a:r>
          </a:p>
          <a:p>
            <a:pPr marL="0" indent="360363">
              <a:lnSpc>
                <a:spcPct val="80000"/>
              </a:lnSpc>
              <a:defRPr/>
            </a:pPr>
            <a:r>
              <a:rPr kumimoji="1"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патронажные</a:t>
            </a:r>
          </a:p>
          <a:p>
            <a:pPr marL="0" indent="360363">
              <a:lnSpc>
                <a:spcPct val="80000"/>
              </a:lnSpc>
              <a:defRPr/>
            </a:pPr>
            <a:r>
              <a:rPr kumimoji="1"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общеразвивающие</a:t>
            </a:r>
          </a:p>
          <a:p>
            <a:pPr marL="0" indent="360363">
              <a:lnSpc>
                <a:spcPct val="80000"/>
              </a:lnSpc>
              <a:defRPr/>
            </a:pPr>
            <a:r>
              <a:rPr kumimoji="1"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 обучению иностранному языку, </a:t>
            </a:r>
            <a:r>
              <a:rPr kumimoji="1"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рисованию, танцам и др</a:t>
            </a:r>
            <a:r>
              <a:rPr kumimoji="1"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0363">
              <a:lnSpc>
                <a:spcPct val="80000"/>
              </a:lnSpc>
              <a:defRPr/>
            </a:pPr>
            <a:endParaRPr kumimoji="1" lang="ru-RU" sz="2800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0363">
              <a:lnSpc>
                <a:spcPct val="80000"/>
              </a:lnSpc>
              <a:buNone/>
              <a:defRPr/>
            </a:pPr>
            <a:r>
              <a:rPr kumimoji="1" lang="ru-RU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Режим работы ГКП: от 2 до 5 часов (без питания или с одноразовым питанием) в будние и/или выходные дни.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kumimoji="1" lang="ru-RU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kumimoji="1" lang="ru-RU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kumimoji="1" lang="ru-RU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Группы </a:t>
            </a:r>
            <a:r>
              <a:rPr kumimoji="1" lang="ru-RU" sz="31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cs typeface="Times New Roman" pitchFamily="18" charset="0"/>
              </a:rPr>
              <a:t>кратковременного пребывания (ГКП):</a:t>
            </a:r>
            <a:r>
              <a:rPr kumimoji="1" lang="ru-RU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/>
            </a:r>
            <a:br>
              <a:rPr kumimoji="1" lang="ru-RU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endParaRPr lang="ru-RU" dirty="0"/>
          </a:p>
        </p:txBody>
      </p:sp>
      <p:pic>
        <p:nvPicPr>
          <p:cNvPr id="1026" name="Picture 2" descr="D:\Мои документы\поздравления\16202435.BM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72132" y="1571612"/>
            <a:ext cx="2791652" cy="314327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Нормативно-правовые документы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Программы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Материалы 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из опыта работы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сборник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«Организация работы по предшкольной подготовке в ДОУ Краснодарского края»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481328"/>
            <a:ext cx="8186766" cy="4376564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/>
              <a:t>Конституция Российской Федерации </a:t>
            </a:r>
          </a:p>
          <a:p>
            <a:pPr algn="ctr">
              <a:buNone/>
            </a:pPr>
            <a:r>
              <a:rPr lang="ru-RU" sz="1600" dirty="0" smtClean="0">
                <a:solidFill>
                  <a:srgbClr val="FF0000"/>
                </a:solidFill>
              </a:rPr>
              <a:t>Статья 43</a:t>
            </a:r>
          </a:p>
          <a:p>
            <a:pPr marL="624078" indent="-514350">
              <a:buAutoNum type="arabicPeriod"/>
            </a:pPr>
            <a:r>
              <a:rPr lang="ru-RU" sz="1600" dirty="0" smtClean="0"/>
              <a:t>Каждый имеет право на образование.</a:t>
            </a:r>
          </a:p>
          <a:p>
            <a:pPr marL="624078" indent="-514350">
              <a:buAutoNum type="arabicPeriod"/>
            </a:pPr>
            <a:r>
              <a:rPr lang="ru-RU" sz="1600" dirty="0" smtClean="0"/>
              <a:t>Гарантируются общедоступность и бесплатность дошкольного, основного общего  и среднего профессионального образования в государственных и муниципальных образовательных учреждениях…</a:t>
            </a:r>
          </a:p>
          <a:p>
            <a:pPr marL="624078" indent="-514350">
              <a:buFont typeface="Wingdings" pitchFamily="2" charset="2"/>
              <a:buChar char="Ø"/>
            </a:pPr>
            <a:r>
              <a:rPr lang="ru-RU" sz="2400" dirty="0" smtClean="0"/>
              <a:t>Закон об образовании Российской Федерации </a:t>
            </a:r>
          </a:p>
          <a:p>
            <a:pPr marL="624078" indent="-514350">
              <a:buNone/>
            </a:pPr>
            <a:r>
              <a:rPr lang="ru-RU" sz="1600" dirty="0" smtClean="0"/>
              <a:t>Статьи 5,18, 29, 31.</a:t>
            </a:r>
          </a:p>
          <a:p>
            <a:pPr marL="624078" indent="-514350">
              <a:buFont typeface="Wingdings" pitchFamily="2" charset="2"/>
              <a:buChar char="Ø"/>
            </a:pPr>
            <a:r>
              <a:rPr lang="ru-RU" sz="2400" dirty="0" smtClean="0"/>
              <a:t> Концепция модернизации российского образования</a:t>
            </a:r>
          </a:p>
          <a:p>
            <a:pPr marL="624078" indent="-514350">
              <a:buFont typeface="Wingdings" pitchFamily="2" charset="2"/>
              <a:buChar char="Ø"/>
            </a:pPr>
            <a:r>
              <a:rPr lang="ru-RU" sz="2400" dirty="0" smtClean="0"/>
              <a:t>Приказ департамента образования и науки Краснодарского края № 01.5/2015 от 02.12.2005г. «О </a:t>
            </a:r>
            <a:r>
              <a:rPr lang="ru-RU" sz="2400" dirty="0" err="1" smtClean="0"/>
              <a:t>предшкольном</a:t>
            </a:r>
            <a:r>
              <a:rPr lang="ru-RU" sz="2400" dirty="0" smtClean="0"/>
              <a:t> образовании»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Arial Black" pitchFamily="34" charset="0"/>
              </a:rPr>
              <a:t>Нормативные документы</a:t>
            </a:r>
            <a:br>
              <a:rPr lang="ru-RU" sz="2400" dirty="0" smtClean="0">
                <a:latin typeface="Arial Black" pitchFamily="34" charset="0"/>
              </a:rPr>
            </a:br>
            <a:r>
              <a:rPr lang="ru-RU" sz="2400" dirty="0" smtClean="0">
                <a:latin typeface="Arial Black" pitchFamily="34" charset="0"/>
              </a:rPr>
              <a:t> по организации предшкольного образования</a:t>
            </a:r>
            <a:endParaRPr lang="ru-RU" sz="2400" dirty="0">
              <a:latin typeface="Arial Black" pitchFamily="34" charset="0"/>
            </a:endParaRPr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642910" y="1714488"/>
            <a:ext cx="7929618" cy="3600986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endParaRPr lang="ru-RU" sz="3200" b="1" dirty="0" smtClean="0"/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/>
              <a:t>Обеспечить всем детям дошкольного возраста равные стартовые возможности при подготовке к школе.</a:t>
            </a:r>
          </a:p>
          <a:p>
            <a:pPr algn="just">
              <a:buFont typeface="Wingdings" pitchFamily="2" charset="2"/>
              <a:buChar char="Ø"/>
            </a:pPr>
            <a:r>
              <a:rPr lang="ru-RU" sz="2800" dirty="0" smtClean="0"/>
              <a:t>Упорядочить </a:t>
            </a:r>
            <a:r>
              <a:rPr lang="ru-RU" sz="2800" dirty="0" smtClean="0"/>
              <a:t>работу с дошкольниками </a:t>
            </a:r>
          </a:p>
          <a:p>
            <a:pPr algn="just"/>
            <a:r>
              <a:rPr lang="ru-RU" sz="2800" dirty="0" smtClean="0"/>
              <a:t>по подготовке к школе с использованием приемлемых форм работы силами профессиональных педагогов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14348" y="285728"/>
            <a:ext cx="7929618" cy="13234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Задачи</a:t>
            </a:r>
          </a:p>
          <a:p>
            <a:pPr algn="ctr"/>
            <a:r>
              <a:rPr lang="ru-RU" sz="4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4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63000"/>
                        <a:sat val="105000"/>
                      </a:schemeClr>
                    </a:gs>
                    <a:gs pos="90000">
                      <a:schemeClr val="accent1">
                        <a:shade val="50000"/>
                        <a:satMod val="100000"/>
                      </a:schemeClr>
                    </a:gs>
                  </a:gsLst>
                  <a:lin ang="5400000"/>
                </a:gra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предшкольного образования</a:t>
            </a:r>
            <a:endParaRPr lang="ru-RU" sz="40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Положение о группе предшкольной подготовки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Распоряжение главы муниципального образования об открытии ГПП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Приказ Начальника МО УО об открытии ГПП в образовательных учреждениях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Приказ руководителя ОУ об открытии ГПП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Договор ОУ с родителями (лицами их заменяющих)</a:t>
            </a: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Заявление родителей (лиц их заменяющих)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Нормативные документы </a:t>
            </a:r>
            <a:br>
              <a:rPr lang="ru-RU" dirty="0" smtClean="0"/>
            </a:br>
            <a:r>
              <a:rPr lang="ru-RU" dirty="0" smtClean="0"/>
              <a:t>групп предшкольной подготовки</a:t>
            </a:r>
            <a:endParaRPr lang="ru-RU" dirty="0"/>
          </a:p>
        </p:txBody>
      </p:sp>
      <p:graphicFrame>
        <p:nvGraphicFramePr>
          <p:cNvPr id="4" name="Схема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28596" y="2214554"/>
            <a:ext cx="8258204" cy="3792737"/>
          </a:xfrm>
        </p:spPr>
        <p:txBody>
          <a:bodyPr>
            <a:normAutofit lnSpcReduction="10000"/>
          </a:bodyPr>
          <a:lstStyle/>
          <a:p>
            <a:endParaRPr lang="ru-RU" sz="1800" dirty="0" smtClean="0"/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Различными авторскими коллективами предложено достаточное количество программ, нацеленных на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предшкольное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образование детей.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связи с этим возникла потребность в обзоре этих программ и их анализе с точки зрения соответствия последним изменениям в образовательной политике РФ (утверждение требований к основной общеобразовательной программе дошкольного образования, введение Федеральных государственных образовательных стандартов начальной школы). </a:t>
            </a:r>
          </a:p>
          <a:p>
            <a:endParaRPr lang="ru-RU" sz="1800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7158" y="214290"/>
            <a:ext cx="8329642" cy="1939916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настоящее время на Кубани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функционирует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более1500 групп кратковременного пребывания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предшкольной подготовке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том числе в рамках дополнительных платных услуг). </a:t>
            </a:r>
            <a:r>
              <a:rPr lang="ru-RU" sz="2400" dirty="0" smtClean="0"/>
              <a:t/>
            </a:r>
            <a:br>
              <a:rPr lang="ru-RU" sz="2400" dirty="0" smtClean="0"/>
            </a:br>
            <a:endParaRPr lang="ru-RU" sz="2400" u="sng" dirty="0">
              <a:solidFill>
                <a:schemeClr val="tx1"/>
              </a:solidFill>
              <a:effectLst/>
              <a:latin typeface="Monotype Corsiva" pitchFamily="66" charset="0"/>
            </a:endParaRPr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560</TotalTime>
  <Words>1916</Words>
  <Application>Microsoft Office PowerPoint</Application>
  <PresentationFormat>Экран (4:3)</PresentationFormat>
  <Paragraphs>190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Открытая</vt:lpstr>
      <vt:lpstr> Организация  работы  по предшкольной подготовке  в дошкольных образовательных учреждениях  Краснодарского края </vt:lpstr>
      <vt:lpstr>Ключевая задача в сфере дошкольного образования – расширение доступности и качества  дошкольного образования для всех слоёв населения края</vt:lpstr>
      <vt:lpstr>Вариативные формы  дошкольного образования:</vt:lpstr>
      <vt:lpstr> Группы кратковременного пребывания (ГКП): </vt:lpstr>
      <vt:lpstr>сборник  «Организация работы по предшкольной подготовке в ДОУ Краснодарского края»</vt:lpstr>
      <vt:lpstr>Нормативные документы  по организации предшкольного образования</vt:lpstr>
      <vt:lpstr>Слайд 7</vt:lpstr>
      <vt:lpstr>Нормативные документы  групп предшкольной подготовки</vt:lpstr>
      <vt:lpstr>В настоящее время на Кубани функционирует  более1500 групп кратковременного пребывания  по предшкольной подготовке  (в том числе в рамках дополнительных платных услуг).  </vt:lpstr>
      <vt:lpstr>  1.  План-программа предшкольного образования детей  5,5 – 7 лет, не посещающих  дошкольные образовательные учреждения   </vt:lpstr>
      <vt:lpstr>  План-программа предшкольного образования детей  5,5 – 7 лет,      не посещающих дошкольные образовательные учреждения  </vt:lpstr>
      <vt:lpstr>2. Предшкольная пора  Программа обучения и развития детей 5 лет:</vt:lpstr>
      <vt:lpstr>3. Предшкола нового поколения. Концептуальные основы и программы</vt:lpstr>
      <vt:lpstr>3. Предшкола нового поколения.</vt:lpstr>
      <vt:lpstr>4. «Азбука»: для подготовки детей к школе </vt:lpstr>
      <vt:lpstr>5. "Школа 2100"  Образовательная система </vt:lpstr>
      <vt:lpstr>6. Программа «Преемственность»</vt:lpstr>
      <vt:lpstr>Особенности программы «Преемственность»:</vt:lpstr>
      <vt:lpstr>Анализ проведенного ККИДППО кафедрой развития ребенка младшего возраста мониторинга программ, используемых для предшкольной подготовки детей старшего дошкольного возраста в Краснодарском крае, показал, что приоритетными являются следующие программы:</vt:lpstr>
      <vt:lpstr>Кафедра развития ребенка  младшего возраста рекомендует:</vt:lpstr>
      <vt:lpstr>Возможным и рекомендуемым является использование таких  программ, как</vt:lpstr>
      <vt:lpstr>Альтернативные формы дошкольного образования - группы семейного воспитания.</vt:lpstr>
      <vt:lpstr>Спасибо всем за внимание!</vt:lpstr>
    </vt:vector>
  </TitlesOfParts>
  <Company>г.Анапа ст.Благовещенская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Анастасия</dc:creator>
  <cp:lastModifiedBy>Анастасия</cp:lastModifiedBy>
  <cp:revision>54</cp:revision>
  <dcterms:created xsi:type="dcterms:W3CDTF">2012-11-01T18:11:01Z</dcterms:created>
  <dcterms:modified xsi:type="dcterms:W3CDTF">2012-11-22T20:21:51Z</dcterms:modified>
</cp:coreProperties>
</file>