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70C0"/>
                </a:solidFill>
                <a:latin typeface="Monotype Corsiva" pitchFamily="66" charset="0"/>
              </a:rPr>
              <a:t>Народные промыслы</a:t>
            </a:r>
            <a:br>
              <a:rPr lang="ru-RU" sz="72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7200" b="1" dirty="0" smtClean="0">
                <a:solidFill>
                  <a:srgbClr val="0070C0"/>
                </a:solidFill>
                <a:latin typeface="Monotype Corsiva" pitchFamily="66" charset="0"/>
              </a:rPr>
              <a:t>Хохлома</a:t>
            </a:r>
            <a:endParaRPr lang="ru-RU" sz="72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51512" y="1700808"/>
            <a:ext cx="439248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4D2D3"/>
              </a:clrFrom>
              <a:clrTo>
                <a:srgbClr val="D4D2D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772816"/>
            <a:ext cx="443230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15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Орнамент с «ягодками» и «листочками»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371600" y="1628775"/>
          <a:ext cx="6553200" cy="1343025"/>
        </p:xfrm>
        <a:graphic>
          <a:graphicData uri="http://schemas.openxmlformats.org/presentationml/2006/ole">
            <p:oleObj spid="_x0000_s2050" name="Фотография Photo Editor" r:id="rId3" imgW="4571429" imgH="1438095" progId="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524000" y="3500438"/>
          <a:ext cx="6324600" cy="1376362"/>
        </p:xfrm>
        <a:graphic>
          <a:graphicData uri="http://schemas.openxmlformats.org/presentationml/2006/ole">
            <p:oleObj spid="_x0000_s2051" name="Фотография Photo Editor" r:id="rId4" imgW="4571429" imgH="1438095" progId="">
              <p:embed/>
            </p:oleObj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1981200" y="5229225"/>
          <a:ext cx="5943600" cy="1323975"/>
        </p:xfrm>
        <a:graphic>
          <a:graphicData uri="http://schemas.openxmlformats.org/presentationml/2006/ole">
            <p:oleObj spid="_x0000_s2052" name="Фотография Photo Editor" r:id="rId5" imgW="4571429" imgH="1438095" progId="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84976" cy="2062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FF0000"/>
                </a:solidFill>
                <a:latin typeface="Gabriola" pitchFamily="82" charset="0"/>
              </a:rPr>
              <a:t>Древнее искусство, вид расписной деревянной посуды и мебели. Это золотой фон или золотой орнамент на красном, черном, зеленом фоне. Мастера хохломы – жители Нижегородской области. </a:t>
            </a:r>
            <a:endParaRPr lang="ru-RU" sz="3200" b="1" dirty="0">
              <a:solidFill>
                <a:srgbClr val="FF0000"/>
              </a:solidFill>
              <a:latin typeface="Gabriola" pitchFamily="82" charset="0"/>
            </a:endParaRPr>
          </a:p>
        </p:txBody>
      </p:sp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179512" y="260647"/>
            <a:ext cx="8640960" cy="9361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latin typeface="Gabriola" pitchFamily="82" charset="0"/>
            </a:endParaRPr>
          </a:p>
        </p:txBody>
      </p:sp>
      <p:pic>
        <p:nvPicPr>
          <p:cNvPr id="3075" name="Picture 3" descr="C:\Users\Фрося Кулакова\Desktop\Рисунок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636912"/>
            <a:ext cx="4557713" cy="2790825"/>
          </a:xfrm>
          <a:prstGeom prst="rect">
            <a:avLst/>
          </a:prstGeom>
          <a:noFill/>
        </p:spPr>
      </p:pic>
      <p:pic>
        <p:nvPicPr>
          <p:cNvPr id="3076" name="Picture 4" descr="C:\Users\Фрося Кулакова\Desktop\Рисунок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36912"/>
            <a:ext cx="4213225" cy="2871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0032" y="260648"/>
            <a:ext cx="3851920" cy="35394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912813"/>
            <a:r>
              <a:rPr lang="ru-RU" sz="2800" b="1" i="1" dirty="0" smtClean="0">
                <a:solidFill>
                  <a:srgbClr val="FF0000"/>
                </a:solidFill>
                <a:latin typeface="Gabriola" pitchFamily="82" charset="0"/>
              </a:rPr>
              <a:t>РОСПИСЬ ХОХЛОМСКАЯ</a:t>
            </a:r>
          </a:p>
          <a:p>
            <a:pPr defTabSz="912813"/>
            <a:r>
              <a:rPr lang="ru-RU" sz="2800" b="1" i="1" dirty="0" smtClean="0">
                <a:solidFill>
                  <a:srgbClr val="FF0000"/>
                </a:solidFill>
                <a:latin typeface="Gabriola" pitchFamily="82" charset="0"/>
              </a:rPr>
              <a:t>СЛОВНО КОЛДОВСКАЯ</a:t>
            </a:r>
          </a:p>
          <a:p>
            <a:pPr defTabSz="912813"/>
            <a:r>
              <a:rPr lang="ru-RU" sz="2800" b="1" i="1" dirty="0" smtClean="0">
                <a:solidFill>
                  <a:srgbClr val="FF0000"/>
                </a:solidFill>
                <a:latin typeface="Gabriola" pitchFamily="82" charset="0"/>
              </a:rPr>
              <a:t>В СКАЗОЧНУЮ ПЕСНЮ</a:t>
            </a:r>
          </a:p>
          <a:p>
            <a:pPr defTabSz="912813"/>
            <a:r>
              <a:rPr lang="ru-RU" sz="2800" b="1" i="1" dirty="0" smtClean="0">
                <a:solidFill>
                  <a:srgbClr val="FF0000"/>
                </a:solidFill>
                <a:latin typeface="Gabriola" pitchFamily="82" charset="0"/>
              </a:rPr>
              <a:t>ПРОСИТСЯ САМА.</a:t>
            </a:r>
          </a:p>
          <a:p>
            <a:pPr defTabSz="912813"/>
            <a:r>
              <a:rPr lang="ru-RU" sz="2800" b="1" i="1" dirty="0" smtClean="0">
                <a:solidFill>
                  <a:srgbClr val="FF0000"/>
                </a:solidFill>
                <a:latin typeface="Gabriola" pitchFamily="82" charset="0"/>
              </a:rPr>
              <a:t>И НИГДЕ НА СВЕТЕ</a:t>
            </a:r>
          </a:p>
          <a:p>
            <a:pPr defTabSz="912813"/>
            <a:r>
              <a:rPr lang="ru-RU" sz="2800" b="1" i="1" dirty="0" smtClean="0">
                <a:solidFill>
                  <a:srgbClr val="FF0000"/>
                </a:solidFill>
                <a:latin typeface="Gabriola" pitchFamily="82" charset="0"/>
              </a:rPr>
              <a:t>НЕТ ТАКИХ СОЦВЕТИЙ</a:t>
            </a:r>
          </a:p>
          <a:p>
            <a:pPr defTabSz="912813"/>
            <a:r>
              <a:rPr lang="ru-RU" sz="2800" b="1" i="1" dirty="0" smtClean="0">
                <a:solidFill>
                  <a:srgbClr val="FF0000"/>
                </a:solidFill>
                <a:latin typeface="Gabriola" pitchFamily="82" charset="0"/>
              </a:rPr>
              <a:t>ВСЕХ ЧУДЕС ЧУДЕСНЕЙ</a:t>
            </a:r>
          </a:p>
          <a:p>
            <a:pPr defTabSz="912813"/>
            <a:r>
              <a:rPr lang="ru-RU" sz="2800" b="1" i="1" dirty="0" smtClean="0">
                <a:solidFill>
                  <a:srgbClr val="FF0000"/>
                </a:solidFill>
                <a:latin typeface="Gabriola" pitchFamily="82" charset="0"/>
              </a:rPr>
              <a:t>НАША ХОХЛОМА!</a:t>
            </a:r>
          </a:p>
        </p:txBody>
      </p:sp>
      <p:pic>
        <p:nvPicPr>
          <p:cNvPr id="6" name="Picture 3" descr="Шестигранник большой"/>
          <p:cNvPicPr>
            <a:picLocks noChangeAspect="1" noChangeArrowheads="1"/>
          </p:cNvPicPr>
          <p:nvPr/>
        </p:nvPicPr>
        <p:blipFill>
          <a:blip r:embed="rId2" cstate="print"/>
          <a:srcRect r="-31"/>
          <a:stretch>
            <a:fillRect/>
          </a:stretch>
        </p:blipFill>
        <p:spPr bwMode="auto">
          <a:xfrm>
            <a:off x="467544" y="260648"/>
            <a:ext cx="3456384" cy="3226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Хохлома купить 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861048"/>
            <a:ext cx="4051300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Плошка"/>
          <p:cNvPicPr>
            <a:picLocks noChangeAspect="1" noChangeArrowheads="1"/>
          </p:cNvPicPr>
          <p:nvPr/>
        </p:nvPicPr>
        <p:blipFill>
          <a:blip r:embed="rId4" cstate="print"/>
          <a:srcRect r="-133" b="290"/>
          <a:stretch>
            <a:fillRect/>
          </a:stretch>
        </p:blipFill>
        <p:spPr bwMode="auto">
          <a:xfrm>
            <a:off x="4932363" y="3990975"/>
            <a:ext cx="40259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10509926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645024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3" descr="10588672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352800"/>
            <a:ext cx="3043238" cy="3505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4" name="Picture 7" descr="10509928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105887238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505200"/>
            <a:ext cx="3200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 descr="10521304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3651250"/>
            <a:ext cx="3352800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10588724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5856" y="0"/>
            <a:ext cx="295232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33" y="0"/>
            <a:ext cx="9148233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0"/>
            <a:ext cx="9144000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8800" b="1" i="1" dirty="0" smtClean="0">
                <a:solidFill>
                  <a:srgbClr val="FF0000"/>
                </a:solidFill>
                <a:latin typeface="Monotype Corsiva" pitchFamily="66" charset="0"/>
              </a:rPr>
              <a:t>   Хохлома</a:t>
            </a:r>
            <a:endParaRPr lang="ru-RU" sz="8800" dirty="0">
              <a:latin typeface="Monotype Corsiva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3255962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707904" y="1628801"/>
            <a:ext cx="5184576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indent="371475" algn="ctr">
              <a:spcBef>
                <a:spcPct val="0"/>
              </a:spcBef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charset="0"/>
              </a:rPr>
              <a:t>Кисть хохломская! Большое спасибо!</a:t>
            </a:r>
          </a:p>
          <a:p>
            <a:pPr indent="371475" algn="ctr">
              <a:spcBef>
                <a:spcPct val="0"/>
              </a:spcBef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charset="0"/>
              </a:rPr>
              <a:t>Сказывай сказку для радости жизни!</a:t>
            </a:r>
          </a:p>
          <a:p>
            <a:pPr indent="371475" algn="ctr">
              <a:spcBef>
                <a:spcPct val="0"/>
              </a:spcBef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charset="0"/>
              </a:rPr>
              <a:t>Ты, как душа у народа, красива,</a:t>
            </a:r>
          </a:p>
          <a:p>
            <a:pPr indent="371475" algn="ctr">
              <a:spcBef>
                <a:spcPct val="0"/>
              </a:spcBef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charset="0"/>
              </a:rPr>
              <a:t>Ты, как и люди, служишь Отчизне!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60648"/>
            <a:ext cx="4642899" cy="57677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4" name="Прямоугольник 3"/>
          <p:cNvSpPr/>
          <p:nvPr/>
        </p:nvSpPr>
        <p:spPr>
          <a:xfrm>
            <a:off x="5039544" y="0"/>
            <a:ext cx="4104456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FF0000"/>
                </a:solidFill>
                <a:latin typeface="Gabriola" pitchFamily="82" charset="0"/>
              </a:rPr>
              <a:t>ЛЕГЕНДА </a:t>
            </a:r>
            <a:r>
              <a:rPr lang="ru-RU" sz="3200" b="1" dirty="0" smtClean="0">
                <a:solidFill>
                  <a:srgbClr val="FF0000"/>
                </a:solidFill>
              </a:rPr>
              <a:t>   </a:t>
            </a:r>
            <a:endParaRPr lang="ru-RU" sz="3200" b="1" dirty="0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Gabriola" pitchFamily="82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Gabriola" pitchFamily="82" charset="0"/>
              </a:rPr>
              <a:t>Разное рассказывают старики. Говорят, будто давным-давно поселился за Волгой веселый мужичок-умелец. Избу поставил, стол да ложку сладил, посуду деревянную вырезал. Варил себе пшенную кашу и птицам пшено не забывал насыпать. Прилетела как-то к его порогу жар-птица, прикоснулась своим крылом к чашке, и чаша стала золотой. Это сказка, но сказка – ложь, да в ней намек. Не из сказки ли появилась эта удивительная, сказочная, рукотворная красота, которая зовется Хохломой. А появилось это искусство в </a:t>
            </a:r>
            <a:r>
              <a:rPr lang="ru-RU" sz="3200" b="1" dirty="0" smtClean="0">
                <a:solidFill>
                  <a:srgbClr val="FF3300"/>
                </a:solidFill>
                <a:latin typeface="Gabriola" pitchFamily="82" charset="0"/>
              </a:rPr>
              <a:t>17 веке в селе Хохлома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0" y="0"/>
            <a:ext cx="5857875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Gabriola" pitchFamily="82" charset="0"/>
              </a:rPr>
              <a:t>Хохломские изделия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briola" pitchFamily="82" charset="0"/>
              </a:rPr>
              <a:t> изготавливают из липы, березы. Хохломской росписью расписывали домашнюю утварь: посуду, прялки, шкатулки. Хохломские изделия считались хорошим подарком. В больших количествах изготавливали ложки – ложка у каждого была своя. Ложки еще использовались как музыкальный инструмент. Хохлома, как и любой другой вид искусства, словно старинная песня, а каждое новое поколение поет ее по-своему.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Gabriola" pitchFamily="82" charset="0"/>
              </a:rPr>
              <a:t>В этих чашках, ковшах, ложках заключен поэтический образ России.</a:t>
            </a:r>
          </a:p>
        </p:txBody>
      </p:sp>
      <p:pic>
        <p:nvPicPr>
          <p:cNvPr id="3" name="Picture 8" descr="Прекрасный образец ародных художественных промыслов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76672"/>
            <a:ext cx="2592387" cy="24161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pic>
        <p:nvPicPr>
          <p:cNvPr id="4" name="Picture 7" descr="Знаменитые хохломские древянные издел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084168" y="3573016"/>
            <a:ext cx="2571750" cy="2238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1752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Этапы хохломской росписи.</a:t>
            </a: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0" y="1772816"/>
            <a:ext cx="9144000" cy="50851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</a:rPr>
              <a:t>Заготовка изделия.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</a:rPr>
              <a:t>Грунтовка полуфабриката.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</a:rPr>
              <a:t>Роспись.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</a:rPr>
              <a:t>Покрытие лаком.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</a:rPr>
              <a:t>Закалка в печи.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Виды росписи.</a:t>
            </a:r>
          </a:p>
        </p:txBody>
      </p:sp>
      <p:sp>
        <p:nvSpPr>
          <p:cNvPr id="3" name="Rectangle 19"/>
          <p:cNvSpPr txBox="1">
            <a:spLocks noChangeArrowheads="1"/>
          </p:cNvSpPr>
          <p:nvPr/>
        </p:nvSpPr>
        <p:spPr>
          <a:xfrm>
            <a:off x="0" y="990600"/>
            <a:ext cx="7543800" cy="5867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bat" pitchFamily="2" charset="0"/>
                <a:ea typeface="+mn-ea"/>
                <a:cs typeface="+mn-cs"/>
              </a:rPr>
              <a:t> 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briola" pitchFamily="82" charset="0"/>
              </a:rPr>
              <a:t>«Верховой»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</a:rPr>
              <a:t>	К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briola" pitchFamily="82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</a:rPr>
              <a:t>«верховой»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briola" pitchFamily="82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</a:rPr>
              <a:t>росписи принято относить «травку» - роспись, включающая изображения травинок, веточек, написанных красной и парной краской на золотом фоне.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</a:rPr>
              <a:t>	«Под листок»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briola" pitchFamily="82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</a:rPr>
              <a:t>- разновидность данной росписи.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</a:rPr>
              <a:t>	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briola" pitchFamily="82" charset="0"/>
              </a:rPr>
              <a:t>«Под фон»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</a:rPr>
              <a:t>    Особенностью росписи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</a:rPr>
              <a:t>    «под фон» является силуэтный золотистый рисунок на черном и красном фоне.	</a:t>
            </a:r>
          </a:p>
        </p:txBody>
      </p:sp>
      <p:graphicFrame>
        <p:nvGraphicFramePr>
          <p:cNvPr id="1026" name="Object 20"/>
          <p:cNvGraphicFramePr>
            <a:graphicFrameLocks noChangeAspect="1"/>
          </p:cNvGraphicFramePr>
          <p:nvPr/>
        </p:nvGraphicFramePr>
        <p:xfrm>
          <a:off x="7596336" y="980727"/>
          <a:ext cx="1450236" cy="5877273"/>
        </p:xfrm>
        <a:graphic>
          <a:graphicData uri="http://schemas.openxmlformats.org/presentationml/2006/ole">
            <p:oleObj spid="_x0000_s1026" name="Фотография Photo Editor" r:id="rId3" imgW="523810" imgH="2572109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Gabriola" pitchFamily="82" charset="0"/>
              </a:rPr>
              <a:t>Секреты  орнамента</a:t>
            </a:r>
            <a:endParaRPr lang="ru-RU" sz="3600" b="1" dirty="0">
              <a:solidFill>
                <a:srgbClr val="FF0000"/>
              </a:solidFill>
              <a:latin typeface="Gabriola" pitchFamily="82" charset="0"/>
            </a:endParaRPr>
          </a:p>
        </p:txBody>
      </p:sp>
      <p:pic>
        <p:nvPicPr>
          <p:cNvPr id="4" name="Picture 4" descr="image7651"/>
          <p:cNvPicPr>
            <a:picLocks noChangeAspect="1" noChangeArrowheads="1"/>
          </p:cNvPicPr>
          <p:nvPr/>
        </p:nvPicPr>
        <p:blipFill>
          <a:blip r:embed="rId2" cstate="print"/>
          <a:srcRect l="2766" t="51842" r="3500"/>
          <a:stretch>
            <a:fillRect/>
          </a:stretch>
        </p:blipFill>
        <p:spPr bwMode="auto">
          <a:xfrm>
            <a:off x="0" y="764704"/>
            <a:ext cx="4176464" cy="319328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pic>
        <p:nvPicPr>
          <p:cNvPr id="5" name="Picture 5" descr="image7651"/>
          <p:cNvPicPr>
            <a:picLocks noChangeAspect="1" noChangeArrowheads="1"/>
          </p:cNvPicPr>
          <p:nvPr/>
        </p:nvPicPr>
        <p:blipFill>
          <a:blip r:embed="rId3" cstate="print"/>
          <a:srcRect l="55508" r="1170" b="-2762"/>
          <a:stretch>
            <a:fillRect/>
          </a:stretch>
        </p:blipFill>
        <p:spPr bwMode="auto">
          <a:xfrm rot="16200000">
            <a:off x="5029636" y="-109301"/>
            <a:ext cx="3312367" cy="491636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3707904" y="1628801"/>
            <a:ext cx="518457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indent="371475" algn="ctr">
              <a:spcBef>
                <a:spcPct val="0"/>
              </a:spcBef>
            </a:pP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  <a:ea typeface="Times New Roman" pitchFamily="18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005064"/>
            <a:ext cx="9144000" cy="28599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3200" dirty="0" smtClean="0">
                <a:solidFill>
                  <a:srgbClr val="002060"/>
                </a:solidFill>
                <a:latin typeface="Gabriola" pitchFamily="82" charset="0"/>
              </a:rPr>
              <a:t>  Хохлома.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3200" dirty="0" smtClean="0">
                <a:solidFill>
                  <a:srgbClr val="002060"/>
                </a:solidFill>
                <a:latin typeface="Gabriola" pitchFamily="82" charset="0"/>
              </a:rPr>
              <a:t> Декоративная роспись на деревянных изделиях (посуда, мебель)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3200" dirty="0" smtClean="0">
                <a:solidFill>
                  <a:srgbClr val="002060"/>
                </a:solidFill>
                <a:latin typeface="Gabriola" pitchFamily="82" charset="0"/>
              </a:rPr>
              <a:t>    отличается тонким растительным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3200" dirty="0" smtClean="0">
                <a:solidFill>
                  <a:srgbClr val="002060"/>
                </a:solidFill>
                <a:latin typeface="Gabriola" pitchFamily="82" charset="0"/>
              </a:rPr>
              <a:t>     узором, выполненным красным и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3200" dirty="0" smtClean="0">
                <a:solidFill>
                  <a:srgbClr val="002060"/>
                </a:solidFill>
                <a:latin typeface="Gabriola" pitchFamily="82" charset="0"/>
              </a:rPr>
              <a:t>     черным (реже зеленым) тонами и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3200" dirty="0" smtClean="0">
                <a:solidFill>
                  <a:srgbClr val="002060"/>
                </a:solidFill>
                <a:latin typeface="Gabriola" pitchFamily="82" charset="0"/>
              </a:rPr>
              <a:t>     золотом по золотистому фону.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-304800"/>
            <a:ext cx="9144000" cy="1828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Виды росписи.</a:t>
            </a:r>
          </a:p>
        </p:txBody>
      </p:sp>
      <p:pic>
        <p:nvPicPr>
          <p:cNvPr id="5" name="Picture 5" descr="7-4-1"/>
          <p:cNvPicPr>
            <a:picLocks noChangeAspect="1" noChangeArrowheads="1"/>
          </p:cNvPicPr>
          <p:nvPr/>
        </p:nvPicPr>
        <p:blipFill>
          <a:blip r:embed="rId2" cstate="print">
            <a:lum bright="-18000" contrast="60000"/>
          </a:blip>
          <a:srcRect t="3386"/>
          <a:stretch>
            <a:fillRect/>
          </a:stretch>
        </p:blipFill>
        <p:spPr bwMode="auto">
          <a:xfrm>
            <a:off x="533400" y="1773238"/>
            <a:ext cx="5029200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7-4-3"/>
          <p:cNvPicPr>
            <a:picLocks noChangeAspect="1" noChangeArrowheads="1"/>
          </p:cNvPicPr>
          <p:nvPr/>
        </p:nvPicPr>
        <p:blipFill>
          <a:blip r:embed="rId3" cstate="print">
            <a:lum bright="-18000" contrast="48000"/>
          </a:blip>
          <a:srcRect/>
          <a:stretch>
            <a:fillRect/>
          </a:stretch>
        </p:blipFill>
        <p:spPr bwMode="auto">
          <a:xfrm>
            <a:off x="457200" y="2743200"/>
            <a:ext cx="502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7-4-2"/>
          <p:cNvPicPr>
            <a:picLocks noChangeAspect="1" noChangeArrowheads="1"/>
          </p:cNvPicPr>
          <p:nvPr/>
        </p:nvPicPr>
        <p:blipFill>
          <a:blip r:embed="rId4" cstate="print">
            <a:lum bright="-18000" contrast="54000"/>
          </a:blip>
          <a:srcRect t="5624" b="9375"/>
          <a:stretch>
            <a:fillRect/>
          </a:stretch>
        </p:blipFill>
        <p:spPr bwMode="auto">
          <a:xfrm>
            <a:off x="467544" y="4077072"/>
            <a:ext cx="5257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7-4-4"/>
          <p:cNvPicPr>
            <a:picLocks noChangeAspect="1" noChangeArrowheads="1"/>
          </p:cNvPicPr>
          <p:nvPr/>
        </p:nvPicPr>
        <p:blipFill>
          <a:blip r:embed="rId5" cstate="print">
            <a:lum bright="-12000" contrast="54000"/>
          </a:blip>
          <a:srcRect t="5000" b="10925"/>
          <a:stretch>
            <a:fillRect/>
          </a:stretch>
        </p:blipFill>
        <p:spPr bwMode="auto">
          <a:xfrm>
            <a:off x="533400" y="5300663"/>
            <a:ext cx="5181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5868144" y="1628800"/>
            <a:ext cx="3059832" cy="50783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2">
              <a:lnSpc>
                <a:spcPct val="90000"/>
              </a:lnSpc>
            </a:pPr>
            <a:r>
              <a:rPr lang="ru-RU" sz="3600" dirty="0" smtClean="0">
                <a:solidFill>
                  <a:srgbClr val="FF0000"/>
                </a:solidFill>
                <a:latin typeface="Gabriola" pitchFamily="82" charset="0"/>
              </a:rPr>
              <a:t>«</a:t>
            </a:r>
            <a:r>
              <a:rPr lang="ru-RU" sz="3600" dirty="0" err="1" smtClean="0">
                <a:solidFill>
                  <a:srgbClr val="FF0000"/>
                </a:solidFill>
                <a:latin typeface="Gabriola" pitchFamily="82" charset="0"/>
              </a:rPr>
              <a:t>осочки</a:t>
            </a:r>
            <a:r>
              <a:rPr lang="ru-RU" sz="3600" dirty="0" smtClean="0">
                <a:solidFill>
                  <a:srgbClr val="FF0000"/>
                </a:solidFill>
                <a:latin typeface="Gabriola" pitchFamily="82" charset="0"/>
              </a:rPr>
              <a:t>»</a:t>
            </a:r>
          </a:p>
          <a:p>
            <a:pPr lvl="2">
              <a:lnSpc>
                <a:spcPct val="90000"/>
              </a:lnSpc>
            </a:pPr>
            <a:r>
              <a:rPr lang="ru-RU" sz="3600" dirty="0" smtClean="0">
                <a:solidFill>
                  <a:srgbClr val="FF0000"/>
                </a:solidFill>
                <a:latin typeface="Gabriola" pitchFamily="82" charset="0"/>
              </a:rPr>
              <a:t>	</a:t>
            </a:r>
          </a:p>
          <a:p>
            <a:pPr lvl="2">
              <a:lnSpc>
                <a:spcPct val="90000"/>
              </a:lnSpc>
            </a:pPr>
            <a:r>
              <a:rPr lang="ru-RU" sz="3600" dirty="0" smtClean="0">
                <a:solidFill>
                  <a:srgbClr val="FF0000"/>
                </a:solidFill>
                <a:latin typeface="Gabriola" pitchFamily="82" charset="0"/>
              </a:rPr>
              <a:t>«завиток»</a:t>
            </a:r>
          </a:p>
          <a:p>
            <a:pPr lvl="2">
              <a:lnSpc>
                <a:spcPct val="90000"/>
              </a:lnSpc>
            </a:pPr>
            <a:endParaRPr lang="ru-RU" sz="3600" dirty="0" smtClean="0">
              <a:solidFill>
                <a:srgbClr val="FF0000"/>
              </a:solidFill>
              <a:latin typeface="Gabriola" pitchFamily="82" charset="0"/>
            </a:endParaRPr>
          </a:p>
          <a:p>
            <a:pPr lvl="2">
              <a:lnSpc>
                <a:spcPct val="90000"/>
              </a:lnSpc>
            </a:pPr>
            <a:endParaRPr lang="ru-RU" sz="3600" dirty="0" smtClean="0">
              <a:solidFill>
                <a:srgbClr val="FF0000"/>
              </a:solidFill>
              <a:latin typeface="Gabriola" pitchFamily="82" charset="0"/>
            </a:endParaRPr>
          </a:p>
          <a:p>
            <a:pPr lvl="2">
              <a:lnSpc>
                <a:spcPct val="90000"/>
              </a:lnSpc>
            </a:pPr>
            <a:r>
              <a:rPr lang="ru-RU" sz="3600" dirty="0" smtClean="0">
                <a:solidFill>
                  <a:srgbClr val="FF0000"/>
                </a:solidFill>
                <a:latin typeface="Gabriola" pitchFamily="82" charset="0"/>
              </a:rPr>
              <a:t>«капельки»</a:t>
            </a:r>
          </a:p>
          <a:p>
            <a:pPr lvl="2">
              <a:lnSpc>
                <a:spcPct val="90000"/>
              </a:lnSpc>
            </a:pPr>
            <a:endParaRPr lang="ru-RU" sz="3600" dirty="0" smtClean="0">
              <a:solidFill>
                <a:srgbClr val="FF0000"/>
              </a:solidFill>
              <a:latin typeface="Gabriola" pitchFamily="82" charset="0"/>
            </a:endParaRPr>
          </a:p>
          <a:p>
            <a:pPr lvl="2">
              <a:lnSpc>
                <a:spcPct val="90000"/>
              </a:lnSpc>
            </a:pPr>
            <a:endParaRPr lang="ru-RU" sz="3600" dirty="0" smtClean="0">
              <a:solidFill>
                <a:srgbClr val="FF0000"/>
              </a:solidFill>
              <a:latin typeface="Gabriola" pitchFamily="82" charset="0"/>
            </a:endParaRPr>
          </a:p>
          <a:p>
            <a:pPr lvl="2">
              <a:lnSpc>
                <a:spcPct val="90000"/>
              </a:lnSpc>
            </a:pPr>
            <a:r>
              <a:rPr lang="ru-RU" sz="3600" dirty="0" smtClean="0">
                <a:solidFill>
                  <a:srgbClr val="FF0000"/>
                </a:solidFill>
                <a:latin typeface="Gabriola" pitchFamily="82" charset="0"/>
              </a:rPr>
              <a:t>«кустики» </a:t>
            </a:r>
          </a:p>
          <a:p>
            <a:pPr lvl="2">
              <a:lnSpc>
                <a:spcPct val="90000"/>
              </a:lnSpc>
            </a:pPr>
            <a:r>
              <a:rPr lang="ru-RU" sz="3600" dirty="0" smtClean="0">
                <a:solidFill>
                  <a:srgbClr val="FF0000"/>
                </a:solidFill>
                <a:latin typeface="Gabriola" pitchFamily="82" charset="0"/>
              </a:rPr>
              <a:t>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1676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Травный орнамент – стебель «</a:t>
            </a:r>
            <a:r>
              <a:rPr kumimoji="0" lang="ru-RU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криуль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»</a:t>
            </a:r>
          </a:p>
        </p:txBody>
      </p:sp>
      <p:pic>
        <p:nvPicPr>
          <p:cNvPr id="3" name="Picture 5" descr="7-5-1"/>
          <p:cNvPicPr>
            <a:picLocks noChangeAspect="1" noChangeArrowheads="1"/>
          </p:cNvPicPr>
          <p:nvPr/>
        </p:nvPicPr>
        <p:blipFill>
          <a:blip r:embed="rId2" cstate="print">
            <a:lum bright="-30000" contrast="48000"/>
          </a:blip>
          <a:srcRect/>
          <a:stretch>
            <a:fillRect/>
          </a:stretch>
        </p:blipFill>
        <p:spPr bwMode="auto">
          <a:xfrm>
            <a:off x="0" y="2057400"/>
            <a:ext cx="4495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7-5-2"/>
          <p:cNvPicPr>
            <a:picLocks noChangeAspect="1" noChangeArrowheads="1"/>
          </p:cNvPicPr>
          <p:nvPr/>
        </p:nvPicPr>
        <p:blipFill>
          <a:blip r:embed="rId3" cstate="print">
            <a:lum bright="-18000" contrast="48000"/>
          </a:blip>
          <a:srcRect/>
          <a:stretch>
            <a:fillRect/>
          </a:stretch>
        </p:blipFill>
        <p:spPr bwMode="auto">
          <a:xfrm>
            <a:off x="1371600" y="3657600"/>
            <a:ext cx="4495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7-5-3"/>
          <p:cNvPicPr>
            <a:picLocks noChangeAspect="1" noChangeArrowheads="1"/>
          </p:cNvPicPr>
          <p:nvPr/>
        </p:nvPicPr>
        <p:blipFill>
          <a:blip r:embed="rId4" cstate="print">
            <a:lum bright="-18000" contrast="60000"/>
          </a:blip>
          <a:srcRect/>
          <a:stretch>
            <a:fillRect/>
          </a:stretch>
        </p:blipFill>
        <p:spPr bwMode="auto">
          <a:xfrm>
            <a:off x="4114800" y="5105400"/>
            <a:ext cx="4572000" cy="1295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353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Фотография Photo Editor</vt:lpstr>
      <vt:lpstr>Народные промыслы Хохлома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Фрося Кулакова</dc:creator>
  <cp:lastModifiedBy>Фрося Кулакова</cp:lastModifiedBy>
  <cp:revision>4</cp:revision>
  <dcterms:created xsi:type="dcterms:W3CDTF">2013-06-13T22:16:57Z</dcterms:created>
  <dcterms:modified xsi:type="dcterms:W3CDTF">2013-06-14T06:09:27Z</dcterms:modified>
</cp:coreProperties>
</file>