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Народные промыслы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Сказочная Гжель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Фрося Кулаков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267200" cy="4406900"/>
          </a:xfrm>
          <a:prstGeom prst="rect">
            <a:avLst/>
          </a:prstGeom>
          <a:noFill/>
        </p:spPr>
      </p:pic>
      <p:pic>
        <p:nvPicPr>
          <p:cNvPr id="1028" name="Picture 4" descr="C:\Users\Фрося Кулакова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3502422" cy="3502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Точки и прямые линии</a:t>
            </a:r>
          </a:p>
        </p:txBody>
      </p:sp>
      <p:pic>
        <p:nvPicPr>
          <p:cNvPr id="61442" name="Picture 2" descr="C:\Users\Фрося Кулакова\Desktop\skazochnaya-gzhe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136904" cy="2341652"/>
          </a:xfrm>
          <a:prstGeom prst="rect">
            <a:avLst/>
          </a:prstGeom>
          <a:noFill/>
        </p:spPr>
      </p:pic>
      <p:pic>
        <p:nvPicPr>
          <p:cNvPr id="61443" name="Picture 3" descr="C:\Users\Фрося Кулакова\Desktop\skazochnaya-gzhel_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8172400" cy="325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399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Gabriola" pitchFamily="82" charset="0"/>
              </a:rPr>
              <a:t>«Капелька»</a:t>
            </a:r>
            <a:endParaRPr lang="ru-RU" sz="60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62466" name="Picture 2" descr="C:\Users\Фрося Кулакова\Desktop\ккапел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733925" cy="4972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40147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Gabriola" pitchFamily="82" charset="0"/>
              </a:rPr>
              <a:t>Бордюры</a:t>
            </a:r>
            <a:endParaRPr lang="ru-RU" sz="4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63490" name="Picture 2" descr="C:\Users\Фрося Кулакова\Desktop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28814" y="2354372"/>
            <a:ext cx="605492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Фрося Кулакова\Desktop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21600" cy="533558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Последовательность росписи птицы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525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chemeClr val="tx2"/>
                </a:solidFill>
                <a:latin typeface="Gabriola" pitchFamily="82" charset="0"/>
                <a:ea typeface="+mj-ea"/>
                <a:cs typeface="+mj-cs"/>
              </a:rPr>
              <a:t>Гжель</a:t>
            </a:r>
            <a:endParaRPr kumimoji="0" lang="ru-RU" sz="60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4788024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Ай да вазы, что за диво, хороши и та, и та,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Все нарядны и красивы, расписные, все в цветах!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Здесь и роза и ромашка, одуванчик, васильки,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С синей сеточкой по краю, просто глаз не отвести.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Сотворили это чудо не за тридевять  земель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Расписали ту посуду на Руси,  в местечке </a:t>
            </a:r>
            <a:r>
              <a:rPr lang="ru-RU" sz="2500" b="1" dirty="0" smtClean="0">
                <a:solidFill>
                  <a:schemeClr val="tx2"/>
                </a:solidFill>
                <a:latin typeface="Gabriola" pitchFamily="82" charset="0"/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  <a:latin typeface="Gabriola" pitchFamily="82" charset="0"/>
              </a:rPr>
              <a:t>Гжель</a:t>
            </a: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Край фарфорового чуда, а кругом   него леса.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Синеглазая посуда, как весною небеса.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Вазы, чайники и блюда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Так и светят на столе!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Из раскрашенной посуды </a:t>
            </a:r>
          </a:p>
          <a:p>
            <a:pPr algn="ctr">
              <a:lnSpc>
                <a:spcPct val="80000"/>
              </a:lnSpc>
            </a:pPr>
            <a:r>
              <a:rPr lang="ru-RU" sz="2500" dirty="0" smtClean="0">
                <a:solidFill>
                  <a:schemeClr val="tx2"/>
                </a:solidFill>
                <a:latin typeface="Gabriola" pitchFamily="82" charset="0"/>
              </a:rPr>
              <a:t>Есть вкусней и веселей.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                       </a:t>
            </a:r>
          </a:p>
        </p:txBody>
      </p:sp>
      <p:pic>
        <p:nvPicPr>
          <p:cNvPr id="65538" name="Picture 2" descr="C:\Users\Фрося Кулакова\Desktop\гжель незатейливый уз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78396" y="1792396"/>
            <a:ext cx="5789262" cy="4341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2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915816" cy="6740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  <a:latin typeface="Gabriola" pitchFamily="82" charset="0"/>
              </a:rPr>
              <a:t>Издавна говорили </a:t>
            </a:r>
            <a:r>
              <a:rPr lang="ru-RU" sz="5400" b="1" dirty="0" err="1" smtClean="0">
                <a:solidFill>
                  <a:srgbClr val="00B0F0"/>
                </a:solidFill>
                <a:latin typeface="Gabriola" pitchFamily="82" charset="0"/>
              </a:rPr>
              <a:t>гжельцы</a:t>
            </a:r>
            <a:r>
              <a:rPr lang="ru-RU" sz="5400" b="1" dirty="0" smtClean="0">
                <a:solidFill>
                  <a:srgbClr val="00B0F0"/>
                </a:solidFill>
                <a:latin typeface="Gabriola" pitchFamily="82" charset="0"/>
              </a:rPr>
              <a:t>: «Не землёй кормимся, глина – наше золото» </a:t>
            </a:r>
            <a:endParaRPr lang="ru-RU" sz="5400" b="1" dirty="0">
              <a:solidFill>
                <a:srgbClr val="00B0F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7" y="0"/>
            <a:ext cx="622818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Gabriola" pitchFamily="82" charset="0"/>
              </a:rPr>
              <a:t>Сказочная Гжель</a:t>
            </a:r>
            <a:endParaRPr lang="ru-RU" sz="54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2050" name="Picture 2" descr="C:\Users\Фрося Кулакова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596029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"/>
            <a:ext cx="9144000" cy="1282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briola" pitchFamily="82" charset="0"/>
                <a:ea typeface="+mj-ea"/>
                <a:cs typeface="Aharoni" pitchFamily="2" charset="-79"/>
              </a:rPr>
              <a:t>ГЖЕЛЬ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Чудо с синими цветами,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Голубыми лепестками,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Синими цветочками,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Нежными виточками.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На белом фарфоре,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Как на заснеженном поле,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Из-под белого снежочка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Растут синие цветочки.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Неужели, неужели,</a:t>
            </a:r>
          </a:p>
          <a:p>
            <a:pPr algn="ctr" defTabSz="912813"/>
            <a:r>
              <a:rPr lang="ru-RU" sz="3600" b="1" dirty="0" smtClean="0">
                <a:solidFill>
                  <a:srgbClr val="00B0F0"/>
                </a:solidFill>
                <a:latin typeface="Gabriola" pitchFamily="82" charset="0"/>
              </a:rPr>
              <a:t>Вы не слышали о Гжели.</a:t>
            </a:r>
            <a:endParaRPr lang="ru-RU" sz="3600" b="1" dirty="0">
              <a:solidFill>
                <a:srgbClr val="00B0F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995936" cy="63401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chemeClr val="tx2"/>
                </a:solidFill>
                <a:latin typeface="Gabriola" pitchFamily="82" charset="0"/>
              </a:rPr>
              <a:t>Начинали свой промысел </a:t>
            </a:r>
            <a:r>
              <a:rPr lang="ru-RU" sz="3500" dirty="0" err="1" smtClean="0">
                <a:solidFill>
                  <a:schemeClr val="tx2"/>
                </a:solidFill>
                <a:latin typeface="Gabriola" pitchFamily="82" charset="0"/>
              </a:rPr>
              <a:t>гжельцы</a:t>
            </a:r>
            <a:r>
              <a:rPr lang="ru-RU" sz="3500" dirty="0" smtClean="0">
                <a:solidFill>
                  <a:schemeClr val="tx2"/>
                </a:solidFill>
                <a:latin typeface="Gabriola" pitchFamily="82" charset="0"/>
              </a:rPr>
              <a:t> с кирпичей. Мастерили из них печи, а чтобы они были не только тёплыми, но и красивыми, украшали их расписными плитами-изразцами. Такие печи появились даже в царских палатах.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 smtClean="0">
              <a:solidFill>
                <a:schemeClr val="tx2"/>
              </a:solidFill>
            </a:endParaRPr>
          </a:p>
        </p:txBody>
      </p:sp>
      <p:pic>
        <p:nvPicPr>
          <p:cNvPr id="24577" name="Picture 1" descr="C:\Users\Фрося Кулаков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6" y="5445225"/>
            <a:ext cx="3904070" cy="1412776"/>
          </a:xfrm>
          <a:prstGeom prst="rect">
            <a:avLst/>
          </a:prstGeom>
          <a:noFill/>
        </p:spPr>
      </p:pic>
      <p:pic>
        <p:nvPicPr>
          <p:cNvPr id="1026" name="Picture 2" descr="C:\Users\Фрося Кулакова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1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68141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200" dirty="0" smtClean="0">
                <a:solidFill>
                  <a:schemeClr val="tx2"/>
                </a:solidFill>
                <a:latin typeface="Gabriola" pitchFamily="82" charset="0"/>
              </a:rPr>
              <a:t> </a:t>
            </a:r>
            <a:r>
              <a:rPr lang="ru-RU" sz="4200" b="1" dirty="0" smtClean="0">
                <a:solidFill>
                  <a:schemeClr val="tx2"/>
                </a:solidFill>
                <a:latin typeface="Gabriola" pitchFamily="82" charset="0"/>
              </a:rPr>
              <a:t>Гжель</a:t>
            </a:r>
            <a:r>
              <a:rPr lang="ru-RU" sz="4200" dirty="0" smtClean="0">
                <a:solidFill>
                  <a:schemeClr val="tx2"/>
                </a:solidFill>
                <a:latin typeface="Gabriola" pitchFamily="82" charset="0"/>
              </a:rPr>
              <a:t> – это название поселка недалеко от Москвы , где с давних пор было развито керамическое мастерство. К середине XVII века относятся первые сведения о Гжели как о местности, богатой хорошими глинами. В 1724 году в Гжели появился первый завод. </a:t>
            </a:r>
          </a:p>
        </p:txBody>
      </p:sp>
      <p:pic>
        <p:nvPicPr>
          <p:cNvPr id="1026" name="Picture 2" descr="C:\Users\Фрося Кулаков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6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995936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Gabriola" pitchFamily="82" charset="0"/>
              </a:rPr>
              <a:t> Роспись по фарфору гжельских мастеров отличается яркостью, свободной кистевой росписью. Сочетание белого фона с синей подглазурной росписью стало типичным для мастеров Гжели. Орнамент узоров, в основном растительный, рисуется вручную. </a:t>
            </a:r>
            <a:endParaRPr lang="ru-RU" sz="3600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2050" name="Picture 2" descr="C:\Users\Фрося Кулаков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808" y="0"/>
            <a:ext cx="51281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Gabriola" pitchFamily="82" charset="0"/>
              </a:rPr>
              <a:t>Посуда</a:t>
            </a:r>
            <a:endParaRPr lang="ru-RU" sz="6600" dirty="0">
              <a:solidFill>
                <a:schemeClr val="tx2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5"/>
            <a:ext cx="500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solidFill>
                  <a:schemeClr val="tx2"/>
                </a:solidFill>
                <a:latin typeface="Gabriola" pitchFamily="82" charset="0"/>
              </a:rPr>
              <a:t>Посуда Гжели очень разнообразна по форме и назначению: тарелки, маслёнки, солонки, чашки, чайники, миски.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861047"/>
            <a:ext cx="4283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tx2"/>
                </a:solidFill>
                <a:latin typeface="Gabriola" pitchFamily="82" charset="0"/>
              </a:rPr>
              <a:t>Декоративно оформляются все части предмета, замкнутым орнаментом. Ручка и носик обычно украшаются ленточным орнаментом или голубым цветом</a:t>
            </a:r>
            <a:endParaRPr lang="ru-RU" sz="3000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Фрося Кулакова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730500" cy="1962150"/>
          </a:xfrm>
          <a:prstGeom prst="rect">
            <a:avLst/>
          </a:prstGeom>
          <a:noFill/>
        </p:spPr>
      </p:pic>
      <p:pic>
        <p:nvPicPr>
          <p:cNvPr id="3075" name="Picture 3" descr="C:\Users\Фрося Кулакова\Desktop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386137" cy="225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0814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2"/>
                </a:solidFill>
                <a:latin typeface="Gabriola" pitchFamily="82" charset="0"/>
              </a:rPr>
              <a:t>Мазок</a:t>
            </a:r>
            <a:endParaRPr lang="ru-RU" sz="6000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052736"/>
            <a:ext cx="529208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 smtClean="0">
                <a:solidFill>
                  <a:schemeClr val="tx2"/>
                </a:solidFill>
                <a:latin typeface="Gabriola" pitchFamily="82" charset="0"/>
              </a:rPr>
              <a:t>Мастера применяют </a:t>
            </a:r>
            <a:r>
              <a:rPr lang="ru-RU" sz="4800" b="1" dirty="0" smtClean="0">
                <a:solidFill>
                  <a:schemeClr val="tx2"/>
                </a:solidFill>
                <a:latin typeface="Gabriola" pitchFamily="82" charset="0"/>
              </a:rPr>
              <a:t>«мазок на одну сторону» </a:t>
            </a:r>
            <a:r>
              <a:rPr lang="ru-RU" sz="4800" dirty="0" smtClean="0">
                <a:solidFill>
                  <a:schemeClr val="tx2"/>
                </a:solidFill>
                <a:latin typeface="Gabriola" pitchFamily="82" charset="0"/>
              </a:rPr>
              <a:t>или </a:t>
            </a:r>
            <a:r>
              <a:rPr lang="ru-RU" sz="4800" b="1" dirty="0" smtClean="0">
                <a:solidFill>
                  <a:schemeClr val="tx2"/>
                </a:solidFill>
                <a:latin typeface="Gabriola" pitchFamily="82" charset="0"/>
              </a:rPr>
              <a:t>«мазок с тенями».</a:t>
            </a:r>
          </a:p>
          <a:p>
            <a:pPr algn="ctr">
              <a:lnSpc>
                <a:spcPct val="90000"/>
              </a:lnSpc>
            </a:pPr>
            <a:r>
              <a:rPr lang="ru-RU" sz="4800" dirty="0" smtClean="0">
                <a:solidFill>
                  <a:schemeClr val="tx2"/>
                </a:solidFill>
                <a:latin typeface="Gabriola" pitchFamily="82" charset="0"/>
              </a:rPr>
              <a:t>Мазки кладут широкими круговым движением. В нём виден постепенный переход от светлого к тёмному</a:t>
            </a:r>
            <a:endParaRPr lang="ru-RU" sz="4800" dirty="0">
              <a:solidFill>
                <a:schemeClr val="tx2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Gabriola" pitchFamily="82" charset="0"/>
              </a:rPr>
              <a:t>Мазковая роспись. Цветочек.</a:t>
            </a:r>
            <a:endParaRPr lang="ru-RU" sz="4000" b="1" dirty="0">
              <a:solidFill>
                <a:schemeClr val="tx2"/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Фрося Кулакова\Desktop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760640" cy="5376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365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Народные промыслы Сказочная Гжель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Сказочная Гжель</dc:title>
  <dc:creator>Фрося Кулакова</dc:creator>
  <cp:lastModifiedBy>Фрося Кулакова</cp:lastModifiedBy>
  <cp:revision>10</cp:revision>
  <dcterms:created xsi:type="dcterms:W3CDTF">2013-06-13T22:27:06Z</dcterms:created>
  <dcterms:modified xsi:type="dcterms:W3CDTF">2013-06-14T07:09:06Z</dcterms:modified>
</cp:coreProperties>
</file>