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3" r:id="rId5"/>
    <p:sldId id="264" r:id="rId6"/>
    <p:sldId id="266" r:id="rId7"/>
    <p:sldId id="265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531460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Рекомендации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разработке рабочих программ к основным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общеобразовательным программам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к структуре, содержанию, оформлению.</a:t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89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76672"/>
            <a:ext cx="7848872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Рабочая программа </a:t>
            </a:r>
            <a:r>
              <a:rPr lang="ru-RU" sz="2400" b="1" dirty="0"/>
              <a:t>– документ, </a:t>
            </a:r>
            <a:r>
              <a:rPr lang="ru-RU" sz="2400" b="1" u="sng" dirty="0"/>
              <a:t>характеризующий систему организации</a:t>
            </a:r>
            <a:r>
              <a:rPr lang="ru-RU" sz="2400" b="1" dirty="0"/>
              <a:t> образовательной </a:t>
            </a:r>
            <a:r>
              <a:rPr lang="ru-RU" sz="2400" b="1" dirty="0" smtClean="0"/>
              <a:t>деятельности</a:t>
            </a:r>
            <a:r>
              <a:rPr lang="ru-RU" sz="2400" b="1" dirty="0"/>
              <a:t>.</a:t>
            </a:r>
            <a:endParaRPr lang="ru-RU" sz="2400" b="1" dirty="0" smtClean="0"/>
          </a:p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Рабочая программа </a:t>
            </a:r>
            <a:r>
              <a:rPr lang="ru-RU" sz="2400" b="1" dirty="0" smtClean="0"/>
              <a:t>- </a:t>
            </a:r>
            <a:r>
              <a:rPr lang="ru-RU" sz="2400" b="1" dirty="0"/>
              <a:t>документ, разрабатываемый образовательным учреждением в целях определения объема, структуры и содержания </a:t>
            </a:r>
            <a:r>
              <a:rPr lang="ru-RU" sz="2400" b="1" dirty="0" smtClean="0"/>
              <a:t>образовательного </a:t>
            </a:r>
            <a:r>
              <a:rPr lang="ru-RU" sz="2400" b="1" dirty="0"/>
              <a:t>процесса по </a:t>
            </a:r>
            <a:r>
              <a:rPr lang="ru-RU" sz="2400" b="1" dirty="0" smtClean="0"/>
              <a:t>изучению конкретной учебной дисциплины.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Цель 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рабочей программы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400" b="1" dirty="0" smtClean="0"/>
              <a:t>планирование</a:t>
            </a:r>
            <a:r>
              <a:rPr lang="ru-RU" sz="2400" b="1" dirty="0"/>
              <a:t>, организация и управление </a:t>
            </a:r>
            <a:r>
              <a:rPr lang="ru-RU" sz="2400" b="1" dirty="0" smtClean="0"/>
              <a:t>образовательным  процессом.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Задачи учебной программы:</a:t>
            </a:r>
          </a:p>
          <a:p>
            <a:pPr algn="ctr"/>
            <a:r>
              <a:rPr lang="ru-RU" sz="2400" b="1" dirty="0" smtClean="0"/>
              <a:t>Определение содержания объема, методических подходах, порядка изучения учебной дисциплины с учетом особенностей учебного процесса образовательного учреждения и контингента учащихся в текущем учебном году.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endParaRPr lang="ru-RU" sz="1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513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79712" y="624567"/>
            <a:ext cx="6420360" cy="8033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Рабочая программа выполняет следующие основные функции:</a:t>
            </a:r>
            <a:b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628800"/>
            <a:ext cx="7704856" cy="397031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нормативную </a:t>
            </a:r>
            <a:r>
              <a:rPr lang="ru-RU" dirty="0"/>
              <a:t>(рабочая программа документ, на основе </a:t>
            </a:r>
            <a:r>
              <a:rPr lang="ru-RU" dirty="0" smtClean="0"/>
              <a:t>которого осуществляется </a:t>
            </a:r>
            <a:r>
              <a:rPr lang="ru-RU" dirty="0"/>
              <a:t>контроль </a:t>
            </a:r>
            <a:r>
              <a:rPr lang="ru-RU" dirty="0" smtClean="0"/>
              <a:t>по реализации основной общеобразовательной </a:t>
            </a:r>
            <a:r>
              <a:rPr lang="ru-RU" dirty="0"/>
              <a:t>программы, полнотой усвоения </a:t>
            </a:r>
            <a:r>
              <a:rPr lang="ru-RU" dirty="0" smtClean="0"/>
              <a:t>материала</a:t>
            </a:r>
            <a:r>
              <a:rPr lang="ru-RU" dirty="0"/>
              <a:t>, а также определяется </a:t>
            </a:r>
            <a:r>
              <a:rPr lang="ru-RU" dirty="0" smtClean="0"/>
              <a:t>график системы мониторинга планируемых результатов)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/>
              <a:t>информационную </a:t>
            </a:r>
            <a:r>
              <a:rPr lang="ru-RU" dirty="0"/>
              <a:t>(позволяет получить представление о целях содержания, последовательности изучения </a:t>
            </a:r>
            <a:r>
              <a:rPr lang="ru-RU" dirty="0" smtClean="0"/>
              <a:t>материала </a:t>
            </a:r>
            <a:r>
              <a:rPr lang="ru-RU" dirty="0"/>
              <a:t>по </a:t>
            </a:r>
            <a:r>
              <a:rPr lang="ru-RU" dirty="0" smtClean="0"/>
              <a:t>направлению, в данной группе</a:t>
            </a:r>
            <a:r>
              <a:rPr lang="ru-RU" dirty="0" smtClean="0"/>
              <a:t>).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/>
              <a:t>методическую </a:t>
            </a:r>
            <a:r>
              <a:rPr lang="ru-RU" dirty="0"/>
              <a:t>(определяет пути достижения </a:t>
            </a:r>
            <a:r>
              <a:rPr lang="ru-RU" dirty="0" smtClean="0"/>
              <a:t>результатов </a:t>
            </a:r>
            <a:r>
              <a:rPr lang="ru-RU" dirty="0"/>
              <a:t>освоения образовательной программы </a:t>
            </a:r>
            <a:r>
              <a:rPr lang="ru-RU" dirty="0" smtClean="0"/>
              <a:t>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/>
              <a:t>организационную </a:t>
            </a:r>
            <a:r>
              <a:rPr lang="ru-RU" dirty="0"/>
              <a:t>(определяет основные направления </a:t>
            </a:r>
            <a:r>
              <a:rPr lang="ru-RU" dirty="0" smtClean="0"/>
              <a:t>деятельности, </a:t>
            </a:r>
            <a:r>
              <a:rPr lang="ru-RU" dirty="0"/>
              <a:t>формы их взаимодействия, использование средств обучения</a:t>
            </a:r>
            <a:r>
              <a:rPr lang="ru-RU" dirty="0" smtClean="0"/>
              <a:t>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/>
              <a:t>планирующую </a:t>
            </a:r>
            <a:r>
              <a:rPr lang="ru-RU" dirty="0"/>
              <a:t>(регламентирует требования </a:t>
            </a:r>
            <a:r>
              <a:rPr lang="ru-RU" dirty="0" smtClean="0"/>
              <a:t>на </a:t>
            </a:r>
            <a:r>
              <a:rPr lang="ru-RU" dirty="0"/>
              <a:t>всех этапах </a:t>
            </a:r>
            <a:r>
              <a:rPr lang="ru-RU" dirty="0" smtClean="0"/>
              <a:t>обучения и воспитания).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44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41287" y="52909"/>
            <a:ext cx="6655049" cy="63408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08518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1331640" y="620688"/>
            <a:ext cx="7560840" cy="5040560"/>
          </a:xfrm>
          <a:prstGeom prst="wedgeRectCallou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Составитель рабочей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может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самостоятельно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дополнить </a:t>
            </a:r>
            <a:r>
              <a:rPr lang="ru-RU" sz="2000" dirty="0"/>
              <a:t>перечень изучаемых тем, понятий в рамках </a:t>
            </a:r>
            <a:r>
              <a:rPr lang="ru-RU" sz="2000" dirty="0" smtClean="0"/>
              <a:t>раздела.</a:t>
            </a: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раскрыть </a:t>
            </a:r>
            <a:r>
              <a:rPr lang="ru-RU" sz="2000" dirty="0"/>
              <a:t>содержание </a:t>
            </a:r>
            <a:r>
              <a:rPr lang="ru-RU" sz="2000" dirty="0" smtClean="0"/>
              <a:t>разделов, с </a:t>
            </a:r>
            <a:r>
              <a:rPr lang="ru-RU" sz="2000" dirty="0"/>
              <a:t>той степенью конкретизации,  которая отвечает </a:t>
            </a:r>
            <a:r>
              <a:rPr lang="ru-RU" sz="2000" dirty="0" smtClean="0"/>
              <a:t>реальным условиям преподавания и общей идеологии образовательного учреждения.</a:t>
            </a: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устанавливать </a:t>
            </a:r>
            <a:r>
              <a:rPr lang="ru-RU" sz="2000" dirty="0"/>
              <a:t>последовательность </a:t>
            </a:r>
            <a:r>
              <a:rPr lang="ru-RU" sz="2000" dirty="0" smtClean="0"/>
              <a:t>изучения учебного </a:t>
            </a:r>
            <a:r>
              <a:rPr lang="ru-RU" sz="2000" dirty="0" smtClean="0"/>
              <a:t>материала </a:t>
            </a:r>
            <a:r>
              <a:rPr lang="ru-RU" sz="2000" dirty="0"/>
              <a:t>(например, с учетом структуры используемого учебно-методического комплекта).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корректировать </a:t>
            </a:r>
            <a:r>
              <a:rPr lang="ru-RU" sz="2000" dirty="0"/>
              <a:t>объем </a:t>
            </a:r>
            <a:r>
              <a:rPr lang="ru-RU" sz="2000" dirty="0" smtClean="0"/>
              <a:t> учебного времени</a:t>
            </a:r>
            <a:r>
              <a:rPr lang="ru-RU" sz="2000" dirty="0" smtClean="0"/>
              <a:t>, </a:t>
            </a:r>
            <a:r>
              <a:rPr lang="ru-RU" sz="2000" dirty="0"/>
              <a:t>исходя из дидактической значимости, степени сложности усвоение материала </a:t>
            </a:r>
            <a:r>
              <a:rPr lang="ru-RU" sz="2000" dirty="0" smtClean="0"/>
              <a:t>воспитанниками</a:t>
            </a:r>
            <a:r>
              <a:rPr lang="ru-RU" sz="2000" dirty="0" smtClean="0"/>
              <a:t>.</a:t>
            </a:r>
          </a:p>
          <a:p>
            <a:pPr marL="285750" indent="-285750"/>
            <a:r>
              <a:rPr lang="ru-RU" sz="2000" dirty="0" smtClean="0"/>
              <a:t>Образовательное учреждение может вносить изменения в</a:t>
            </a:r>
          </a:p>
          <a:p>
            <a:pPr marL="285750" indent="-285750"/>
            <a:r>
              <a:rPr lang="ru-RU" sz="2000" dirty="0" smtClean="0"/>
              <a:t>рабочие программы. По итогам рассмотрения оформляется</a:t>
            </a:r>
          </a:p>
          <a:p>
            <a:pPr marL="285750" indent="-285750"/>
            <a:r>
              <a:rPr lang="ru-RU" sz="2000" dirty="0" smtClean="0"/>
              <a:t>протокол. Учреждение самостоятельно устанавливает срок</a:t>
            </a:r>
          </a:p>
          <a:p>
            <a:pPr marL="285750" indent="-285750"/>
            <a:r>
              <a:rPr lang="ru-RU" sz="2000" dirty="0" smtClean="0"/>
              <a:t>действия программы.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73874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8166" y="299623"/>
            <a:ext cx="6707088" cy="49006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Рабочая программа. Структура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636912"/>
            <a:ext cx="7704855" cy="4032448"/>
          </a:xfr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 smtClean="0"/>
              <a:t>П</a:t>
            </a:r>
            <a:r>
              <a:rPr lang="ru-RU" sz="1800" dirty="0" smtClean="0"/>
              <a:t>рограммы </a:t>
            </a:r>
            <a:r>
              <a:rPr lang="ru-RU" sz="1800" dirty="0" smtClean="0"/>
              <a:t>должны </a:t>
            </a:r>
            <a:r>
              <a:rPr lang="ru-RU" sz="1800" dirty="0"/>
              <a:t>содержать</a:t>
            </a:r>
            <a:r>
              <a:rPr lang="ru-RU" sz="1800" dirty="0" smtClean="0"/>
              <a:t>: 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1) пояснительную </a:t>
            </a:r>
            <a:r>
              <a:rPr lang="ru-RU" sz="1800" dirty="0"/>
              <a:t>записку, в которой конкретизируются общие цели </a:t>
            </a:r>
            <a:r>
              <a:rPr lang="ru-RU" sz="1800" dirty="0" smtClean="0"/>
              <a:t>направления (образовательной области);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2) общую </a:t>
            </a:r>
            <a:r>
              <a:rPr lang="ru-RU" sz="1800" dirty="0"/>
              <a:t>характеристику </a:t>
            </a:r>
            <a:r>
              <a:rPr lang="ru-RU" sz="1800" dirty="0" smtClean="0"/>
              <a:t>направления;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3) описание </a:t>
            </a:r>
            <a:r>
              <a:rPr lang="ru-RU" sz="1800" dirty="0"/>
              <a:t>места </a:t>
            </a:r>
            <a:r>
              <a:rPr lang="ru-RU" sz="1800" dirty="0" smtClean="0"/>
              <a:t>в </a:t>
            </a:r>
            <a:r>
              <a:rPr lang="ru-RU" sz="1800" dirty="0" smtClean="0"/>
              <a:t>учебном плане;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4) Личностные результаты </a:t>
            </a:r>
            <a:r>
              <a:rPr lang="ru-RU" sz="1800" dirty="0"/>
              <a:t>освоения конкретного </a:t>
            </a:r>
            <a:r>
              <a:rPr lang="ru-RU" sz="1800" dirty="0" smtClean="0"/>
              <a:t>направления;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5) содержание;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6) тематическое </a:t>
            </a:r>
            <a:r>
              <a:rPr lang="ru-RU" sz="1800" dirty="0"/>
              <a:t>планирование </a:t>
            </a:r>
            <a:r>
              <a:rPr lang="ru-RU" sz="1800" dirty="0" smtClean="0"/>
              <a:t>деятельности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 smtClean="0"/>
              <a:t>7) определение </a:t>
            </a:r>
            <a:r>
              <a:rPr lang="ru-RU" sz="1800" dirty="0"/>
              <a:t>учебно-методического  и материально-технического обеспечения образовательного процесса;</a:t>
            </a:r>
          </a:p>
          <a:p>
            <a:pPr marL="0" indent="0">
              <a:buNone/>
            </a:pPr>
            <a:r>
              <a:rPr lang="ru-RU" sz="1800" dirty="0" smtClean="0"/>
              <a:t>8) планируемые результаты.</a:t>
            </a:r>
            <a:endParaRPr lang="ru-RU" sz="1800" dirty="0"/>
          </a:p>
          <a:p>
            <a:pPr marL="0" indent="0" algn="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994534"/>
            <a:ext cx="7272808" cy="147732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 соответствии с государственным образовательным стандартом </a:t>
            </a:r>
            <a:r>
              <a:rPr lang="ru-RU" dirty="0" smtClean="0">
                <a:solidFill>
                  <a:schemeClr val="tx1"/>
                </a:solidFill>
              </a:rPr>
              <a:t>рабочие программы разрабатываются </a:t>
            </a:r>
            <a:r>
              <a:rPr lang="ru-RU" dirty="0">
                <a:solidFill>
                  <a:schemeClr val="tx1"/>
                </a:solidFill>
              </a:rPr>
              <a:t>на основе требований к результатам освоения основной образовательной программы </a:t>
            </a:r>
            <a:r>
              <a:rPr lang="ru-RU" dirty="0" smtClean="0">
                <a:solidFill>
                  <a:schemeClr val="tx1"/>
                </a:solidFill>
              </a:rPr>
              <a:t>,с </a:t>
            </a:r>
            <a:r>
              <a:rPr lang="ru-RU" dirty="0">
                <a:solidFill>
                  <a:schemeClr val="tx1"/>
                </a:solidFill>
              </a:rPr>
              <a:t>учетом основных направлений программы, включенных в структуру основной образовательной программы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66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476672"/>
            <a:ext cx="76867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q"/>
            </a:pPr>
            <a:r>
              <a:rPr lang="ru-RU" sz="2400" dirty="0" smtClean="0"/>
              <a:t>Пункты 2,3,7,8 могут войти в содержание пояснительной записки. 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ru-RU" sz="2400" dirty="0" smtClean="0"/>
              <a:t>Пункты </a:t>
            </a:r>
            <a:r>
              <a:rPr lang="ru-RU" sz="2400" dirty="0"/>
              <a:t>4 и 5 могут быть раскрыты в содержании тематического планирования в соответствующих графах.</a:t>
            </a:r>
          </a:p>
          <a:p>
            <a:r>
              <a:rPr lang="ru-RU" sz="2400" dirty="0"/>
              <a:t>	</a:t>
            </a:r>
            <a:endParaRPr lang="ru-RU" sz="2400" dirty="0" smtClean="0"/>
          </a:p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Таким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образом, рабочая программа по предмету может иметь следующую структуру:</a:t>
            </a:r>
          </a:p>
          <a:p>
            <a:pPr algn="ctr"/>
            <a:r>
              <a:rPr lang="ru-RU" sz="2400" dirty="0" smtClean="0"/>
              <a:t>1) титульный </a:t>
            </a:r>
            <a:r>
              <a:rPr lang="ru-RU" sz="2400" dirty="0"/>
              <a:t>лист;</a:t>
            </a:r>
          </a:p>
          <a:p>
            <a:pPr algn="ctr"/>
            <a:r>
              <a:rPr lang="ru-RU" sz="2400" dirty="0" smtClean="0"/>
              <a:t>2) пояснительную </a:t>
            </a:r>
            <a:r>
              <a:rPr lang="ru-RU" sz="2400" dirty="0"/>
              <a:t>записку;</a:t>
            </a:r>
          </a:p>
          <a:p>
            <a:pPr algn="ctr"/>
            <a:r>
              <a:rPr lang="ru-RU" sz="2400" dirty="0" smtClean="0"/>
              <a:t>3) тематическое </a:t>
            </a:r>
            <a:r>
              <a:rPr lang="ru-RU" sz="2400" dirty="0"/>
              <a:t>планирование с определением основных видов </a:t>
            </a:r>
            <a:r>
              <a:rPr lang="ru-RU" sz="2400" dirty="0" smtClean="0"/>
              <a:t>деятельности (</a:t>
            </a:r>
            <a:r>
              <a:rPr lang="ru-RU" sz="2400" dirty="0"/>
              <a:t>обязательное ежегодное приложение к рабочей программе);</a:t>
            </a:r>
          </a:p>
          <a:p>
            <a:pPr algn="ctr"/>
            <a:r>
              <a:rPr lang="ru-RU" sz="2400" dirty="0" smtClean="0"/>
              <a:t>4) список </a:t>
            </a:r>
            <a:r>
              <a:rPr lang="ru-RU" sz="2400" dirty="0"/>
              <a:t>литературы (основной и дополнительной).</a:t>
            </a:r>
          </a:p>
        </p:txBody>
      </p:sp>
    </p:spTree>
    <p:extLst>
      <p:ext uri="{BB962C8B-B14F-4D97-AF65-F5344CB8AC3E}">
        <p14:creationId xmlns:p14="http://schemas.microsoft.com/office/powerpoint/2010/main" xmlns="" val="296368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070" y="130621"/>
            <a:ext cx="8137369" cy="70609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32444" y="332656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ru-RU" dirty="0" smtClean="0"/>
              <a:t> 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978987"/>
            <a:ext cx="7537710" cy="43396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Титульный лист включает:</a:t>
            </a:r>
          </a:p>
          <a:p>
            <a:r>
              <a:rPr lang="ru-RU" b="1" dirty="0" smtClean="0"/>
              <a:t>1. Полное </a:t>
            </a:r>
            <a:r>
              <a:rPr lang="ru-RU" b="1" dirty="0"/>
              <a:t>наименование образовательного учреждения (в соответствии с Уставом).</a:t>
            </a:r>
          </a:p>
          <a:p>
            <a:r>
              <a:rPr lang="ru-RU" b="1" dirty="0" smtClean="0"/>
              <a:t>2. Наименование </a:t>
            </a:r>
            <a:r>
              <a:rPr lang="ru-RU" b="1" dirty="0"/>
              <a:t>«Рабочая </a:t>
            </a:r>
            <a:r>
              <a:rPr lang="ru-RU" b="1" dirty="0" smtClean="0"/>
              <a:t>программа младшей группы»</a:t>
            </a:r>
            <a:endParaRPr lang="ru-RU" b="1" dirty="0"/>
          </a:p>
          <a:p>
            <a:r>
              <a:rPr lang="ru-RU" b="1" dirty="0" smtClean="0"/>
              <a:t>3. Срок </a:t>
            </a:r>
            <a:r>
              <a:rPr lang="ru-RU" b="1" dirty="0"/>
              <a:t>реализации </a:t>
            </a:r>
            <a:r>
              <a:rPr lang="ru-RU" b="1" dirty="0" smtClean="0"/>
              <a:t>программы:  на 2013-2014 учебный год</a:t>
            </a:r>
            <a:endParaRPr lang="ru-RU" b="1" dirty="0"/>
          </a:p>
          <a:p>
            <a:r>
              <a:rPr lang="ru-RU" b="1" dirty="0" smtClean="0"/>
              <a:t>4. Грифы </a:t>
            </a:r>
            <a:r>
              <a:rPr lang="ru-RU" b="1" dirty="0"/>
              <a:t>рассмотрения, согласования (с указание номера протокола и даты рассмотрения) </a:t>
            </a:r>
          </a:p>
          <a:p>
            <a:r>
              <a:rPr lang="ru-RU" b="1" dirty="0"/>
              <a:t>и утверждение рабочей программы (с указанием номера приказа и подписи </a:t>
            </a:r>
            <a:r>
              <a:rPr lang="ru-RU" b="1" dirty="0" smtClean="0"/>
              <a:t>руководителя образовательного учреждения).</a:t>
            </a:r>
            <a:endParaRPr lang="ru-RU" b="1" dirty="0"/>
          </a:p>
          <a:p>
            <a:r>
              <a:rPr lang="ru-RU" b="1" dirty="0" smtClean="0"/>
              <a:t>5. Ф.И.О</a:t>
            </a:r>
            <a:r>
              <a:rPr lang="ru-RU" b="1" dirty="0"/>
              <a:t>. педагога.</a:t>
            </a:r>
          </a:p>
          <a:p>
            <a:r>
              <a:rPr lang="ru-RU" b="1" dirty="0" smtClean="0"/>
              <a:t>6. Название </a:t>
            </a:r>
            <a:r>
              <a:rPr lang="ru-RU" b="1" dirty="0"/>
              <a:t>города.</a:t>
            </a:r>
          </a:p>
          <a:p>
            <a:r>
              <a:rPr lang="ru-RU" b="1" dirty="0" smtClean="0"/>
              <a:t>7. Год </a:t>
            </a:r>
            <a:r>
              <a:rPr lang="ru-RU" b="1" dirty="0"/>
              <a:t>составления программы</a:t>
            </a:r>
            <a:r>
              <a:rPr lang="ru-RU" b="1" dirty="0" smtClean="0"/>
              <a:t>.</a:t>
            </a:r>
            <a:endParaRPr lang="ru-RU" b="1" dirty="0"/>
          </a:p>
          <a:p>
            <a:r>
              <a:rPr lang="ru-RU" b="1" dirty="0" smtClean="0">
                <a:solidFill>
                  <a:schemeClr val="tx1"/>
                </a:solidFill>
              </a:rPr>
              <a:t>Рабочую программу прошиваем по всем правилам: нумеруем страницы,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печать, подпись руководителя.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9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784" y="332656"/>
            <a:ext cx="4186808" cy="56207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692696"/>
            <a:ext cx="7416824" cy="532453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Нормативно-правовыми </a:t>
            </a:r>
            <a:r>
              <a:rPr lang="ru-RU" sz="2000" dirty="0"/>
              <a:t>документами не определены требования к рабочей программе. Педагог самостоятельно выбирает форму записей текстового варианта рабочей программы. </a:t>
            </a:r>
            <a:endParaRPr lang="ru-RU" sz="2000" dirty="0" smtClean="0"/>
          </a:p>
          <a:p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Вариант </a:t>
            </a:r>
            <a:r>
              <a:rPr lang="ru-RU" sz="2000" dirty="0"/>
              <a:t>рабочей программы может быть составлен по аналогии с </a:t>
            </a:r>
            <a:r>
              <a:rPr lang="ru-RU" sz="2000" dirty="0" smtClean="0"/>
              <a:t>основной общеобразовательной  программой, </a:t>
            </a:r>
            <a:r>
              <a:rPr lang="ru-RU" sz="2000" dirty="0"/>
              <a:t>но при этом следует помнить, что рабочая программа должна показывать, </a:t>
            </a:r>
            <a:r>
              <a:rPr lang="ru-RU" sz="2000" dirty="0">
                <a:solidFill>
                  <a:schemeClr val="tx1"/>
                </a:solidFill>
              </a:rPr>
              <a:t>как с учетом конкретных условий, образовательных потребностей и особенностей контингента </a:t>
            </a:r>
            <a:r>
              <a:rPr lang="ru-RU" sz="2000" dirty="0" smtClean="0">
                <a:solidFill>
                  <a:schemeClr val="tx1"/>
                </a:solidFill>
              </a:rPr>
              <a:t>воспитанников педагог </a:t>
            </a:r>
            <a:r>
              <a:rPr lang="ru-RU" sz="2000" dirty="0">
                <a:solidFill>
                  <a:schemeClr val="tx1"/>
                </a:solidFill>
              </a:rPr>
              <a:t>создает </a:t>
            </a:r>
            <a:r>
              <a:rPr lang="ru-RU" sz="2000" dirty="0" smtClean="0">
                <a:solidFill>
                  <a:schemeClr val="tx1"/>
                </a:solidFill>
              </a:rPr>
              <a:t>модель </a:t>
            </a:r>
            <a:r>
              <a:rPr lang="ru-RU" sz="2000" dirty="0">
                <a:solidFill>
                  <a:schemeClr val="tx1"/>
                </a:solidFill>
              </a:rPr>
              <a:t>образования на основе государственных стандартов.</a:t>
            </a:r>
          </a:p>
          <a:p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Во </a:t>
            </a:r>
            <a:r>
              <a:rPr lang="ru-RU" sz="2000" dirty="0"/>
              <a:t>избежание разночтений на уровне образовательного учреждения </a:t>
            </a:r>
            <a:r>
              <a:rPr lang="ru-RU" sz="2000" dirty="0" smtClean="0"/>
              <a:t>рекомендуется </a:t>
            </a:r>
            <a:r>
              <a:rPr lang="ru-RU" sz="2000" dirty="0"/>
              <a:t>разработать единые подходы к написанию и оформлению рабочих программ, закрепив их  </a:t>
            </a:r>
            <a:r>
              <a:rPr lang="ru-RU" sz="2000" dirty="0">
                <a:solidFill>
                  <a:schemeClr val="tx1"/>
                </a:solidFill>
              </a:rPr>
              <a:t>Положением о рабочей программе.</a:t>
            </a:r>
          </a:p>
        </p:txBody>
      </p:sp>
    </p:spTree>
    <p:extLst>
      <p:ext uri="{BB962C8B-B14F-4D97-AF65-F5344CB8AC3E}">
        <p14:creationId xmlns:p14="http://schemas.microsoft.com/office/powerpoint/2010/main" xmlns="" val="383723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904</TotalTime>
  <Words>584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Рекомендации по разработке рабочих программ к основным  общеобразовательным программам. Требования к структуре, содержанию, оформлению. </vt:lpstr>
      <vt:lpstr>Слайд 2</vt:lpstr>
      <vt:lpstr>Рабочая программа выполняет следующие основные функции: </vt:lpstr>
      <vt:lpstr>Слайд 4</vt:lpstr>
      <vt:lpstr>Рабочая программа. Структура 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разработке рабочих программ к основным  общеобразовательным программам. Требования к структуре, содержанию, оформлению.</dc:title>
  <dc:creator>Лена</dc:creator>
  <cp:lastModifiedBy>user</cp:lastModifiedBy>
  <cp:revision>52</cp:revision>
  <dcterms:created xsi:type="dcterms:W3CDTF">2014-01-16T23:35:45Z</dcterms:created>
  <dcterms:modified xsi:type="dcterms:W3CDTF">2014-02-13T13:07:00Z</dcterms:modified>
</cp:coreProperties>
</file>