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0" r:id="rId3"/>
    <p:sldId id="281" r:id="rId4"/>
    <p:sldId id="283" r:id="rId5"/>
    <p:sldId id="291" r:id="rId6"/>
    <p:sldId id="294" r:id="rId7"/>
    <p:sldId id="284" r:id="rId8"/>
    <p:sldId id="292" r:id="rId9"/>
    <p:sldId id="287" r:id="rId10"/>
    <p:sldId id="290" r:id="rId11"/>
    <p:sldId id="286" r:id="rId12"/>
    <p:sldId id="289" r:id="rId13"/>
    <p:sldId id="29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ег\Desktop\Фоны\09e17e61bd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8051" y="0"/>
            <a:ext cx="980148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76672"/>
            <a:ext cx="7272808" cy="483209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Развитие мелкой моторики </a:t>
            </a:r>
          </a:p>
          <a:p>
            <a:pPr lvl="0" algn="ctr"/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рук в играх-занятиях с детьми </a:t>
            </a:r>
          </a:p>
          <a:p>
            <a:pPr lvl="0" algn="ctr"/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 ограниченными возможностями </a:t>
            </a:r>
          </a:p>
          <a:p>
            <a:pPr lvl="0" algn="ctr"/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здоровья </a:t>
            </a:r>
          </a:p>
        </p:txBody>
      </p:sp>
    </p:spTree>
    <p:extLst>
      <p:ext uri="{BB962C8B-B14F-4D97-AF65-F5344CB8AC3E}">
        <p14:creationId xmlns:p14="http://schemas.microsoft.com/office/powerpoint/2010/main" val="8488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ег\Desktop\Фоны\09e17e61bd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51" y="0"/>
            <a:ext cx="980148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58902"/>
            <a:ext cx="885698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</a:rPr>
              <a:t> 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b="1" i="0" u="none" strike="noStrike" kern="0" cap="all" normalizeH="0" baseline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Нанизывание </a:t>
            </a:r>
            <a:r>
              <a:rPr kumimoji="0" lang="ru-RU" b="1" i="0" u="none" strike="noStrike" kern="0" cap="all" normalizeH="0" baseline="0" noProof="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бус, </a:t>
            </a:r>
            <a:r>
              <a:rPr kumimoji="0" lang="ru-RU" b="1" i="0" u="none" strike="noStrike" kern="0" cap="all" normalizeH="0" baseline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рябины</a:t>
            </a:r>
            <a:r>
              <a:rPr kumimoji="0" lang="ru-RU" b="1" i="0" u="none" strike="noStrike" kern="0" cap="all" normalizeH="0" baseline="0" noProof="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 бисера, пуговиц, косточек от счёт.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b="1" i="0" u="none" strike="noStrike" kern="0" cap="all" normalizeH="0" baseline="0" noProof="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Изготовление поделок из природного материала: шишек, </a:t>
            </a:r>
            <a:r>
              <a:rPr kumimoji="0" lang="ru-RU" b="1" i="0" u="none" strike="noStrike" kern="0" cap="all" normalizeH="0" baseline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желудей</a:t>
            </a:r>
            <a:r>
              <a:rPr kumimoji="0" lang="ru-RU" b="1" i="0" u="none" strike="noStrike" kern="0" cap="all" normalizeH="0" baseline="0" noProof="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 соломы, камней, </a:t>
            </a:r>
            <a:r>
              <a:rPr kumimoji="0" lang="ru-RU" b="1" i="0" u="none" strike="noStrike" kern="0" cap="all" normalizeH="0" baseline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ракушек, семян.</a:t>
            </a:r>
            <a:endParaRPr kumimoji="0" lang="ru-RU" b="1" i="0" u="none" strike="noStrike" kern="0" cap="all" normalizeH="0" baseline="0" noProof="0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b="1" i="0" u="none" strike="noStrike" kern="0" cap="all" normalizeH="0" baseline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Конструирование </a:t>
            </a:r>
            <a:r>
              <a:rPr kumimoji="0" lang="ru-RU" b="1" i="0" u="none" strike="noStrike" kern="0" cap="all" normalizeH="0" baseline="0" noProof="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(болты и гайки).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b="1" i="0" u="none" strike="noStrike" kern="0" cap="all" normalizeH="0" baseline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kumimoji="0" lang="ru-RU" b="1" i="0" u="none" strike="noStrike" kern="0" cap="all" normalizeH="0" baseline="0" noProof="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 предметами </a:t>
            </a:r>
            <a:r>
              <a:rPr kumimoji="0" lang="ru-RU" b="1" i="0" u="none" strike="noStrike" kern="0" cap="all" normalizeH="0" baseline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домашнего</a:t>
            </a: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Tx/>
              <a:tabLst/>
              <a:defRPr/>
            </a:pPr>
            <a:r>
              <a:rPr lang="ru-RU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kern="0" cap="all" normalizeH="0" baseline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обихода </a:t>
            </a:r>
            <a:r>
              <a:rPr kumimoji="0" lang="ru-RU" b="1" i="0" u="none" strike="noStrike" kern="0" cap="all" normalizeH="0" baseline="0" noProof="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и игрушками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ru-RU" b="1" i="0" u="none" strike="noStrike" kern="0" cap="all" normalizeH="0" baseline="0" noProof="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Застёгивание и расстегивание </a:t>
            </a:r>
            <a:endParaRPr kumimoji="0" lang="ru-RU" b="1" i="0" u="none" strike="noStrike" kern="0" cap="all" normalizeH="0" baseline="0" noProof="0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Tx/>
              <a:tabLst/>
              <a:defRPr/>
            </a:pPr>
            <a:r>
              <a:rPr lang="ru-RU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kern="0" cap="all" normalizeH="0" baseline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пуговиц</a:t>
            </a:r>
            <a:r>
              <a:rPr kumimoji="0" lang="ru-RU" b="1" i="0" u="none" strike="noStrike" kern="0" cap="all" normalizeH="0" baseline="0" noProof="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 крючков, кнопок, </a:t>
            </a:r>
            <a:endParaRPr kumimoji="0" lang="ru-RU" b="1" i="0" u="none" strike="noStrike" kern="0" cap="all" normalizeH="0" baseline="0" noProof="0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Tx/>
              <a:tabLst/>
              <a:defRPr/>
            </a:pPr>
            <a:r>
              <a:rPr lang="ru-RU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kern="0" cap="all" normalizeH="0" baseline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хождение </a:t>
            </a:r>
            <a:r>
              <a:rPr kumimoji="0" lang="ru-RU" b="1" i="0" u="none" strike="noStrike" kern="0" cap="all" normalizeH="0" baseline="0" noProof="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пальчиками по сеточке, </a:t>
            </a:r>
            <a:endParaRPr kumimoji="0" lang="ru-RU" b="1" i="0" u="none" strike="noStrike" kern="0" cap="all" normalizeH="0" baseline="0" noProof="0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Tx/>
              <a:tabLst/>
              <a:defRPr/>
            </a:pPr>
            <a:r>
              <a:rPr lang="ru-RU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kern="0" cap="all" normalizeH="0" baseline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по </a:t>
            </a:r>
            <a:r>
              <a:rPr kumimoji="0" lang="ru-RU" b="1" i="0" u="none" strike="noStrike" kern="0" cap="all" normalizeH="0" baseline="0" noProof="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пельменнице</a:t>
            </a:r>
            <a:r>
              <a:rPr kumimoji="0" lang="ru-RU" b="1" i="0" u="none" strike="noStrike" kern="0" cap="all" normalizeH="0" baseline="0" noProof="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ru-RU" b="1" i="0" u="none" strike="noStrike" kern="0" cap="all" normalizeH="0" baseline="0" noProof="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Завязывание и развязывание лент, </a:t>
            </a:r>
            <a:endParaRPr lang="ru-RU" b="1" kern="0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Tx/>
              <a:tabLst/>
              <a:defRPr/>
            </a:pPr>
            <a:r>
              <a:rPr kumimoji="0" lang="ru-RU" b="1" i="0" u="none" strike="noStrike" kern="0" cap="all" normalizeH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b="1" i="0" u="none" strike="noStrike" kern="0" cap="all" normalizeH="0" baseline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шнурков</a:t>
            </a:r>
            <a:r>
              <a:rPr kumimoji="0" lang="ru-RU" b="1" i="0" u="none" strike="noStrike" kern="0" cap="all" normalizeH="0" baseline="0" noProof="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 узелков, плетение </a:t>
            </a:r>
            <a:endParaRPr kumimoji="0" lang="ru-RU" b="1" i="0" u="none" strike="noStrike" kern="0" cap="all" normalizeH="0" baseline="0" noProof="0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Tx/>
              <a:tabLst/>
              <a:defRPr/>
            </a:pPr>
            <a:r>
              <a:rPr lang="ru-RU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kern="0" cap="all" normalizeH="0" baseline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косичек</a:t>
            </a:r>
            <a:r>
              <a:rPr kumimoji="0" lang="ru-RU" b="1" i="0" u="none" strike="noStrike" kern="0" cap="all" normalizeH="0" baseline="0" noProof="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 венков из цветов.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ru-RU" b="1" i="0" u="none" strike="noStrike" kern="0" cap="all" normalizeH="0" baseline="0" noProof="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Закручивание и раскручивание крышек на банках, пузырьков.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ru-RU" b="1" i="0" u="none" strike="noStrike" kern="0" cap="all" normalizeH="0" baseline="0" noProof="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Всасывание пипеткой воды.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ru-RU" b="1" i="0" u="none" strike="noStrike" kern="0" cap="all" normalizeH="0" baseline="0" noProof="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Упражнения с пинцетом и </a:t>
            </a:r>
            <a:r>
              <a:rPr kumimoji="0" lang="ru-RU" b="1" i="0" u="none" strike="noStrike" kern="0" cap="all" normalizeH="0" baseline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помпонами, </a:t>
            </a:r>
            <a:r>
              <a:rPr kumimoji="0" lang="ru-RU" b="1" i="0" u="none" strike="noStrike" kern="0" cap="all" normalizeH="0" baseline="0" noProof="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дыроколом, трубочкой для коктейля, скрепками, зубочистками, наматывание ниток</a:t>
            </a:r>
            <a:r>
              <a:rPr kumimoji="0" lang="ru-RU" b="1" i="0" u="none" strike="noStrike" kern="0" cap="all" normalizeH="0" baseline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kern="0" cap="all" normalizeH="0" baseline="0" noProof="0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Олег\Desktop\Пожар\IMG_33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649" y="1916832"/>
            <a:ext cx="3760718" cy="28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5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2000">
        <p:dissolve/>
      </p:transition>
    </mc:Choice>
    <mc:Fallback xmlns="">
      <p:transition spd="slow" advTm="22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1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6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9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7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30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15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30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200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85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450"/>
                            </p:stCondLst>
                            <p:childTnLst>
                              <p:par>
                                <p:cTn id="10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450"/>
                            </p:stCondLst>
                            <p:childTnLst>
                              <p:par>
                                <p:cTn id="1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90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4550"/>
                            </p:stCondLst>
                            <p:childTnLst>
                              <p:par>
                                <p:cTn id="1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ег\Desktop\Фоны\c31141e3e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448" y="-2942"/>
            <a:ext cx="9665604" cy="68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424936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1600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Коррекционная работа </a:t>
            </a:r>
            <a:r>
              <a:rPr lang="ru-RU" sz="1600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ведётся </a:t>
            </a:r>
            <a:r>
              <a:rPr lang="ru-RU" sz="1600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в двух направлениях</a:t>
            </a:r>
            <a:r>
              <a:rPr lang="ru-RU" sz="1600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: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endParaRPr lang="ru-RU" sz="1600" b="1" kern="0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специальные </a:t>
            </a:r>
            <a:r>
              <a:rPr lang="ru-RU" sz="1600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– индивидуальные  </a:t>
            </a:r>
            <a:r>
              <a:rPr lang="ru-RU" sz="1600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или  подгрупповые  коррекционные занятия;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коррекционные </a:t>
            </a:r>
            <a:r>
              <a:rPr lang="ru-RU" sz="1600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упражнения в различных видах деятельности.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600" b="1" kern="0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</a:endParaRPr>
          </a:p>
        </p:txBody>
      </p:sp>
      <p:pic>
        <p:nvPicPr>
          <p:cNvPr id="4098" name="Picture 2" descr="C:\Users\Олег\Desktop\Пожар\IMG_35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812572"/>
            <a:ext cx="3418029" cy="256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ег\Desktop\Пожар\IMG_52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245" y="2348880"/>
            <a:ext cx="2380217" cy="317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ег\Desktop\Пожар\IMG_34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88" y="3573016"/>
            <a:ext cx="3418028" cy="256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2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6000">
        <p:dissolve/>
      </p:transition>
    </mc:Choice>
    <mc:Fallback xmlns="">
      <p:transition spd="slow" advTm="16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ег\Desktop\Фоны\c31141e3e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574" y="-2942"/>
            <a:ext cx="9665604" cy="68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76672"/>
            <a:ext cx="8568952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Разные виды деятельности, используемые в работе, при целенаправленном применении определяют успешную работу по подготовке детей к обучению в школе,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способствуют 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развитию мелкой моторики, координации движений пальцев рук, мыслительных процессов и овладению навыками учебной деятельности.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585215"/>
            <a:ext cx="8424936" cy="23329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defRPr/>
            </a:pPr>
            <a:r>
              <a:rPr lang="ru-RU" sz="28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и специальные упражнения активизируют моторику рук, улучшают подвижность пальцев, развивают их силу и гибкость.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defRPr/>
            </a:pPr>
            <a:r>
              <a:rPr lang="ru-RU" sz="28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Вырабатывается ловкость, умение управлять своими движениями.</a:t>
            </a:r>
          </a:p>
        </p:txBody>
      </p:sp>
    </p:spTree>
    <p:extLst>
      <p:ext uri="{BB962C8B-B14F-4D97-AF65-F5344CB8AC3E}">
        <p14:creationId xmlns:p14="http://schemas.microsoft.com/office/powerpoint/2010/main" val="261342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000">
        <p:dissolve/>
      </p:transition>
    </mc:Choice>
    <mc:Fallback xmlns="">
      <p:transition spd="slow" advTm="19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ег\Desktop\Фоны\09e17e61bd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8051" y="0"/>
            <a:ext cx="980148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988840"/>
            <a:ext cx="733403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Составила воспитатель МБДОУ 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компенсирующего вида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8 «Берёзка» г. Выборга 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Сорокина Л.Н.</a:t>
            </a:r>
            <a:endParaRPr lang="ru-RU" sz="3200" b="1" cap="none" spc="0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7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0">
        <p:dissolve/>
      </p:transition>
    </mc:Choice>
    <mc:Fallback xmlns="">
      <p:transition spd="slow" advTm="8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ег\Desktop\Фоны\c31141e3e2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1604" y="-2942"/>
            <a:ext cx="9665604" cy="68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56792"/>
            <a:ext cx="8676456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На сегодняшний день проблема воспитания и обучения детей дошкольного возраста с отклонениями в развитии является острой и актуальной 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3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:dissolve/>
      </p:transition>
    </mc:Choice>
    <mc:Fallback xmlns="">
      <p:transition spd="slow" advTm="7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ег\Desktop\Фоны\09e17e61bd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8051" y="0"/>
            <a:ext cx="980148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766152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lang="ru-RU" sz="2400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1" i="0" u="none" strike="noStrike" kern="0" cap="all" normalizeH="0" baseline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ети с ОВЗ имеют потенциально сохранные возможности интеллектуального развития, однако для них характерны: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kumimoji="0" lang="ru-RU" sz="2400" b="1" i="0" u="none" strike="noStrike" kern="0" cap="all" normalizeH="0" baseline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- нарушения познавательной активности;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kumimoji="0" lang="ru-RU" sz="2400" b="1" i="0" u="none" strike="noStrike" kern="0" cap="all" normalizeH="0" baseline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- пониженная работоспособность;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kumimoji="0" lang="ru-RU" sz="2400" b="1" i="0" u="none" strike="noStrike" kern="0" cap="all" normalizeH="0" baseline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- нарушения эмоционально-волевой сферы и поведения;</a:t>
            </a:r>
          </a:p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kumimoji="0" lang="ru-RU" sz="2400" b="1" i="0" u="none" strike="noStrike" kern="0" cap="all" normalizeH="0" baseline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нарушение речевой </a:t>
            </a:r>
          </a:p>
          <a:p>
            <a:pPr marR="0" lvl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kumimoji="0" lang="ru-RU" sz="2400" b="1" i="0" u="none" strike="noStrike" kern="0" cap="all" normalizeH="0" baseline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kumimoji="0" lang="ru-RU" sz="2400" b="1" i="0" u="none" strike="noStrike" kern="0" cap="all" normalizeH="0" baseline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плохая координация</a:t>
            </a:r>
          </a:p>
          <a:p>
            <a:pPr marR="0" lvl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kumimoji="0" lang="ru-RU" sz="2400" b="1" i="0" u="none" strike="noStrike" kern="0" cap="all" normalizeH="0" baseline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движений</a:t>
            </a:r>
            <a:r>
              <a:rPr lang="ru-RU" sz="2400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kumimoji="0" lang="ru-RU" sz="2400" b="1" i="0" u="none" strike="noStrike" kern="0" cap="all" normalizeH="0" baseline="0" noProof="0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kumimoji="0" lang="ru-RU" sz="2400" b="1" i="0" u="none" strike="noStrike" kern="0" cap="all" normalizeH="0" baseline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снижена моторика </a:t>
            </a:r>
          </a:p>
          <a:p>
            <a:pPr marR="0" lvl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kumimoji="0" lang="ru-RU" sz="2400" b="1" i="0" u="none" strike="noStrike" kern="0" cap="all" normalizeH="0" baseline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пальцев рук.</a:t>
            </a:r>
          </a:p>
        </p:txBody>
      </p:sp>
      <p:pic>
        <p:nvPicPr>
          <p:cNvPr id="17410" name="Picture 2" descr="C:\Users\Олег\Desktop\Пожар\IMG_0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527" y="3212976"/>
            <a:ext cx="4498454" cy="294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88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:dissolve/>
      </p:transition>
    </mc:Choice>
    <mc:Fallback xmlns="">
      <p:transition spd="slow" advTm="2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ег\Desktop\Фоны\c31141e3e2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0926" y="0"/>
            <a:ext cx="9665604" cy="68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80528" y="476673"/>
            <a:ext cx="8856984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defRPr/>
            </a:pPr>
            <a:r>
              <a:rPr lang="ru-RU" sz="2000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Мелкая </a:t>
            </a:r>
            <a:r>
              <a:rPr lang="ru-RU" sz="2400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моторика и координация </a:t>
            </a:r>
            <a:r>
              <a:rPr lang="ru-RU" sz="2400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движений рук </a:t>
            </a:r>
            <a:r>
              <a:rPr lang="ru-RU" sz="2400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это система разнообразных </a:t>
            </a:r>
            <a:r>
              <a:rPr lang="ru-RU" sz="2400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движений в которых </a:t>
            </a:r>
            <a:r>
              <a:rPr lang="ru-RU" sz="2400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участвуют  мелкие мышцы кистей рук.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defRPr/>
            </a:pPr>
            <a:r>
              <a:rPr lang="ru-RU" sz="2400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	Очень важной частью работы по развитию мелкой моторики и </a:t>
            </a:r>
            <a:endParaRPr lang="ru-RU" sz="2400" b="1" kern="0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defRPr/>
            </a:pPr>
            <a:r>
              <a:rPr lang="ru-RU" sz="2400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Координации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defRPr/>
            </a:pPr>
            <a:r>
              <a:rPr lang="ru-RU" sz="2400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движений </a:t>
            </a:r>
            <a:r>
              <a:rPr lang="ru-RU" sz="2400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рук детей </a:t>
            </a:r>
            <a:endParaRPr lang="ru-RU" sz="2400" b="1" kern="0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defRPr/>
            </a:pPr>
            <a:r>
              <a:rPr lang="ru-RU" sz="2400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являются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defRPr/>
            </a:pPr>
            <a:r>
              <a:rPr lang="ru-RU" sz="2400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игры </a:t>
            </a:r>
            <a:r>
              <a:rPr lang="ru-RU" sz="2400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специальные </a:t>
            </a:r>
            <a:endParaRPr lang="ru-RU" sz="2400" b="1" kern="0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defRPr/>
            </a:pPr>
            <a:r>
              <a:rPr lang="ru-RU" sz="2400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упражнения</a:t>
            </a:r>
            <a:r>
              <a:rPr lang="ru-RU" sz="2000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8434" name="Picture 2" descr="C:\Users\Олег\Desktop\Пожар\IMG_55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4800" y="2564904"/>
            <a:ext cx="470469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20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2000">
        <p:dissolve/>
      </p:transition>
    </mc:Choice>
    <mc:Fallback xmlns="">
      <p:transition spd="slow" advTm="22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7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25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ег\Desktop\Фоны\09e17e61bd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4708" y="0"/>
            <a:ext cx="980148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04664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Средства развития мелкой моторики</a:t>
            </a:r>
            <a:endParaRPr lang="ru-RU" sz="3200" b="1" u="sng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1340768"/>
            <a:ext cx="2304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Пластилин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1340768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Бумага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5" y="2132856"/>
            <a:ext cx="25202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Природный материал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284984"/>
            <a:ext cx="28636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Крупа, бусы, пуговицы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3284984"/>
            <a:ext cx="223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Гуашь, акварель</a:t>
            </a:r>
            <a:endParaRPr lang="ru-RU" sz="28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4293095"/>
            <a:ext cx="3240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Нитки, </a:t>
            </a:r>
            <a:r>
              <a:rPr lang="ru-RU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тесьма, верёвки, шнурки  </a:t>
            </a:r>
            <a:endParaRPr lang="ru-RU" sz="28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517232"/>
            <a:ext cx="2736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Песок, вода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5373216"/>
            <a:ext cx="3384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Карандаши</a:t>
            </a:r>
            <a:r>
              <a:rPr lang="ru-RU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, счётные палочки</a:t>
            </a:r>
          </a:p>
        </p:txBody>
      </p:sp>
    </p:spTree>
    <p:extLst>
      <p:ext uri="{BB962C8B-B14F-4D97-AF65-F5344CB8AC3E}">
        <p14:creationId xmlns:p14="http://schemas.microsoft.com/office/powerpoint/2010/main" val="141209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1000">
        <p:dissolve/>
      </p:transition>
    </mc:Choice>
    <mc:Fallback xmlns="">
      <p:transition spd="slow" advTm="2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ег\Desktop\Фоны\09e17e61bd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766" y="14033"/>
            <a:ext cx="980148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1"/>
            <a:ext cx="871296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kumimoji="0" lang="ru-RU" sz="4000" b="1" i="0" u="none" strike="noStrike" kern="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гры</a:t>
            </a:r>
            <a:r>
              <a:rPr kumimoji="0" lang="ru-RU" sz="4000" b="1" i="0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специальные  упражнения для развития мелкой моторики </a:t>
            </a:r>
            <a:endParaRPr kumimoji="0" lang="ru-RU" sz="4000" b="1" i="0" u="none" strike="noStrike" kern="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12080"/>
            <a:ext cx="8856984" cy="576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Font typeface="Wingdings" pitchFamily="2" charset="2"/>
              <a:buChar char="q"/>
              <a:defRPr/>
            </a:pPr>
            <a:r>
              <a:rPr lang="ru-RU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красками различным способом: кисточкой, пальцами, кистью, щёткой, штампами, свечой, поролоном, пробками, ватными палочками, верёвочками, листьями, мятой бумагой, губкой, </a:t>
            </a:r>
            <a:r>
              <a:rPr lang="ru-RU" b="1" kern="0" cap="all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коктельной</a:t>
            </a:r>
            <a:r>
              <a:rPr lang="ru-RU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трубочкой, </a:t>
            </a:r>
            <a:r>
              <a:rPr lang="ru-RU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85750" lvl="0" indent="-2857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Font typeface="Wingdings" pitchFamily="2" charset="2"/>
              <a:buChar char="q"/>
              <a:defRPr/>
            </a:pPr>
            <a:r>
              <a:rPr lang="ru-RU" b="1" kern="0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монотопия</a:t>
            </a:r>
            <a:r>
              <a:rPr lang="ru-RU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(перенос </a:t>
            </a:r>
            <a:r>
              <a:rPr lang="ru-RU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рисунка  с целлофана на бумагу или </a:t>
            </a:r>
            <a:r>
              <a:rPr lang="ru-RU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картон), </a:t>
            </a:r>
            <a:r>
              <a:rPr lang="ru-RU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мокрой бумаге, тканевые изображения (вырезают по контуру кусочки ткани, наклеивают, а затем подрисовывают стол, </a:t>
            </a:r>
            <a:r>
              <a:rPr lang="ru-RU" b="1" kern="0" cap="all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вазу</a:t>
            </a:r>
            <a:r>
              <a:rPr lang="ru-RU" b="1" kern="0" cap="all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);</a:t>
            </a:r>
            <a:endParaRPr lang="ru-RU" b="1" kern="0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Font typeface="Courier New" pitchFamily="49" charset="0"/>
              <a:buChar char="o"/>
              <a:defRPr/>
            </a:pPr>
            <a:r>
              <a:rPr lang="ru-RU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рисунок  </a:t>
            </a:r>
            <a:r>
              <a:rPr lang="ru-RU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открыток ( </a:t>
            </a:r>
            <a:r>
              <a:rPr lang="ru-RU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вырезается и наклеивается картинка, а потом подрисовывается остальной сюжет), коллаж (собирается несколько вышеописанных техник), </a:t>
            </a:r>
            <a:r>
              <a:rPr lang="ru-RU" b="1" kern="0" cap="all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граттаж</a:t>
            </a:r>
            <a:r>
              <a:rPr lang="ru-RU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(плотную бумагу покрывают толстым слоем воска или парафина. Можно равномерно растереть по бумаге свечку. Затем широкой кистью, губкой </a:t>
            </a:r>
            <a:r>
              <a:rPr lang="ru-RU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наносят на поверхность слой туши. Когда тушь высохнет, острым предметом - скребком, ножом, вязальной спицей - процарапывают рисунок, образуя на черном фоне тонкие белые штрихи), рисование по точкам</a:t>
            </a:r>
            <a:r>
              <a:rPr lang="ru-RU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Font typeface="Courier New" pitchFamily="49" charset="0"/>
              <a:buChar char="o"/>
              <a:defRPr/>
            </a:pPr>
            <a:endParaRPr lang="ru-RU" sz="1600" b="1" kern="0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80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:dissolve/>
      </p:transition>
    </mc:Choice>
    <mc:Fallback xmlns="">
      <p:transition spd="slow" advTm="2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ег\Desktop\Фоны\c31141e3e2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5551" y="-9322"/>
            <a:ext cx="9674593" cy="686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Олег\Desktop\Пожар\IMG_52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08" y="240525"/>
            <a:ext cx="2377597" cy="317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Олег\Desktop\Пожар\IMG_518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5785" y="3735880"/>
            <a:ext cx="3671486" cy="27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:\Users\Олег\Desktop\IMG_00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41590"/>
            <a:ext cx="2241511" cy="316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C:\Users\Олег\Desktop\IMG_00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08" y="3751904"/>
            <a:ext cx="3893196" cy="27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Олег\Desktop\304CANON\IMG_700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514203"/>
            <a:ext cx="3165625" cy="237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67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:dissolve/>
      </p:transition>
    </mc:Choice>
    <mc:Fallback xmlns="">
      <p:transition spd="slow" advTm="2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ег\Desktop\Фоны\09e17e61bd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0750" y="0"/>
            <a:ext cx="980148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332656"/>
            <a:ext cx="8784976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Font typeface="Wingdings" pitchFamily="2" charset="2"/>
              <a:buChar char="q"/>
              <a:defRPr/>
            </a:pPr>
            <a:r>
              <a:rPr lang="ru-RU" b="1" kern="0" cap="all" dirty="0">
                <a:ln w="9000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Рисование на крупах, песке, муке, запотевшем стекле.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Font typeface="Wingdings" pitchFamily="2" charset="2"/>
              <a:buChar char="q"/>
              <a:defRPr/>
            </a:pPr>
            <a:r>
              <a:rPr lang="ru-RU" b="1" kern="0" cap="all" dirty="0">
                <a:ln w="9000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Рисование мелом, маркерами, карандашами, фломастерами.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Font typeface="Wingdings" pitchFamily="2" charset="2"/>
              <a:buChar char="q"/>
              <a:defRPr/>
            </a:pPr>
            <a:r>
              <a:rPr lang="ru-RU" b="1" kern="0" cap="all" dirty="0" smtClean="0">
                <a:ln w="9000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Лепка </a:t>
            </a:r>
            <a:r>
              <a:rPr lang="ru-RU" b="1" kern="0" cap="all" dirty="0">
                <a:ln w="9000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из пластилина, теста, с использованием природного материала: семян, косточек, гороха, камушков, ракушек.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Font typeface="Wingdings" pitchFamily="2" charset="2"/>
              <a:buChar char="q"/>
              <a:defRPr/>
            </a:pPr>
            <a:r>
              <a:rPr lang="ru-RU" b="1" kern="0" cap="all" dirty="0">
                <a:ln w="9000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Аппликация (мозаичная, обрыванием, из палочек, ваты, круп).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Font typeface="Wingdings" pitchFamily="2" charset="2"/>
              <a:buChar char="q"/>
              <a:defRPr/>
            </a:pPr>
            <a:r>
              <a:rPr lang="ru-RU" b="1" kern="0" cap="all" dirty="0">
                <a:ln w="9000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Конструирование из бумаги </a:t>
            </a:r>
            <a:r>
              <a:rPr lang="ru-RU" b="1" kern="0" cap="all" dirty="0" smtClean="0">
                <a:ln w="9000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оригами</a:t>
            </a:r>
            <a:endParaRPr lang="ru-RU" dirty="0"/>
          </a:p>
        </p:txBody>
      </p:sp>
      <p:pic>
        <p:nvPicPr>
          <p:cNvPr id="1027" name="Picture 3" descr="C:\Users\Олег\Desktop\305CANON\IMG_70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165" y="3212976"/>
            <a:ext cx="4263732" cy="31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Олег\Desktop\305CANON\IMG_70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50" y="3212976"/>
            <a:ext cx="4263731" cy="31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57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:dissolve/>
      </p:transition>
    </mc:Choice>
    <mc:Fallback xmlns="">
      <p:transition spd="slow" advTm="2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1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15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15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ег\Desktop\Фоны\c31141e3e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574" y="-2942"/>
            <a:ext cx="9665604" cy="68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76673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Font typeface="Wingdings" pitchFamily="2" charset="2"/>
              <a:buChar char="q"/>
              <a:defRPr/>
            </a:pPr>
            <a:r>
              <a:rPr lang="ru-RU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Пальчиковые игры со </a:t>
            </a:r>
            <a:r>
              <a:rPr lang="ru-RU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стихами.</a:t>
            </a:r>
            <a:endParaRPr lang="ru-RU" b="1" kern="0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Font typeface="Wingdings" pitchFamily="2" charset="2"/>
              <a:buChar char="q"/>
              <a:defRPr/>
            </a:pPr>
            <a:r>
              <a:rPr lang="ru-RU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Пальчиковые игры с палочками и цветными спичками.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Font typeface="Wingdings" pitchFamily="2" charset="2"/>
              <a:buChar char="q"/>
              <a:defRPr/>
            </a:pPr>
            <a:r>
              <a:rPr lang="ru-RU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Пальчиковые игры со </a:t>
            </a:r>
            <a:r>
              <a:rPr lang="ru-RU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скороговорками.</a:t>
            </a:r>
            <a:endParaRPr lang="ru-RU" b="1" kern="0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Font typeface="Wingdings" pitchFamily="2" charset="2"/>
              <a:buChar char="q"/>
              <a:defRPr/>
            </a:pPr>
            <a:r>
              <a:rPr lang="ru-RU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Физкультминутки, пальчиковая </a:t>
            </a:r>
            <a:r>
              <a:rPr lang="ru-RU" b="1" kern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гимнастика.</a:t>
            </a:r>
            <a:endParaRPr lang="ru-RU" b="1" kern="0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Font typeface="Wingdings" pitchFamily="2" charset="2"/>
              <a:buChar char="q"/>
              <a:defRPr/>
            </a:pPr>
            <a:r>
              <a:rPr lang="ru-RU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Пальчиковый театр.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Font typeface="Wingdings" pitchFamily="2" charset="2"/>
              <a:buChar char="q"/>
              <a:defRPr/>
            </a:pPr>
            <a:r>
              <a:rPr lang="ru-RU" b="1" kern="0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Театр теней.</a:t>
            </a:r>
          </a:p>
        </p:txBody>
      </p:sp>
      <p:pic>
        <p:nvPicPr>
          <p:cNvPr id="2050" name="Picture 2" descr="C:\Users\Олег\Desktop\305CANON\IMG_7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62503"/>
            <a:ext cx="4050841" cy="303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ег\Desktop\305CANON\IMG_7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28" y="3164154"/>
            <a:ext cx="4079556" cy="305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61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:dissolve/>
      </p:transition>
    </mc:Choice>
    <mc:Fallback xmlns="">
      <p:transition spd="slow" advTm="2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4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25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599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Людмила</cp:lastModifiedBy>
  <cp:revision>60</cp:revision>
  <dcterms:created xsi:type="dcterms:W3CDTF">2012-11-27T06:05:37Z</dcterms:created>
  <dcterms:modified xsi:type="dcterms:W3CDTF">2012-11-30T06:40:01Z</dcterms:modified>
</cp:coreProperties>
</file>