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  <p:sldId id="264" r:id="rId9"/>
    <p:sldId id="267" r:id="rId10"/>
    <p:sldId id="265" r:id="rId11"/>
    <p:sldId id="270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BD90FD-9060-45DD-BA43-AD948B7D60B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B88B4F-B0C4-4D57-9E91-AABE69B2D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azdvoenie1.ltalk.ru/2898-697-oblaka.zhtml" TargetMode="External"/><Relationship Id="rId3" Type="http://schemas.openxmlformats.org/officeDocument/2006/relationships/hyperlink" Target="http://home.lu.lv/~iga/earth_moon.html" TargetMode="External"/><Relationship Id="rId7" Type="http://schemas.openxmlformats.org/officeDocument/2006/relationships/hyperlink" Target="http://dic.academic.ru/dic.nsf/ruwiki/1058727" TargetMode="External"/><Relationship Id="rId12" Type="http://schemas.openxmlformats.org/officeDocument/2006/relationships/hyperlink" Target="http://www.liveinternet.ru/community/2281209/post124448219/" TargetMode="External"/><Relationship Id="rId2" Type="http://schemas.openxmlformats.org/officeDocument/2006/relationships/hyperlink" Target="http://astrolab.ru/cgi-bin/galery.cgi?id=8&amp;no=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e.by/nauka-obrazovanie/9-pervyj-chelovek-na-lune-nil-armstrong.html" TargetMode="External"/><Relationship Id="rId11" Type="http://schemas.openxmlformats.org/officeDocument/2006/relationships/hyperlink" Target="http://www.rusarchives.ru/evants/exhibitions/gagarin_b.shtml" TargetMode="External"/><Relationship Id="rId5" Type="http://schemas.openxmlformats.org/officeDocument/2006/relationships/hyperlink" Target="http://www.tonnel.ru/?l=gzl&amp;uid=388" TargetMode="External"/><Relationship Id="rId10" Type="http://schemas.openxmlformats.org/officeDocument/2006/relationships/hyperlink" Target="http://prosto-o-slognom.ru/astronomia/21.html" TargetMode="External"/><Relationship Id="rId4" Type="http://schemas.openxmlformats.org/officeDocument/2006/relationships/hyperlink" Target="http://www.astronet.ru/db/msg/1171979" TargetMode="External"/><Relationship Id="rId9" Type="http://schemas.openxmlformats.org/officeDocument/2006/relationships/hyperlink" Target="http://www.yuga.ru/news/17640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357166"/>
            <a:ext cx="780175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– путешествие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 Полёт  на  луну»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3500438"/>
            <a:ext cx="5809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Выполнила</a:t>
            </a:r>
          </a:p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Гимназии № 152  г. Казани</a:t>
            </a:r>
          </a:p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Ивлева </a:t>
            </a:r>
            <a:r>
              <a:rPr lang="ru-RU" sz="36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Наталья </a:t>
            </a:r>
            <a:r>
              <a:rPr lang="ru-RU" sz="36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Николаевна</a:t>
            </a:r>
            <a:endParaRPr lang="ru-RU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Наташа\Рабочий стол\ВСЕ ФАЙЛЫ МАМЫ И ВСЕ ФАЙЛЫ НУЖНО СКИДЫВАТЬ СУДА\файлы с рабочего стола\Космос\21_2.jpg"/>
          <p:cNvPicPr>
            <a:picLocks noChangeAspect="1" noChangeArrowheads="1"/>
          </p:cNvPicPr>
          <p:nvPr/>
        </p:nvPicPr>
        <p:blipFill>
          <a:blip r:embed="rId2"/>
          <a:srcRect b="14654"/>
          <a:stretch>
            <a:fillRect/>
          </a:stretch>
        </p:blipFill>
        <p:spPr bwMode="auto">
          <a:xfrm>
            <a:off x="500034" y="428604"/>
            <a:ext cx="8143900" cy="5429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6143644"/>
            <a:ext cx="275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Нил </a:t>
            </a:r>
            <a:r>
              <a:rPr lang="ru-RU" sz="2800" b="1" dirty="0" err="1" smtClean="0"/>
              <a:t>Армстронг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6143644"/>
            <a:ext cx="287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Майкл Коллинз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0154" y="6143644"/>
            <a:ext cx="2573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Эдвин </a:t>
            </a:r>
            <a:r>
              <a:rPr lang="ru-RU" sz="2800" b="1" dirty="0" err="1" smtClean="0"/>
              <a:t>Олдрин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RNqcKT_P01XPQNPkLv435fC_OufEOeD5AmwQ0A9ArMu7YRZj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57652" cy="5058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3000372"/>
            <a:ext cx="3552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/>
          </a:p>
          <a:p>
            <a:r>
              <a:rPr lang="ru-RU" sz="2800" b="1" dirty="0" smtClean="0"/>
              <a:t>Юрий     Алексеевич</a:t>
            </a:r>
          </a:p>
          <a:p>
            <a:pPr algn="ctr"/>
            <a:r>
              <a:rPr lang="ru-RU" sz="2800" b="1" dirty="0" smtClean="0"/>
              <a:t>ГАГАРИН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42852"/>
            <a:ext cx="8219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ПЕРВЫЙ   В  </a:t>
            </a:r>
            <a:r>
              <a:rPr lang="ru-RU" sz="3600" b="1" dirty="0" smtClean="0"/>
              <a:t>  МИРЕ   КОСМОНАВТ</a:t>
            </a:r>
            <a:endParaRPr lang="ru-RU" sz="3600" b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2199" y="435769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643578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2000 – 273 : 7 =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542926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1961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0"/>
            <a:ext cx="55821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12 апреля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  мощная ракета</a:t>
            </a:r>
          </a:p>
          <a:p>
            <a:r>
              <a:rPr lang="ru-RU" sz="2800" dirty="0" smtClean="0"/>
              <a:t>вывела на орбиту космический</a:t>
            </a:r>
          </a:p>
          <a:p>
            <a:r>
              <a:rPr lang="ru-RU" sz="2800" dirty="0" smtClean="0"/>
              <a:t>корабль «Восток» с первым</a:t>
            </a:r>
          </a:p>
          <a:p>
            <a:r>
              <a:rPr lang="ru-RU" sz="2800" dirty="0" smtClean="0"/>
              <a:t>космонавтом  Земли- гражданином</a:t>
            </a:r>
          </a:p>
          <a:p>
            <a:r>
              <a:rPr lang="ru-RU" sz="2800" dirty="0" smtClean="0"/>
              <a:t>СССР Юрием Гагариным на борту.</a:t>
            </a:r>
          </a:p>
          <a:p>
            <a:r>
              <a:rPr lang="ru-RU" sz="2800" dirty="0" smtClean="0"/>
              <a:t>     Совершив на корабле полный</a:t>
            </a:r>
          </a:p>
          <a:p>
            <a:r>
              <a:rPr lang="ru-RU" sz="2800" dirty="0" smtClean="0"/>
              <a:t>оборот вокруг нашей планеты за</a:t>
            </a:r>
          </a:p>
          <a:p>
            <a:r>
              <a:rPr lang="ru-RU" sz="2800" dirty="0" smtClean="0"/>
              <a:t>108 минут, Гагарин в тот же день</a:t>
            </a:r>
          </a:p>
          <a:p>
            <a:r>
              <a:rPr lang="ru-RU" sz="2800" dirty="0" smtClean="0"/>
              <a:t>благополучно возвратился на</a:t>
            </a:r>
          </a:p>
          <a:p>
            <a:r>
              <a:rPr lang="ru-RU" sz="2800" dirty="0" smtClean="0"/>
              <a:t>Землю.</a:t>
            </a:r>
          </a:p>
          <a:p>
            <a:endParaRPr lang="ru-RU" sz="2800" dirty="0" smtClean="0"/>
          </a:p>
          <a:p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FFFF00"/>
                </a:solidFill>
              </a:rPr>
              <a:t>В каком  году  это  произошло?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49" name="Picture 1" descr="C:\Documents and Settings\Наташа\Рабочий стол\ВСЕ ФАЙЛЫ МАМЫ И ВСЕ ФАЙЛЫ НУЖНО СКИДЫВАТЬ СУДА\файлы с рабочего стола\Космос\gaga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3714744" cy="505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RNqcKT_P01XPQNPkLv435fC_OufEOeD5AmwQ0A9ArMu7YRZj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650267" cy="47863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17332" y="3429000"/>
            <a:ext cx="63266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 Хорошо  учитесь.  Путь  к  знаниям</a:t>
            </a:r>
          </a:p>
          <a:p>
            <a:r>
              <a:rPr lang="ru-RU" sz="2800" dirty="0" smtClean="0"/>
              <a:t>начинается  с  таблицы  умножения  и</a:t>
            </a:r>
          </a:p>
          <a:p>
            <a:r>
              <a:rPr lang="ru-RU" sz="2800" dirty="0" smtClean="0"/>
              <a:t>первого  диктанта.  Часто говорят,  что</a:t>
            </a:r>
          </a:p>
          <a:p>
            <a:r>
              <a:rPr lang="ru-RU" sz="2800" dirty="0" smtClean="0"/>
              <a:t>космический  полёт  –  это  подвиг. </a:t>
            </a:r>
          </a:p>
          <a:p>
            <a:r>
              <a:rPr lang="ru-RU" sz="2800" dirty="0" smtClean="0"/>
              <a:t>А  к  подвигу  готовятся.  И на утренней</a:t>
            </a:r>
          </a:p>
          <a:p>
            <a:r>
              <a:rPr lang="ru-RU" sz="2800" dirty="0" smtClean="0"/>
              <a:t>зарядке,  и  за  партой,  и  в  походе.» </a:t>
            </a:r>
          </a:p>
          <a:p>
            <a:r>
              <a:rPr lang="ru-RU" sz="2800" dirty="0" smtClean="0"/>
              <a:t>			             Ю.А.Гагарин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8929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hlinkClick r:id="rId2"/>
              </a:rPr>
              <a:t>http://astrolab.ru/cgi-bin/galery.cgi?id=8&amp;no=30</a:t>
            </a:r>
            <a:endParaRPr lang="ru-RU" sz="2000" dirty="0" smtClean="0"/>
          </a:p>
          <a:p>
            <a:r>
              <a:rPr lang="ru-RU" sz="2000" u="sng" dirty="0" smtClean="0">
                <a:hlinkClick r:id="rId3"/>
              </a:rPr>
              <a:t>http://home.lu.lv/~iga/earth_moon.html</a:t>
            </a:r>
            <a:endParaRPr lang="ru-RU" sz="2000" dirty="0" smtClean="0"/>
          </a:p>
          <a:p>
            <a:r>
              <a:rPr lang="ru-RU" sz="2000" u="sng" dirty="0" smtClean="0">
                <a:hlinkClick r:id="rId4"/>
              </a:rPr>
              <a:t>http://www.astronet.ru/db/msg/1171979</a:t>
            </a:r>
            <a:endParaRPr lang="ru-RU" sz="2000" dirty="0" smtClean="0"/>
          </a:p>
          <a:p>
            <a:r>
              <a:rPr lang="ru-RU" sz="2000" u="sng" dirty="0" smtClean="0">
                <a:hlinkClick r:id="rId5"/>
              </a:rPr>
              <a:t>http://www.tonnel.ru/?l=gzl&amp;uid=388</a:t>
            </a:r>
            <a:endParaRPr lang="ru-RU" sz="2000" dirty="0" smtClean="0"/>
          </a:p>
          <a:p>
            <a:r>
              <a:rPr lang="ru-RU" sz="2000" u="sng" dirty="0" smtClean="0">
                <a:hlinkClick r:id="rId6"/>
              </a:rPr>
              <a:t>http://moe.by/nauka-obrazovanie/9-pervyj-chelovek-na-lune-nil-armstrong.html</a:t>
            </a:r>
            <a:endParaRPr lang="ru-RU" sz="2000" dirty="0" smtClean="0"/>
          </a:p>
          <a:p>
            <a:r>
              <a:rPr lang="ru-RU" sz="2000" u="sng" dirty="0" smtClean="0">
                <a:hlinkClick r:id="rId7"/>
              </a:rPr>
              <a:t>http://dic.academic.ru/dic.nsf/ruwiki/1058727</a:t>
            </a:r>
            <a:endParaRPr lang="ru-RU" sz="2000" dirty="0" smtClean="0"/>
          </a:p>
          <a:p>
            <a:r>
              <a:rPr lang="ru-RU" sz="2000" u="sng" dirty="0" smtClean="0">
                <a:hlinkClick r:id="rId8"/>
              </a:rPr>
              <a:t>http://razdvoenie1.ltalk.ru/2898-697-oblaka.zhtml</a:t>
            </a:r>
            <a:endParaRPr lang="ru-RU" sz="2000" dirty="0" smtClean="0"/>
          </a:p>
          <a:p>
            <a:r>
              <a:rPr lang="ru-RU" sz="2000" u="sng" dirty="0" smtClean="0">
                <a:hlinkClick r:id="rId9"/>
              </a:rPr>
              <a:t>http://www.yuga.ru/news/176405/</a:t>
            </a:r>
            <a:endParaRPr lang="ru-RU" sz="2000" dirty="0" smtClean="0"/>
          </a:p>
          <a:p>
            <a:r>
              <a:rPr lang="ru-RU" sz="2000" u="sng" dirty="0" smtClean="0">
                <a:hlinkClick r:id="rId10"/>
              </a:rPr>
              <a:t>http://prosto-o-slognom.ru/astronomia/21.html</a:t>
            </a:r>
            <a:r>
              <a:rPr lang="ru-RU" sz="2000" dirty="0" smtClean="0"/>
              <a:t> </a:t>
            </a:r>
          </a:p>
          <a:p>
            <a:r>
              <a:rPr lang="ru-RU" sz="2000" u="sng" dirty="0" smtClean="0">
                <a:hlinkClick r:id="rId11"/>
              </a:rPr>
              <a:t>http://www.rusarchives.ru/evants/exhibitions/gagarin_b.shtml</a:t>
            </a:r>
            <a:endParaRPr lang="ru-RU" sz="2000" dirty="0" smtClean="0"/>
          </a:p>
          <a:p>
            <a:r>
              <a:rPr lang="ru-RU" sz="2000" u="sng" dirty="0" smtClean="0">
                <a:hlinkClick r:id="rId12"/>
              </a:rPr>
              <a:t>http://www.liveinternet.ru/community/2281209/post124448219/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Наташа\Рабочий стол\Космос\g2318.jpg"/>
          <p:cNvPicPr/>
          <p:nvPr/>
        </p:nvPicPr>
        <p:blipFill>
          <a:blip r:embed="rId2"/>
          <a:srcRect l="5468" b="3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Наташа\Рабочий стол\Космос\g2318.jpg"/>
          <p:cNvPicPr/>
          <p:nvPr/>
        </p:nvPicPr>
        <p:blipFill>
          <a:blip r:embed="rId2"/>
          <a:srcRect l="5468" b="3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Наташа\Рабочий стол\Космос\galileo_susterm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4246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2672239"/>
            <a:ext cx="53578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800" dirty="0" smtClean="0"/>
              <a:t>Итальянский  учёный  стал известным  благодаря  своим открытиям  в области  </a:t>
            </a:r>
            <a:r>
              <a:rPr lang="ru-RU" sz="2800" dirty="0" err="1" smtClean="0"/>
              <a:t>астро-номии</a:t>
            </a:r>
            <a:r>
              <a:rPr lang="ru-RU" sz="2800" dirty="0" smtClean="0"/>
              <a:t>.  Он  сконструировал  </a:t>
            </a:r>
          </a:p>
          <a:p>
            <a:r>
              <a:rPr lang="ru-RU" sz="2800" dirty="0" smtClean="0"/>
              <a:t>первый   телескоп   и   с   его помощью  открыл  4  спутника Юпитера, кольца Сатурна, пятна на Солнце и  рельеф  Луны.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57694"/>
            <a:ext cx="3753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Галилео Галилей</a:t>
            </a:r>
          </a:p>
          <a:p>
            <a:pPr algn="ctr"/>
            <a:r>
              <a:rPr lang="ru-RU" sz="3600" b="1" dirty="0" smtClean="0"/>
              <a:t> (1564 – 1642 )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Наташа\Рабочий стол\Космос\g2318.jpg"/>
          <p:cNvPicPr/>
          <p:nvPr/>
        </p:nvPicPr>
        <p:blipFill>
          <a:blip r:embed="rId2"/>
          <a:srcRect l="5468" b="3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4786322"/>
            <a:ext cx="7717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 каком  году  Галилей  изобрёл  телескоп?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5857892"/>
            <a:ext cx="376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40 </a:t>
            </a:r>
            <a:r>
              <a:rPr lang="ru-RU" sz="3600" b="1" dirty="0" smtClean="0"/>
              <a:t>×</a:t>
            </a:r>
            <a:r>
              <a:rPr lang="ru-RU" sz="3600" dirty="0" smtClean="0"/>
              <a:t> </a:t>
            </a:r>
            <a:r>
              <a:rPr lang="ru-RU" sz="3600" b="1" dirty="0" smtClean="0"/>
              <a:t>40  </a:t>
            </a:r>
            <a:r>
              <a:rPr lang="ru-RU" sz="3600" b="1" dirty="0" smtClean="0"/>
              <a:t>+  3 </a:t>
            </a:r>
            <a:r>
              <a:rPr lang="ru-RU" sz="3600" b="1" dirty="0" smtClean="0"/>
              <a:t>×</a:t>
            </a:r>
            <a:r>
              <a:rPr lang="ru-RU" sz="3600" dirty="0" smtClean="0"/>
              <a:t> </a:t>
            </a:r>
            <a:r>
              <a:rPr lang="ru-RU" sz="3600" b="1" dirty="0" smtClean="0"/>
              <a:t>3  </a:t>
            </a:r>
            <a:r>
              <a:rPr lang="ru-RU" sz="3600" b="1" dirty="0" smtClean="0"/>
              <a:t>=</a:t>
            </a:r>
            <a:endParaRPr lang="ru-RU" sz="3600" b="1" dirty="0"/>
          </a:p>
        </p:txBody>
      </p:sp>
      <p:pic>
        <p:nvPicPr>
          <p:cNvPr id="6" name="Picture 2" descr="C:\Documents and Settings\Наташа\Рабочий стол\Космос\galileo_susterm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7677" cy="4286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58578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1609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ша\Рабочий стол\Космос\img.cg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9021" cy="4572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0"/>
            <a:ext cx="309892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781 + </a:t>
            </a:r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 = 757 + 56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Н</a:t>
            </a:r>
            <a:r>
              <a:rPr lang="ru-RU" sz="2800" b="1" dirty="0" smtClean="0"/>
              <a:t> – 19 = 1000 : 100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(740 – 551) : </a:t>
            </a:r>
            <a:r>
              <a:rPr lang="ru-RU" sz="2800" b="1" dirty="0" smtClean="0">
                <a:solidFill>
                  <a:srgbClr val="FFFF00"/>
                </a:solidFill>
              </a:rPr>
              <a:t>Е</a:t>
            </a:r>
            <a:r>
              <a:rPr lang="ru-RU" sz="2800" b="1" dirty="0" smtClean="0"/>
              <a:t> = 9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697 – </a:t>
            </a:r>
            <a:r>
              <a:rPr lang="ru-RU" sz="2800" b="1" dirty="0" smtClean="0">
                <a:solidFill>
                  <a:srgbClr val="FFFF00"/>
                </a:solidFill>
              </a:rPr>
              <a:t>И</a:t>
            </a:r>
            <a:r>
              <a:rPr lang="ru-RU" sz="2800" b="1" dirty="0" smtClean="0"/>
              <a:t> = 685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К</a:t>
            </a:r>
            <a:r>
              <a:rPr lang="ru-RU" sz="2800" b="1" dirty="0" smtClean="0"/>
              <a:t> = 182 : 7 – 9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4 </a:t>
            </a:r>
            <a:r>
              <a:rPr lang="ru-RU" sz="2800" b="1" dirty="0" smtClean="0"/>
              <a:t>×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</a:t>
            </a:r>
            <a:r>
              <a:rPr lang="ru-RU" sz="2800" b="1" dirty="0" smtClean="0"/>
              <a:t> = 288 : 4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П</a:t>
            </a:r>
            <a:r>
              <a:rPr lang="ru-RU" sz="2800" b="1" dirty="0" smtClean="0"/>
              <a:t> </a:t>
            </a:r>
            <a:r>
              <a:rPr lang="ru-RU" sz="2800" b="1" dirty="0" smtClean="0"/>
              <a:t>×</a:t>
            </a:r>
            <a:r>
              <a:rPr lang="ru-RU" sz="2800" b="1" dirty="0" smtClean="0"/>
              <a:t> </a:t>
            </a:r>
            <a:r>
              <a:rPr lang="ru-RU" sz="2800" b="1" dirty="0" smtClean="0"/>
              <a:t>8 = 900 – 628</a:t>
            </a:r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57290" y="5286388"/>
          <a:ext cx="6215104" cy="124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88"/>
                <a:gridCol w="776888"/>
                <a:gridCol w="776888"/>
                <a:gridCol w="776888"/>
                <a:gridCol w="776888"/>
                <a:gridCol w="776888"/>
                <a:gridCol w="776888"/>
                <a:gridCol w="776888"/>
              </a:tblGrid>
              <a:tr h="48329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17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32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34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21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18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29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17</a:t>
                      </a:r>
                      <a:endParaRPr lang="ru-RU" sz="2800" b="0" dirty="0"/>
                    </a:p>
                  </a:txBody>
                  <a:tcPr/>
                </a:tc>
              </a:tr>
              <a:tr h="731151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1604" y="592933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      О      П      Е      Р      Н     И      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Наташа\Рабочий стол\Космос\g2318.jpg"/>
          <p:cNvPicPr/>
          <p:nvPr/>
        </p:nvPicPr>
        <p:blipFill>
          <a:blip r:embed="rId2"/>
          <a:srcRect l="5468" b="3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Наташа\Рабочий стол\Космос\1141402129_tonn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929058" cy="4583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00636"/>
            <a:ext cx="4456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Николай  Коперник</a:t>
            </a:r>
          </a:p>
          <a:p>
            <a:pPr algn="ctr"/>
            <a:r>
              <a:rPr lang="ru-RU" sz="3600" b="1" dirty="0" smtClean="0"/>
              <a:t>(1473 – 1543)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1999" y="3429000"/>
            <a:ext cx="4572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Польский  астроном  защищал  теорию,  согласно  которой  Солнце  являлось центром  системы  планет, </a:t>
            </a:r>
          </a:p>
          <a:p>
            <a:r>
              <a:rPr lang="ru-RU" sz="2800" dirty="0" smtClean="0"/>
              <a:t>вращающихся  вокруг  него, </a:t>
            </a:r>
          </a:p>
          <a:p>
            <a:r>
              <a:rPr lang="ru-RU" sz="2800" dirty="0" smtClean="0"/>
              <a:t>а Земля – одной из планет Солнечной   системы.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таша\Рабочий стол\Космос\full_moon.jpg"/>
          <p:cNvPicPr>
            <a:picLocks noChangeAspect="1" noChangeArrowheads="1"/>
          </p:cNvPicPr>
          <p:nvPr/>
        </p:nvPicPr>
        <p:blipFill>
          <a:blip r:embed="rId2"/>
          <a:srcRect b="8332"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57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Чему  равен  диаметр  Луны,  если  половина </a:t>
            </a:r>
          </a:p>
          <a:p>
            <a:r>
              <a:rPr lang="ru-RU" sz="3600" dirty="0" smtClean="0"/>
              <a:t>   её   радиуса                             равна  869  км?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1714480" y="3357562"/>
            <a:ext cx="5357850" cy="9144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00562" y="3786190"/>
            <a:ext cx="2071702" cy="28575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4357686" y="371475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29190" y="3357562"/>
            <a:ext cx="1279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радиус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аташа\Рабочий стол\Космос\earth_moon.jpg"/>
          <p:cNvPicPr>
            <a:picLocks noChangeAspect="1" noChangeArrowheads="1"/>
          </p:cNvPicPr>
          <p:nvPr/>
        </p:nvPicPr>
        <p:blipFill>
          <a:blip r:embed="rId2"/>
          <a:srcRect l="3230" r="34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643570" y="2071678"/>
            <a:ext cx="1143008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29322" y="3286124"/>
            <a:ext cx="557210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72264" y="3214686"/>
            <a:ext cx="273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: 8 = 48 тыс.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6000768"/>
            <a:ext cx="187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 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6000768"/>
            <a:ext cx="1071570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384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тыс. км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Наташа\Рабочий стол\ВСЕ ФАЙЛЫ МАМЫ И ВСЕ ФАЙЛЫ НУЖНО СКИДЫВАТЬ СУДА\файлы с рабочего стола\Космос\1247675213_neil_armstrong_b.jpg"/>
          <p:cNvPicPr>
            <a:picLocks noChangeAspect="1" noChangeArrowheads="1"/>
          </p:cNvPicPr>
          <p:nvPr/>
        </p:nvPicPr>
        <p:blipFill>
          <a:blip r:embed="rId2"/>
          <a:srcRect l="22260" r="19178" b="20296"/>
          <a:stretch>
            <a:fillRect/>
          </a:stretch>
        </p:blipFill>
        <p:spPr bwMode="auto">
          <a:xfrm>
            <a:off x="0" y="0"/>
            <a:ext cx="4214810" cy="4714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0"/>
            <a:ext cx="295465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610 – </a:t>
            </a:r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 = 578	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/>
              <a:t> </a:t>
            </a:r>
            <a:r>
              <a:rPr lang="ru-RU" sz="2800" b="1" dirty="0" smtClean="0"/>
              <a:t>×</a:t>
            </a:r>
            <a:r>
              <a:rPr lang="ru-RU" sz="2800" b="1" dirty="0" smtClean="0"/>
              <a:t> </a:t>
            </a:r>
            <a:r>
              <a:rPr lang="ru-RU" sz="2800" b="1" dirty="0" smtClean="0"/>
              <a:t>7 = 490 : 7	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234 : </a:t>
            </a:r>
            <a:r>
              <a:rPr lang="ru-RU" sz="2800" b="1" dirty="0" smtClean="0">
                <a:solidFill>
                  <a:srgbClr val="FFFF00"/>
                </a:solidFill>
              </a:rPr>
              <a:t>М</a:t>
            </a:r>
            <a:r>
              <a:rPr lang="ru-RU" sz="2800" b="1" dirty="0" smtClean="0"/>
              <a:t> = 9	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203 : </a:t>
            </a:r>
            <a:r>
              <a:rPr lang="ru-RU" sz="2800" b="1" dirty="0" smtClean="0">
                <a:solidFill>
                  <a:srgbClr val="FFFF00"/>
                </a:solidFill>
              </a:rPr>
              <a:t>Н</a:t>
            </a:r>
            <a:r>
              <a:rPr lang="ru-RU" sz="2800" b="1" dirty="0" smtClean="0"/>
              <a:t> = </a:t>
            </a:r>
            <a:r>
              <a:rPr lang="ru-RU" sz="2800" b="1" dirty="0" smtClean="0">
                <a:solidFill>
                  <a:srgbClr val="FFFF00"/>
                </a:solidFill>
              </a:rPr>
              <a:t>Г</a:t>
            </a:r>
            <a:r>
              <a:rPr lang="ru-RU" sz="2800" b="1" dirty="0" smtClean="0"/>
              <a:t> : 4	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Р</a:t>
            </a:r>
            <a:r>
              <a:rPr lang="ru-RU" sz="2800" b="1" dirty="0" smtClean="0"/>
              <a:t> : 7 = 503 – 489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Т</a:t>
            </a:r>
            <a:r>
              <a:rPr lang="ru-RU" sz="2800" b="1" dirty="0" smtClean="0"/>
              <a:t> – 400 : 10 = </a:t>
            </a:r>
            <a:r>
              <a:rPr lang="ru-RU" sz="2800" b="1" dirty="0" smtClean="0">
                <a:solidFill>
                  <a:srgbClr val="FFFF00"/>
                </a:solidFill>
              </a:rPr>
              <a:t>С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Т</a:t>
            </a:r>
            <a:r>
              <a:rPr lang="ru-RU" sz="2800" b="1" dirty="0" smtClean="0"/>
              <a:t> = 64 – (</a:t>
            </a:r>
            <a:r>
              <a:rPr lang="ru-RU" sz="2800" b="1" dirty="0" smtClean="0">
                <a:solidFill>
                  <a:srgbClr val="FFFF00"/>
                </a:solidFill>
              </a:rPr>
              <a:t>Н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rgbClr val="FFFF00"/>
                </a:solidFill>
              </a:rPr>
              <a:t>Г</a:t>
            </a:r>
            <a:r>
              <a:rPr lang="ru-RU" sz="28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Г</a:t>
            </a:r>
            <a:r>
              <a:rPr lang="ru-RU" sz="2800" b="1" dirty="0" smtClean="0"/>
              <a:t> </a:t>
            </a:r>
            <a:r>
              <a:rPr lang="ru-RU" sz="2800" b="1" dirty="0" smtClean="0"/>
              <a:t>×</a:t>
            </a:r>
            <a:r>
              <a:rPr lang="ru-RU" sz="2800" b="1" dirty="0" smtClean="0"/>
              <a:t> </a:t>
            </a:r>
            <a:r>
              <a:rPr lang="ru-RU" sz="2800" b="1" dirty="0" smtClean="0"/>
              <a:t>3 = 21 </a:t>
            </a:r>
            <a:r>
              <a:rPr lang="ru-RU" sz="2800" b="1" dirty="0" smtClean="0"/>
              <a:t>×</a:t>
            </a:r>
            <a:r>
              <a:rPr lang="ru-RU" sz="2800" b="1" dirty="0" smtClean="0"/>
              <a:t> </a:t>
            </a:r>
            <a:r>
              <a:rPr lang="ru-RU" sz="2800" b="1" dirty="0" smtClean="0"/>
              <a:t>4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5302854"/>
          <a:ext cx="6572295" cy="119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  <a:gridCol w="730255"/>
              </a:tblGrid>
              <a:tr h="37368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10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98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26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23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63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98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32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29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28</a:t>
                      </a:r>
                      <a:endParaRPr lang="ru-RU" sz="2800" b="0" dirty="0"/>
                    </a:p>
                  </a:txBody>
                  <a:tcPr/>
                </a:tc>
              </a:tr>
              <a:tr h="681421"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6000768"/>
            <a:ext cx="627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    Р     М     С      Т     Р      О     Н     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C:\Documents and Settings\Наташа\Рабочий стол\ВСЕ ФАЙЛЫ МАМЫ И ВСЕ ФАЙЛЫ НУЖНО СКИДЫВАТЬ СУДА\файлы с рабочего стола\Космос\neil_armstrong_pose.jpg"/>
          <p:cNvPicPr>
            <a:picLocks noChangeAspect="1" noChangeArrowheads="1"/>
          </p:cNvPicPr>
          <p:nvPr/>
        </p:nvPicPr>
        <p:blipFill>
          <a:blip r:embed="rId3"/>
          <a:srcRect l="28333" t="9126" r="1156" b="23404"/>
          <a:stretch>
            <a:fillRect/>
          </a:stretch>
        </p:blipFill>
        <p:spPr bwMode="auto">
          <a:xfrm>
            <a:off x="-1" y="0"/>
            <a:ext cx="4214811" cy="476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9322822</TotalTime>
  <Words>378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38</cp:revision>
  <dcterms:created xsi:type="dcterms:W3CDTF">2001-12-31T22:04:06Z</dcterms:created>
  <dcterms:modified xsi:type="dcterms:W3CDTF">2001-12-31T23:24:58Z</dcterms:modified>
</cp:coreProperties>
</file>