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77" r:id="rId1"/>
  </p:sldMasterIdLst>
  <p:notesMasterIdLst>
    <p:notesMasterId r:id="rId28"/>
  </p:notesMasterIdLst>
  <p:sldIdLst>
    <p:sldId id="751" r:id="rId2"/>
    <p:sldId id="752" r:id="rId3"/>
    <p:sldId id="755" r:id="rId4"/>
    <p:sldId id="756" r:id="rId5"/>
    <p:sldId id="757" r:id="rId6"/>
    <p:sldId id="758" r:id="rId7"/>
    <p:sldId id="759" r:id="rId8"/>
    <p:sldId id="760" r:id="rId9"/>
    <p:sldId id="761" r:id="rId10"/>
    <p:sldId id="762" r:id="rId11"/>
    <p:sldId id="763" r:id="rId12"/>
    <p:sldId id="764" r:id="rId13"/>
    <p:sldId id="765" r:id="rId14"/>
    <p:sldId id="754" r:id="rId15"/>
    <p:sldId id="766" r:id="rId16"/>
    <p:sldId id="767" r:id="rId17"/>
    <p:sldId id="768" r:id="rId18"/>
    <p:sldId id="769" r:id="rId19"/>
    <p:sldId id="770" r:id="rId20"/>
    <p:sldId id="771" r:id="rId21"/>
    <p:sldId id="772" r:id="rId22"/>
    <p:sldId id="774" r:id="rId23"/>
    <p:sldId id="775" r:id="rId24"/>
    <p:sldId id="789" r:id="rId25"/>
    <p:sldId id="777" r:id="rId26"/>
    <p:sldId id="778" r:id="rId27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00A2B"/>
    <a:srgbClr val="C80AA4"/>
    <a:srgbClr val="EE0CC3"/>
    <a:srgbClr val="E93C0D"/>
    <a:srgbClr val="FA5C76"/>
    <a:srgbClr val="0F24E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4" autoAdjust="0"/>
  </p:normalViewPr>
  <p:slideViewPr>
    <p:cSldViewPr>
      <p:cViewPr>
        <p:scale>
          <a:sx n="70" d="100"/>
          <a:sy n="70" d="100"/>
        </p:scale>
        <p:origin x="-1488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34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2" tIns="49537" rIns="99072" bIns="49537" numCol="1" anchor="t" anchorCtr="0" compatLnSpc="1">
            <a:prstTxWarp prst="textNoShape">
              <a:avLst/>
            </a:prstTxWarp>
          </a:bodyPr>
          <a:lstStyle>
            <a:lvl1pPr defTabSz="914752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2" tIns="49537" rIns="99072" bIns="49537" numCol="1" anchor="t" anchorCtr="0" compatLnSpc="1">
            <a:prstTxWarp prst="textNoShape">
              <a:avLst/>
            </a:prstTxWarp>
          </a:bodyPr>
          <a:lstStyle>
            <a:lvl1pPr algn="r" defTabSz="914752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932F28-41EF-4504-BD5A-AFDC13D178A6}" type="datetimeFigureOut">
              <a:rPr lang="en-US"/>
              <a:pPr>
                <a:defRPr/>
              </a:pPr>
              <a:t>2/12/2009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177" tIns="52089" rIns="104177" bIns="520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2" tIns="49537" rIns="99072" bIns="49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2" tIns="49537" rIns="99072" bIns="49537" numCol="1" anchor="b" anchorCtr="0" compatLnSpc="1">
            <a:prstTxWarp prst="textNoShape">
              <a:avLst/>
            </a:prstTxWarp>
          </a:bodyPr>
          <a:lstStyle>
            <a:lvl1pPr defTabSz="914752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2" tIns="49537" rIns="99072" bIns="49537" numCol="1" anchor="b" anchorCtr="0" compatLnSpc="1">
            <a:prstTxWarp prst="textNoShape">
              <a:avLst/>
            </a:prstTxWarp>
          </a:bodyPr>
          <a:lstStyle>
            <a:lvl1pPr algn="r" defTabSz="914752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5C55BC-DC17-4D63-BB3E-6AAD86ED5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BA62-0FF7-4056-9B74-3517C4BC80FD}" type="datetime2">
              <a:rPr lang="en-US"/>
              <a:pPr>
                <a:defRPr/>
              </a:pPr>
              <a:t>Thursday, February 12, 2009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C0688-19D9-416C-8EE3-30013D5AD9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89F1-C8E7-4947-AE77-3522B42680FD}" type="datetime2">
              <a:rPr lang="en-US"/>
              <a:pPr>
                <a:defRPr/>
              </a:pPr>
              <a:t>Thursday, February 12, 2009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A901-8057-488E-9F4B-A12EF9C57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200" y="1316037"/>
            <a:ext cx="42703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6CF8-1F36-42E7-B516-CFB2444118DF}" type="datetime2">
              <a:rPr lang="en-US"/>
              <a:pPr>
                <a:defRPr/>
              </a:pPr>
              <a:t>Thursday, February 12, 2009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6459-A3F2-4F8B-9311-6E70587CE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B97D-136B-4E3D-A1DB-00CCACFA5483}" type="datetime2">
              <a:rPr lang="en-US"/>
              <a:pPr>
                <a:defRPr/>
              </a:pPr>
              <a:t>Thursday, February 12, 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42AB-2ECD-459A-B6E4-727AD4C5A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A7266-284F-4FA8-8015-67B77B987786}" type="datetime2">
              <a:rPr lang="en-US"/>
              <a:pPr>
                <a:defRPr/>
              </a:pPr>
              <a:t>Thursday, February 12, 2009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C965-F678-4A4F-A352-95A37DA44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65F3-7049-40CE-B461-FBFD26B7B911}" type="datetime2">
              <a:rPr lang="en-US"/>
              <a:pPr>
                <a:defRPr/>
              </a:pPr>
              <a:t>Thursday, February 12, 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DAE3F-100B-4813-8B89-A525908E3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5F9F-C909-4F96-8C48-49AF2E316E6E}" type="datetime2">
              <a:rPr lang="en-US"/>
              <a:pPr>
                <a:defRPr/>
              </a:pPr>
              <a:t>Thursday, February 12,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E5CA-625A-4539-AAF0-B7FE2E7CD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8E844B-D63A-42C2-A6AA-8094123DF54D}" type="datetime2">
              <a:rPr lang="en-US"/>
              <a:pPr>
                <a:defRPr/>
              </a:pPr>
              <a:t>Thursday, February 12, 2009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50CCF-E7B6-4CB9-B213-A82AFC7C5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89" r:id="rId4"/>
    <p:sldLayoutId id="2147484395" r:id="rId5"/>
    <p:sldLayoutId id="2147484390" r:id="rId6"/>
    <p:sldLayoutId id="214748439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1547813" y="2781300"/>
            <a:ext cx="7272337" cy="33845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800" b="1" dirty="0" smtClean="0">
                <a:solidFill>
                  <a:srgbClr val="FA5C76"/>
                </a:solidFill>
                <a:latin typeface="Franklin Gothic Book" pitchFamily="34" charset="0"/>
              </a:rPr>
              <a:t>Цель:</a:t>
            </a:r>
            <a:r>
              <a:rPr lang="ru-RU" sz="1800" b="1" dirty="0" smtClean="0">
                <a:latin typeface="Franklin Gothic Book" pitchFamily="34" charset="0"/>
              </a:rPr>
              <a:t> </a:t>
            </a: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закрепить </a:t>
            </a:r>
            <a:r>
              <a:rPr lang="ru-RU" b="1" dirty="0" err="1" smtClean="0">
                <a:solidFill>
                  <a:srgbClr val="0F24EB"/>
                </a:solidFill>
                <a:latin typeface="Franklin Gothic Book" pitchFamily="34" charset="0"/>
              </a:rPr>
              <a:t>внетабличное</a:t>
            </a: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 деление и умножение, умения нахождения площади и периметра прямоугольника, деление с остатком.</a:t>
            </a:r>
          </a:p>
        </p:txBody>
      </p:sp>
      <p:pic>
        <p:nvPicPr>
          <p:cNvPr id="6147" name="Picture 16" descr="main_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33845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312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водян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253682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        № </a:t>
            </a:r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1    </a:t>
            </a:r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Реши </a:t>
            </a:r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задачи</a:t>
            </a:r>
            <a:endParaRPr lang="ru-RU" b="1" cap="none" dirty="0" smtClean="0">
              <a:solidFill>
                <a:srgbClr val="E93C0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C80AA4"/>
                </a:solidFill>
                <a:latin typeface="Franklin Gothic Book" pitchFamily="34" charset="0"/>
              </a:rPr>
              <a:t>1 </a:t>
            </a:r>
            <a:r>
              <a:rPr lang="ru-RU" sz="3600" b="1" dirty="0" smtClean="0">
                <a:solidFill>
                  <a:srgbClr val="C80AA4"/>
                </a:solidFill>
                <a:latin typeface="Franklin Gothic Book" pitchFamily="34" charset="0"/>
              </a:rPr>
              <a:t>команде</a:t>
            </a:r>
            <a:endParaRPr lang="ru-RU" sz="3600" b="1" dirty="0" smtClean="0">
              <a:solidFill>
                <a:srgbClr val="C80AA4"/>
              </a:solidFill>
              <a:latin typeface="Franklin Gothic Book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F24EB"/>
                </a:solidFill>
                <a:latin typeface="Franklin Gothic Book" pitchFamily="34" charset="0"/>
              </a:rPr>
              <a:t>    </a:t>
            </a: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Надо упаковать 50 тетрадей в пачки по 6 штук в каждую и узнать, сколько пачек с тетрадями получиться и сколько тетрадей останется?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b="1" dirty="0" smtClean="0">
              <a:solidFill>
                <a:srgbClr val="0F24EB"/>
              </a:solidFill>
              <a:latin typeface="Franklin Gothic Book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C80AA4"/>
                </a:solidFill>
                <a:latin typeface="Franklin Gothic Book" pitchFamily="34" charset="0"/>
              </a:rPr>
              <a:t>2 </a:t>
            </a:r>
            <a:r>
              <a:rPr lang="ru-RU" b="1" dirty="0" smtClean="0">
                <a:solidFill>
                  <a:srgbClr val="C80AA4"/>
                </a:solidFill>
                <a:latin typeface="Franklin Gothic Book" pitchFamily="34" charset="0"/>
              </a:rPr>
              <a:t>команде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    В порту 20 кораблей. Сколько всего троек кораблей может выйти в море, а сколько останется?</a:t>
            </a:r>
            <a:endParaRPr lang="ru-RU" b="1" dirty="0" smtClean="0">
              <a:solidFill>
                <a:srgbClr val="0F24EB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dirty="0" smtClean="0">
                <a:effectLst/>
                <a:latin typeface="Franklin Gothic Medium" pitchFamily="34" charset="0"/>
              </a:rPr>
              <a:t>                 </a:t>
            </a:r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Проверка</a:t>
            </a:r>
            <a:endParaRPr lang="ru-RU" b="1" cap="none" dirty="0" smtClean="0">
              <a:solidFill>
                <a:srgbClr val="E93C0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54163"/>
            <a:ext cx="8686800" cy="51149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400" dirty="0" smtClean="0">
                <a:solidFill>
                  <a:srgbClr val="0F24EB"/>
                </a:solidFill>
                <a:latin typeface="Franklin Gothic Book" pitchFamily="34" charset="0"/>
              </a:rPr>
              <a:t>                 </a:t>
            </a:r>
            <a:r>
              <a:rPr lang="ru-RU" sz="4400" b="1" dirty="0" smtClean="0">
                <a:solidFill>
                  <a:srgbClr val="0F24EB"/>
                </a:solidFill>
                <a:latin typeface="Franklin Gothic Book" pitchFamily="34" charset="0"/>
              </a:rPr>
              <a:t>1. </a:t>
            </a:r>
          </a:p>
          <a:p>
            <a:pPr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0F24EB"/>
                </a:solidFill>
                <a:latin typeface="Franklin Gothic Book" pitchFamily="34" charset="0"/>
              </a:rPr>
              <a:t>          50:6=8(2)</a:t>
            </a:r>
          </a:p>
          <a:p>
            <a:pPr>
              <a:buFont typeface="Wingdings 2" pitchFamily="18" charset="2"/>
              <a:buNone/>
            </a:pPr>
            <a:endParaRPr lang="ru-RU" sz="4400" b="1" dirty="0" smtClean="0">
              <a:solidFill>
                <a:srgbClr val="0F24EB"/>
              </a:solidFill>
              <a:latin typeface="Franklin Gothic Book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0F24EB"/>
                </a:solidFill>
                <a:latin typeface="Franklin Gothic Book" pitchFamily="34" charset="0"/>
              </a:rPr>
              <a:t>                 2. </a:t>
            </a:r>
          </a:p>
          <a:p>
            <a:pPr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0F24EB"/>
                </a:solidFill>
                <a:latin typeface="Franklin Gothic Book" pitchFamily="34" charset="0"/>
              </a:rPr>
              <a:t>         20:3=6(2)</a:t>
            </a:r>
          </a:p>
          <a:p>
            <a:pPr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0F24EB"/>
                </a:solidFill>
                <a:latin typeface="Franklin Gothic Book" pitchFamily="34" charset="0"/>
              </a:rPr>
              <a:t>                                               </a:t>
            </a:r>
            <a:r>
              <a:rPr lang="ru-RU" sz="4400" b="1" dirty="0" smtClean="0">
                <a:solidFill>
                  <a:srgbClr val="F00A2B"/>
                </a:solidFill>
                <a:latin typeface="Franklin Gothic Book" pitchFamily="34" charset="0"/>
              </a:rPr>
              <a:t>1 </a:t>
            </a:r>
            <a:r>
              <a:rPr lang="ru-RU" sz="4400" b="1" dirty="0" smtClean="0">
                <a:solidFill>
                  <a:srgbClr val="F00A2B"/>
                </a:solidFill>
                <a:latin typeface="Franklin Gothic Book" pitchFamily="34" charset="0"/>
              </a:rPr>
              <a:t>б</a:t>
            </a:r>
            <a:r>
              <a:rPr lang="ru-RU" sz="4400" b="1" dirty="0" smtClean="0">
                <a:solidFill>
                  <a:srgbClr val="0F24EB"/>
                </a:solidFill>
                <a:latin typeface="Franklin Gothic Book" pitchFamily="34" charset="0"/>
              </a:rPr>
              <a:t>                                                 </a:t>
            </a:r>
            <a:endParaRPr lang="ru-RU" sz="4400" b="1" dirty="0" smtClean="0">
              <a:solidFill>
                <a:srgbClr val="0F24EB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457200"/>
            <a:ext cx="8740775" cy="13160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200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№ 2.  Теперь мы обратимся к звёздам, ведь каждый матрос должен уметь ориентироваться по </a:t>
            </a:r>
            <a:r>
              <a:rPr lang="ru-RU" sz="3200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звёздам</a:t>
            </a:r>
            <a:endParaRPr lang="ru-RU" sz="3200" b="1" cap="none" dirty="0" smtClean="0">
              <a:solidFill>
                <a:srgbClr val="E93C0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250825" y="2060575"/>
            <a:ext cx="1943100" cy="1727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 rot="1173120">
            <a:off x="971550" y="2565400"/>
            <a:ext cx="476250" cy="720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2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24</a:t>
            </a:r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2771775" y="1557338"/>
            <a:ext cx="1943100" cy="1727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5795963" y="1484313"/>
            <a:ext cx="1943100" cy="1727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AutoShape 9"/>
          <p:cNvSpPr>
            <a:spLocks noChangeArrowheads="1"/>
          </p:cNvSpPr>
          <p:nvPr/>
        </p:nvSpPr>
        <p:spPr bwMode="auto">
          <a:xfrm>
            <a:off x="395288" y="4292600"/>
            <a:ext cx="1943100" cy="1727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utoShape 10"/>
          <p:cNvSpPr>
            <a:spLocks noChangeArrowheads="1"/>
          </p:cNvSpPr>
          <p:nvPr/>
        </p:nvSpPr>
        <p:spPr bwMode="auto">
          <a:xfrm>
            <a:off x="2987675" y="3357563"/>
            <a:ext cx="1943100" cy="1727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utoShape 11"/>
          <p:cNvSpPr>
            <a:spLocks noChangeArrowheads="1"/>
          </p:cNvSpPr>
          <p:nvPr/>
        </p:nvSpPr>
        <p:spPr bwMode="auto">
          <a:xfrm>
            <a:off x="5364163" y="3284538"/>
            <a:ext cx="1943100" cy="1727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WordArt 12"/>
          <p:cNvSpPr>
            <a:spLocks noChangeArrowheads="1" noChangeShapeType="1" noTextEdit="1"/>
          </p:cNvSpPr>
          <p:nvPr/>
        </p:nvSpPr>
        <p:spPr bwMode="auto">
          <a:xfrm>
            <a:off x="3492500" y="2133600"/>
            <a:ext cx="457200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26</a:t>
            </a:r>
          </a:p>
        </p:txBody>
      </p:sp>
      <p:sp>
        <p:nvSpPr>
          <p:cNvPr id="18443" name="WordArt 13"/>
          <p:cNvSpPr>
            <a:spLocks noChangeArrowheads="1" noChangeShapeType="1" noTextEdit="1"/>
          </p:cNvSpPr>
          <p:nvPr/>
        </p:nvSpPr>
        <p:spPr bwMode="auto">
          <a:xfrm>
            <a:off x="6516688" y="2133600"/>
            <a:ext cx="485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32</a:t>
            </a:r>
          </a:p>
        </p:txBody>
      </p:sp>
      <p:sp>
        <p:nvSpPr>
          <p:cNvPr id="18444" name="WordArt 14"/>
          <p:cNvSpPr>
            <a:spLocks noChangeArrowheads="1" noChangeShapeType="1" noTextEdit="1"/>
          </p:cNvSpPr>
          <p:nvPr/>
        </p:nvSpPr>
        <p:spPr bwMode="auto">
          <a:xfrm>
            <a:off x="1116013" y="4941888"/>
            <a:ext cx="5143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36</a:t>
            </a:r>
          </a:p>
        </p:txBody>
      </p:sp>
      <p:sp>
        <p:nvSpPr>
          <p:cNvPr id="18445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3708400" y="3933825"/>
            <a:ext cx="5143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38</a:t>
            </a:r>
          </a:p>
        </p:txBody>
      </p:sp>
      <p:sp>
        <p:nvSpPr>
          <p:cNvPr id="18446" name="WordArt 16"/>
          <p:cNvSpPr>
            <a:spLocks noChangeArrowheads="1" noChangeShapeType="1" noTextEdit="1"/>
          </p:cNvSpPr>
          <p:nvPr/>
        </p:nvSpPr>
        <p:spPr bwMode="auto">
          <a:xfrm>
            <a:off x="6084888" y="3933825"/>
            <a:ext cx="514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34</a:t>
            </a:r>
          </a:p>
        </p:txBody>
      </p:sp>
      <p:sp>
        <p:nvSpPr>
          <p:cNvPr id="18447" name="AutoShape 17"/>
          <p:cNvSpPr>
            <a:spLocks noChangeArrowheads="1"/>
          </p:cNvSpPr>
          <p:nvPr/>
        </p:nvSpPr>
        <p:spPr bwMode="auto">
          <a:xfrm>
            <a:off x="4211638" y="4941888"/>
            <a:ext cx="1943100" cy="1727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8" name="AutoShape 18"/>
          <p:cNvSpPr>
            <a:spLocks noChangeArrowheads="1"/>
          </p:cNvSpPr>
          <p:nvPr/>
        </p:nvSpPr>
        <p:spPr bwMode="auto">
          <a:xfrm>
            <a:off x="6732588" y="4868863"/>
            <a:ext cx="1943100" cy="1727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WordArt 19"/>
          <p:cNvSpPr>
            <a:spLocks noChangeArrowheads="1" noChangeShapeType="1" noTextEdit="1"/>
          </p:cNvSpPr>
          <p:nvPr/>
        </p:nvSpPr>
        <p:spPr bwMode="auto">
          <a:xfrm>
            <a:off x="4932363" y="5516563"/>
            <a:ext cx="4762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28</a:t>
            </a:r>
          </a:p>
        </p:txBody>
      </p:sp>
      <p:sp>
        <p:nvSpPr>
          <p:cNvPr id="18450" name="WordArt 20"/>
          <p:cNvSpPr>
            <a:spLocks noChangeArrowheads="1" noChangeShapeType="1" noTextEdit="1"/>
          </p:cNvSpPr>
          <p:nvPr/>
        </p:nvSpPr>
        <p:spPr bwMode="auto">
          <a:xfrm>
            <a:off x="7451725" y="5445125"/>
            <a:ext cx="4857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dirty="0" smtClean="0">
                <a:effectLst/>
                <a:latin typeface="Franklin Gothic Medium" pitchFamily="34" charset="0"/>
              </a:rPr>
              <a:t>               </a:t>
            </a:r>
            <a:r>
              <a:rPr lang="ru-RU" sz="4400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Проверка</a:t>
            </a:r>
            <a:endParaRPr lang="ru-RU" sz="4400" b="1" cap="none" dirty="0" smtClean="0">
              <a:solidFill>
                <a:srgbClr val="E93C0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2051050" y="1412875"/>
            <a:ext cx="5905500" cy="544512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F24EB"/>
                </a:solidFill>
                <a:latin typeface="Franklin Gothic Book" pitchFamily="34" charset="0"/>
              </a:rPr>
              <a:t>24=12х2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F24EB"/>
                </a:solidFill>
                <a:latin typeface="Franklin Gothic Book" pitchFamily="34" charset="0"/>
              </a:rPr>
              <a:t>26=13х2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F24EB"/>
                </a:solidFill>
                <a:latin typeface="Franklin Gothic Book" pitchFamily="34" charset="0"/>
              </a:rPr>
              <a:t>32=16х2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F24EB"/>
                </a:solidFill>
                <a:latin typeface="Franklin Gothic Book" pitchFamily="34" charset="0"/>
              </a:rPr>
              <a:t>36=18х2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F24EB"/>
                </a:solidFill>
                <a:latin typeface="Franklin Gothic Book" pitchFamily="34" charset="0"/>
              </a:rPr>
              <a:t>38=19х2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F24EB"/>
                </a:solidFill>
                <a:latin typeface="Franklin Gothic Book" pitchFamily="34" charset="0"/>
              </a:rPr>
              <a:t>34=17х2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F24EB"/>
                </a:solidFill>
                <a:latin typeface="Franklin Gothic Book" pitchFamily="34" charset="0"/>
              </a:rPr>
              <a:t>28=14х2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F24EB"/>
                </a:solidFill>
                <a:latin typeface="Franklin Gothic Book" pitchFamily="34" charset="0"/>
              </a:rPr>
              <a:t>30=15х2                  </a:t>
            </a:r>
            <a:r>
              <a:rPr lang="ru-RU" sz="4000" b="1" dirty="0" smtClean="0">
                <a:solidFill>
                  <a:srgbClr val="F00A2B"/>
                </a:solidFill>
                <a:latin typeface="Franklin Gothic Book" pitchFamily="34" charset="0"/>
              </a:rPr>
              <a:t>8 </a:t>
            </a:r>
            <a:r>
              <a:rPr lang="ru-RU" sz="4000" b="1" dirty="0" smtClean="0">
                <a:solidFill>
                  <a:srgbClr val="F00A2B"/>
                </a:solidFill>
                <a:latin typeface="Franklin Gothic Book" pitchFamily="34" charset="0"/>
              </a:rPr>
              <a:t>б</a:t>
            </a:r>
            <a:r>
              <a:rPr lang="ru-RU" sz="4000" b="1" dirty="0" smtClean="0">
                <a:solidFill>
                  <a:srgbClr val="0F24EB"/>
                </a:solidFill>
                <a:latin typeface="Franklin Gothic Book" pitchFamily="34" charset="0"/>
              </a:rPr>
              <a:t>                           </a:t>
            </a:r>
            <a:endParaRPr lang="ru-RU" sz="4000" b="1" dirty="0" smtClean="0">
              <a:solidFill>
                <a:srgbClr val="0F24EB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672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1" descr="флаг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76475"/>
            <a:ext cx="2968625" cy="2809875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0484" name="Picture 13" descr="SWScan0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205038"/>
            <a:ext cx="381635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№ </a:t>
            </a:r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3</a:t>
            </a:r>
            <a:endParaRPr lang="ru-RU" b="1" cap="none" dirty="0" smtClean="0">
              <a:solidFill>
                <a:srgbClr val="E93C0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196975"/>
            <a:ext cx="8686800" cy="532765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>
                <a:latin typeface="Franklin Gothic Book" pitchFamily="34" charset="0"/>
              </a:rPr>
              <a:t>  </a:t>
            </a: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Длина флага 12 дм, а ширина 5дм.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                       </a:t>
            </a:r>
            <a:r>
              <a:rPr lang="ru-RU" b="1" dirty="0" smtClean="0">
                <a:solidFill>
                  <a:srgbClr val="C80AA4"/>
                </a:solidFill>
                <a:latin typeface="Franklin Gothic Book" pitchFamily="34" charset="0"/>
              </a:rPr>
              <a:t>1 </a:t>
            </a:r>
            <a:r>
              <a:rPr lang="ru-RU" b="1" dirty="0" smtClean="0">
                <a:solidFill>
                  <a:srgbClr val="C80AA4"/>
                </a:solidFill>
                <a:latin typeface="Franklin Gothic Book" pitchFamily="34" charset="0"/>
              </a:rPr>
              <a:t>команда</a:t>
            </a:r>
            <a:endParaRPr lang="ru-RU" b="1" dirty="0" smtClean="0">
              <a:solidFill>
                <a:srgbClr val="C80AA4"/>
              </a:solidFill>
              <a:latin typeface="Franklin Gothic Book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         Найди периметр флага.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- Что такое периметр?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b="1" dirty="0" smtClean="0">
              <a:solidFill>
                <a:srgbClr val="0F24EB"/>
              </a:solidFill>
              <a:latin typeface="Franklin Gothic Book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                     </a:t>
            </a:r>
            <a:r>
              <a:rPr lang="ru-RU" b="1" dirty="0" smtClean="0">
                <a:solidFill>
                  <a:srgbClr val="C80AA4"/>
                </a:solidFill>
                <a:latin typeface="Franklin Gothic Book" pitchFamily="34" charset="0"/>
              </a:rPr>
              <a:t>2 </a:t>
            </a:r>
            <a:r>
              <a:rPr lang="ru-RU" b="1" dirty="0" smtClean="0">
                <a:solidFill>
                  <a:srgbClr val="C80AA4"/>
                </a:solidFill>
                <a:latin typeface="Franklin Gothic Book" pitchFamily="34" charset="0"/>
              </a:rPr>
              <a:t>команда</a:t>
            </a:r>
            <a:endParaRPr lang="ru-RU" b="1" dirty="0" smtClean="0">
              <a:solidFill>
                <a:srgbClr val="C80AA4"/>
              </a:solidFill>
              <a:latin typeface="Franklin Gothic Book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b="1" dirty="0" smtClean="0">
              <a:solidFill>
                <a:srgbClr val="C80AA4"/>
              </a:solidFill>
              <a:latin typeface="Franklin Gothic Book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          Найди площадь флага.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- Что такое площадь?      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dirty="0" smtClean="0">
                <a:effectLst/>
                <a:latin typeface="Franklin Gothic Medium" pitchFamily="34" charset="0"/>
              </a:rPr>
              <a:t>                       </a:t>
            </a:r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Проверка</a:t>
            </a:r>
            <a:endParaRPr lang="ru-RU" b="1" cap="none" dirty="0" smtClean="0">
              <a:solidFill>
                <a:srgbClr val="E93C0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54067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268413"/>
            <a:ext cx="8686800" cy="481171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latin typeface="Franklin Gothic Book" pitchFamily="34" charset="0"/>
              </a:rPr>
              <a:t>                            </a:t>
            </a:r>
            <a:r>
              <a:rPr lang="ru-RU" sz="4000" b="1" dirty="0" smtClean="0">
                <a:solidFill>
                  <a:srgbClr val="C80AA4"/>
                </a:solidFill>
                <a:latin typeface="Franklin Gothic Book" pitchFamily="34" charset="0"/>
              </a:rPr>
              <a:t>1 к.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F24EB"/>
                </a:solidFill>
                <a:latin typeface="Franklin Gothic Book" pitchFamily="34" charset="0"/>
              </a:rPr>
              <a:t>                Р=(12+5)х2=34дм.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F24EB"/>
                </a:solidFill>
                <a:latin typeface="Franklin Gothic Book" pitchFamily="34" charset="0"/>
              </a:rPr>
              <a:t>               Р=12х2+5х2=34дм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F24EB"/>
                </a:solidFill>
                <a:latin typeface="Franklin Gothic Book" pitchFamily="34" charset="0"/>
              </a:rPr>
              <a:t>                Р=12+12+5+5=34дм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F24EB"/>
                </a:solidFill>
                <a:latin typeface="Franklin Gothic Book" pitchFamily="34" charset="0"/>
              </a:rPr>
              <a:t>                      </a:t>
            </a:r>
            <a:r>
              <a:rPr lang="ru-RU" sz="4000" b="1" dirty="0" smtClean="0">
                <a:solidFill>
                  <a:srgbClr val="C80AA4"/>
                </a:solidFill>
                <a:latin typeface="Franklin Gothic Book" pitchFamily="34" charset="0"/>
              </a:rPr>
              <a:t>2 к.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C80AA4"/>
                </a:solidFill>
                <a:latin typeface="Franklin Gothic Book" pitchFamily="34" charset="0"/>
              </a:rPr>
              <a:t>               </a:t>
            </a:r>
            <a:r>
              <a:rPr lang="en-US" sz="4000" b="1" dirty="0" smtClean="0">
                <a:solidFill>
                  <a:srgbClr val="0F24EB"/>
                </a:solidFill>
                <a:latin typeface="Franklin Gothic Book" pitchFamily="34" charset="0"/>
              </a:rPr>
              <a:t>S</a:t>
            </a:r>
            <a:r>
              <a:rPr lang="ru-RU" sz="4000" b="1" dirty="0" smtClean="0">
                <a:solidFill>
                  <a:srgbClr val="0F24EB"/>
                </a:solidFill>
                <a:latin typeface="Franklin Gothic Book" pitchFamily="34" charset="0"/>
              </a:rPr>
              <a:t>=12х5=60дм                 </a:t>
            </a:r>
            <a:r>
              <a:rPr lang="ru-RU" sz="4000" b="1" dirty="0" smtClean="0">
                <a:solidFill>
                  <a:srgbClr val="F00A2B"/>
                </a:solidFill>
                <a:latin typeface="Franklin Gothic Book" pitchFamily="34" charset="0"/>
              </a:rPr>
              <a:t>1 </a:t>
            </a:r>
            <a:r>
              <a:rPr lang="ru-RU" sz="4000" b="1" dirty="0" smtClean="0">
                <a:solidFill>
                  <a:srgbClr val="F00A2B"/>
                </a:solidFill>
                <a:latin typeface="Franklin Gothic Book" pitchFamily="34" charset="0"/>
              </a:rPr>
              <a:t>б</a:t>
            </a:r>
            <a:endParaRPr lang="ru-RU" sz="4000" b="1" dirty="0" smtClean="0">
              <a:solidFill>
                <a:srgbClr val="0F24EB"/>
              </a:solidFill>
              <a:latin typeface="Franklin Gothic Book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C80AA4"/>
                </a:solidFill>
                <a:latin typeface="Franklin Gothic Book" pitchFamily="34" charset="0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0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0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0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00113" y="260350"/>
            <a:ext cx="5976937" cy="73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400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                                     № </a:t>
            </a:r>
            <a:r>
              <a:rPr lang="ru-RU" sz="2400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4</a:t>
            </a:r>
            <a:r>
              <a:rPr lang="ru-RU" sz="2400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/>
            </a:r>
            <a:br>
              <a:rPr lang="ru-RU" sz="2400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</a:br>
            <a:r>
              <a:rPr lang="ru-RU" sz="2400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    </a:t>
            </a:r>
            <a:r>
              <a:rPr lang="ru-RU" sz="2400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1к                                                           </a:t>
            </a:r>
            <a:r>
              <a:rPr lang="ru-RU" sz="2400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2 </a:t>
            </a:r>
            <a:r>
              <a:rPr lang="ru-RU" sz="2400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к</a:t>
            </a:r>
            <a:endParaRPr lang="ru-RU" sz="2400" b="1" cap="none" dirty="0" smtClean="0">
              <a:solidFill>
                <a:srgbClr val="E93C0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541699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692150"/>
            <a:ext cx="2251075" cy="5905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>
              <a:latin typeface="Franklin Gothic Book" pitchFamily="34" charset="0"/>
            </a:endParaRPr>
          </a:p>
        </p:txBody>
      </p:sp>
      <p:pic>
        <p:nvPicPr>
          <p:cNvPr id="23556" name="Picture 4" descr="672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WordArt 6"/>
          <p:cNvSpPr>
            <a:spLocks noChangeArrowheads="1" noChangeShapeType="1" noTextEdit="1"/>
          </p:cNvSpPr>
          <p:nvPr/>
        </p:nvSpPr>
        <p:spPr bwMode="auto">
          <a:xfrm>
            <a:off x="4716463" y="765175"/>
            <a:ext cx="3384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10,25,45,22,30</a:t>
            </a:r>
          </a:p>
        </p:txBody>
      </p:sp>
      <p:sp>
        <p:nvSpPr>
          <p:cNvPr id="23558" name="WordArt 7"/>
          <p:cNvSpPr>
            <a:spLocks noChangeArrowheads="1" noChangeShapeType="1" noTextEdit="1"/>
          </p:cNvSpPr>
          <p:nvPr/>
        </p:nvSpPr>
        <p:spPr bwMode="auto">
          <a:xfrm>
            <a:off x="323850" y="836613"/>
            <a:ext cx="30559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6,8,13,16,18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Franklin Gothic Medium" pitchFamily="34" charset="0"/>
              </a:rPr>
              <a:t>                  </a:t>
            </a:r>
            <a:r>
              <a:rPr lang="ru-RU" b="1" cap="none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Проверка.</a:t>
            </a:r>
            <a:endParaRPr lang="ru-RU" cap="none" smtClean="0">
              <a:solidFill>
                <a:srgbClr val="E93C0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542723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Franklin Gothic Book" pitchFamily="34" charset="0"/>
              </a:rPr>
              <a:t>                          </a:t>
            </a:r>
            <a:r>
              <a:rPr lang="ru-RU" b="1" smtClean="0">
                <a:solidFill>
                  <a:srgbClr val="C80AA4"/>
                </a:solidFill>
                <a:latin typeface="Franklin Gothic Book" pitchFamily="34" charset="0"/>
              </a:rPr>
              <a:t>1 к.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Franklin Gothic Book" pitchFamily="34" charset="0"/>
              </a:rPr>
              <a:t>                         </a:t>
            </a:r>
            <a:r>
              <a:rPr lang="ru-RU" sz="4800" smtClean="0">
                <a:solidFill>
                  <a:srgbClr val="0F24EB"/>
                </a:solidFill>
                <a:latin typeface="Franklin Gothic Book" pitchFamily="34" charset="0"/>
              </a:rPr>
              <a:t>13</a:t>
            </a:r>
          </a:p>
          <a:p>
            <a:pPr>
              <a:buFont typeface="Wingdings 2" pitchFamily="18" charset="2"/>
              <a:buNone/>
            </a:pPr>
            <a:r>
              <a:rPr lang="ru-RU" sz="3600" smtClean="0">
                <a:latin typeface="Franklin Gothic Book" pitchFamily="34" charset="0"/>
              </a:rPr>
              <a:t>                       </a:t>
            </a:r>
            <a:r>
              <a:rPr lang="ru-RU" sz="3600" b="1" smtClean="0">
                <a:solidFill>
                  <a:srgbClr val="C80AA4"/>
                </a:solidFill>
                <a:latin typeface="Franklin Gothic Book" pitchFamily="34" charset="0"/>
              </a:rPr>
              <a:t>2 к.</a:t>
            </a:r>
          </a:p>
          <a:p>
            <a:pPr>
              <a:buFont typeface="Wingdings 2" pitchFamily="18" charset="2"/>
              <a:buNone/>
            </a:pPr>
            <a:r>
              <a:rPr lang="ru-RU" sz="4800" b="1" smtClean="0">
                <a:solidFill>
                  <a:srgbClr val="0F24EB"/>
                </a:solidFill>
                <a:latin typeface="Franklin Gothic Book" pitchFamily="34" charset="0"/>
              </a:rPr>
              <a:t>                 22</a:t>
            </a:r>
          </a:p>
          <a:p>
            <a:pPr>
              <a:buFont typeface="Wingdings 2" pitchFamily="18" charset="2"/>
              <a:buNone/>
            </a:pPr>
            <a:endParaRPr lang="ru-RU" sz="4800" b="1" smtClean="0">
              <a:solidFill>
                <a:srgbClr val="0F24EB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549275"/>
            <a:ext cx="5562600" cy="553085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Долгожданный дан звонок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Начинается урок.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Вот книжки на столе, а вот –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                          тетрадки,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Не хочется играть сегодня в прятки.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И недосуг дуть на корабль бумажный,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Сегодня в классе у ребят урок уж очень важный.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88913"/>
            <a:ext cx="3187700" cy="66690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rgbClr val="E93C0D"/>
                </a:solidFill>
                <a:latin typeface="Franklin Gothic Book" pitchFamily="34" charset="0"/>
              </a:rPr>
              <a:t>№ 5 Деление с остатком.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>
                <a:solidFill>
                  <a:srgbClr val="C80AA4"/>
                </a:solidFill>
                <a:latin typeface="Franklin Gothic Book" pitchFamily="34" charset="0"/>
              </a:rPr>
              <a:t>1к. 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>
                <a:solidFill>
                  <a:srgbClr val="0F24EB"/>
                </a:solidFill>
                <a:latin typeface="Franklin Gothic Book" pitchFamily="34" charset="0"/>
              </a:rPr>
              <a:t>50:9=    11:3=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>
                <a:solidFill>
                  <a:srgbClr val="0F24EB"/>
                </a:solidFill>
                <a:latin typeface="Franklin Gothic Book" pitchFamily="34" charset="0"/>
              </a:rPr>
              <a:t>13:4=    8:7=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>
                <a:solidFill>
                  <a:srgbClr val="0F24EB"/>
                </a:solidFill>
                <a:latin typeface="Franklin Gothic Book" pitchFamily="34" charset="0"/>
              </a:rPr>
              <a:t>61:7=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>
                <a:solidFill>
                  <a:srgbClr val="C80AA4"/>
                </a:solidFill>
                <a:latin typeface="Franklin Gothic Book" pitchFamily="34" charset="0"/>
              </a:rPr>
              <a:t>2 к.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>
                <a:solidFill>
                  <a:srgbClr val="0F24EB"/>
                </a:solidFill>
                <a:latin typeface="Franklin Gothic Book" pitchFamily="34" charset="0"/>
              </a:rPr>
              <a:t>40:9=    14:3=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>
                <a:solidFill>
                  <a:srgbClr val="0F24EB"/>
                </a:solidFill>
                <a:latin typeface="Franklin Gothic Book" pitchFamily="34" charset="0"/>
              </a:rPr>
              <a:t>84:9=     8:6=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>
                <a:solidFill>
                  <a:srgbClr val="0F24EB"/>
                </a:solidFill>
                <a:latin typeface="Franklin Gothic Book" pitchFamily="34" charset="0"/>
              </a:rPr>
              <a:t>15:4=</a:t>
            </a:r>
          </a:p>
        </p:txBody>
      </p:sp>
      <p:pic>
        <p:nvPicPr>
          <p:cNvPr id="25603" name="Picture 4" descr="672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0"/>
            <a:ext cx="5580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dirty="0" smtClean="0">
                <a:effectLst/>
                <a:latin typeface="Franklin Gothic Medium" pitchFamily="34" charset="0"/>
              </a:rPr>
              <a:t>                     </a:t>
            </a:r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Проверка</a:t>
            </a:r>
            <a:endParaRPr lang="ru-RU" cap="none" dirty="0" smtClean="0">
              <a:effectLst/>
              <a:latin typeface="Franklin Gothic Medium" pitchFamily="34" charset="0"/>
            </a:endParaRPr>
          </a:p>
        </p:txBody>
      </p:sp>
      <p:sp>
        <p:nvSpPr>
          <p:cNvPr id="544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latin typeface="Franklin Gothic Book" pitchFamily="34" charset="0"/>
              </a:rPr>
              <a:t>                    </a:t>
            </a:r>
            <a:r>
              <a:rPr lang="ru-RU" b="1" dirty="0" smtClean="0">
                <a:solidFill>
                  <a:srgbClr val="C80AA4"/>
                </a:solidFill>
                <a:latin typeface="Franklin Gothic Book" pitchFamily="34" charset="0"/>
              </a:rPr>
              <a:t>1 </a:t>
            </a:r>
            <a:r>
              <a:rPr lang="ru-RU" b="1" dirty="0" smtClean="0">
                <a:solidFill>
                  <a:srgbClr val="C80AA4"/>
                </a:solidFill>
                <a:latin typeface="Franklin Gothic Book" pitchFamily="34" charset="0"/>
              </a:rPr>
              <a:t>к</a:t>
            </a:r>
            <a:endParaRPr lang="ru-RU" b="1" dirty="0" smtClean="0">
              <a:solidFill>
                <a:srgbClr val="C80AA4"/>
              </a:solidFill>
              <a:latin typeface="Franklin Gothic Book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latin typeface="Franklin Gothic Book" pitchFamily="34" charset="0"/>
              </a:rPr>
              <a:t> </a:t>
            </a: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50:9=5(4)      11:3=3(2)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13:4=3(1)        8:7=1(1)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61:7=8(5)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latin typeface="Franklin Gothic Book" pitchFamily="34" charset="0"/>
              </a:rPr>
              <a:t>                      </a:t>
            </a:r>
            <a:r>
              <a:rPr lang="ru-RU" b="1" dirty="0" smtClean="0">
                <a:solidFill>
                  <a:srgbClr val="C80AA4"/>
                </a:solidFill>
                <a:latin typeface="Franklin Gothic Book" pitchFamily="34" charset="0"/>
              </a:rPr>
              <a:t>2 </a:t>
            </a:r>
            <a:r>
              <a:rPr lang="ru-RU" b="1" dirty="0" smtClean="0">
                <a:solidFill>
                  <a:srgbClr val="C80AA4"/>
                </a:solidFill>
                <a:latin typeface="Franklin Gothic Book" pitchFamily="34" charset="0"/>
              </a:rPr>
              <a:t>к</a:t>
            </a:r>
            <a:endParaRPr lang="ru-RU" b="1" dirty="0" smtClean="0">
              <a:solidFill>
                <a:srgbClr val="C80AA4"/>
              </a:solidFill>
              <a:latin typeface="Franklin Gothic Book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40:9=4(4)          14:3=4(2)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84:9=9(3)           8:6=1(2)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15:4=3(3)                                                 </a:t>
            </a:r>
            <a:r>
              <a:rPr lang="ru-RU" b="1" dirty="0" smtClean="0">
                <a:solidFill>
                  <a:srgbClr val="F00A2B"/>
                </a:solidFill>
                <a:latin typeface="Franklin Gothic Book" pitchFamily="34" charset="0"/>
              </a:rPr>
              <a:t>5 </a:t>
            </a:r>
            <a:r>
              <a:rPr lang="ru-RU" b="1" dirty="0" smtClean="0">
                <a:solidFill>
                  <a:srgbClr val="F00A2B"/>
                </a:solidFill>
                <a:latin typeface="Franklin Gothic Book" pitchFamily="34" charset="0"/>
              </a:rPr>
              <a:t>б</a:t>
            </a:r>
            <a:endParaRPr lang="ru-RU" b="1" dirty="0" smtClean="0">
              <a:solidFill>
                <a:srgbClr val="F00A2B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59113" y="333375"/>
            <a:ext cx="5635625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№ </a:t>
            </a:r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6</a:t>
            </a:r>
            <a:endParaRPr lang="ru-RU" b="1" cap="none" dirty="0" smtClean="0">
              <a:solidFill>
                <a:srgbClr val="E93C0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546819" name="Rectangle 3"/>
          <p:cNvSpPr>
            <a:spLocks noGrp="1"/>
          </p:cNvSpPr>
          <p:nvPr>
            <p:ph type="body" idx="4294967295"/>
          </p:nvPr>
        </p:nvSpPr>
        <p:spPr>
          <a:xfrm>
            <a:off x="3132138" y="1557338"/>
            <a:ext cx="5859462" cy="5111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F24EB"/>
                </a:solidFill>
                <a:latin typeface="Franklin Gothic Book" pitchFamily="34" charset="0"/>
              </a:rPr>
              <a:t>   Моряки поймали 36 рыб. Решили разделить на два корабля поровну. Сколько рыб получит каждый матрос, если команда состоит из 5 человек? Сколько рыб осталось?</a:t>
            </a:r>
          </a:p>
        </p:txBody>
      </p:sp>
      <p:pic>
        <p:nvPicPr>
          <p:cNvPr id="27652" name="Picture 4" descr="русал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876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                          </a:t>
            </a:r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Проверка</a:t>
            </a:r>
            <a:endParaRPr lang="ru-RU" b="1" cap="none" dirty="0" smtClean="0">
              <a:solidFill>
                <a:srgbClr val="E93C0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5478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Franklin Gothic Book" pitchFamily="34" charset="0"/>
              </a:rPr>
              <a:t>  </a:t>
            </a:r>
            <a:r>
              <a:rPr lang="ru-RU" sz="4800" b="1" smtClean="0">
                <a:solidFill>
                  <a:srgbClr val="0F24EB"/>
                </a:solidFill>
                <a:latin typeface="Franklin Gothic Book" pitchFamily="34" charset="0"/>
              </a:rPr>
              <a:t>36:2=18 (рыб) – на каждом </a:t>
            </a:r>
          </a:p>
          <a:p>
            <a:pPr>
              <a:buFont typeface="Wingdings 2" pitchFamily="18" charset="2"/>
              <a:buNone/>
            </a:pPr>
            <a:r>
              <a:rPr lang="ru-RU" sz="4800" b="1" smtClean="0">
                <a:solidFill>
                  <a:srgbClr val="0F24EB"/>
                </a:solidFill>
                <a:latin typeface="Franklin Gothic Book" pitchFamily="34" charset="0"/>
              </a:rPr>
              <a:t>                               корабле</a:t>
            </a:r>
          </a:p>
          <a:p>
            <a:pPr>
              <a:buFont typeface="Wingdings 2" pitchFamily="18" charset="2"/>
              <a:buNone/>
            </a:pPr>
            <a:r>
              <a:rPr lang="ru-RU" sz="4800" b="1" smtClean="0">
                <a:solidFill>
                  <a:srgbClr val="0F24EB"/>
                </a:solidFill>
                <a:latin typeface="Franklin Gothic Book" pitchFamily="34" charset="0"/>
              </a:rPr>
              <a:t>18:5=3 (3) получил каждый</a:t>
            </a:r>
          </a:p>
          <a:p>
            <a:pPr>
              <a:buFont typeface="Wingdings 2" pitchFamily="18" charset="2"/>
              <a:buNone/>
            </a:pPr>
            <a:r>
              <a:rPr lang="ru-RU" sz="4800" b="1" smtClean="0">
                <a:solidFill>
                  <a:srgbClr val="0F24EB"/>
                </a:solidFill>
                <a:latin typeface="Franklin Gothic Book" pitchFamily="34" charset="0"/>
              </a:rPr>
              <a:t>                      рыбак по три рыбы</a:t>
            </a:r>
          </a:p>
          <a:p>
            <a:pPr>
              <a:buFont typeface="Wingdings 2" pitchFamily="18" charset="2"/>
              <a:buNone/>
            </a:pPr>
            <a:r>
              <a:rPr lang="ru-RU" sz="4800" b="1" smtClean="0">
                <a:solidFill>
                  <a:srgbClr val="0F24EB"/>
                </a:solidFill>
                <a:latin typeface="Franklin Gothic Book" pitchFamily="34" charset="0"/>
              </a:rPr>
              <a:t>                       и осталось 3 рыбы     </a:t>
            </a:r>
            <a:endParaRPr lang="ru-RU" smtClean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AA901-8057-488E-9F4B-A12EF9C5772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8" descr="708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 rot="323581">
            <a:off x="1187450" y="0"/>
            <a:ext cx="4967288" cy="1790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Добро пожаловать.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Резюме</a:t>
            </a:r>
            <a:endParaRPr lang="ru-RU" b="1" cap="none" dirty="0" smtClean="0">
              <a:solidFill>
                <a:srgbClr val="E93C0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smtClean="0">
                <a:solidFill>
                  <a:srgbClr val="0F24EB"/>
                </a:solidFill>
                <a:latin typeface="Franklin Gothic Book" pitchFamily="34" charset="0"/>
              </a:rPr>
              <a:t>Чему научились на уроке?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0F24EB"/>
                </a:solidFill>
                <a:latin typeface="Franklin Gothic Book" pitchFamily="34" charset="0"/>
              </a:rPr>
              <a:t>Нужны ли нам эти знания?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0F24EB"/>
                </a:solidFill>
                <a:latin typeface="Franklin Gothic Book" pitchFamily="34" charset="0"/>
              </a:rPr>
              <a:t>Кто испытывал трудности?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0F24EB"/>
                </a:solidFill>
                <a:latin typeface="Franklin Gothic Book" pitchFamily="34" charset="0"/>
              </a:rPr>
              <a:t>В чём вы испытывали затруднение?</a:t>
            </a:r>
          </a:p>
          <a:p>
            <a:pPr>
              <a:buFontTx/>
              <a:buNone/>
            </a:pPr>
            <a:endParaRPr lang="ru-RU" b="1" smtClean="0">
              <a:solidFill>
                <a:srgbClr val="0F24EB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Рефлексия</a:t>
            </a:r>
            <a:endParaRPr lang="ru-RU" b="1" cap="none" dirty="0" smtClean="0">
              <a:solidFill>
                <a:srgbClr val="E93C0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Оцени свою </a:t>
            </a: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работу</a:t>
            </a:r>
            <a:endParaRPr lang="ru-RU" b="1" dirty="0" smtClean="0">
              <a:solidFill>
                <a:srgbClr val="0F24EB"/>
              </a:solidFill>
              <a:latin typeface="Franklin Gothic Book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16 </a:t>
            </a: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б </a:t>
            </a: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–   </a:t>
            </a:r>
            <a:r>
              <a:rPr lang="ru-RU" b="1" dirty="0" smtClean="0">
                <a:solidFill>
                  <a:srgbClr val="F00A2B"/>
                </a:solidFill>
                <a:latin typeface="Franklin Gothic Book" pitchFamily="34" charset="0"/>
              </a:rPr>
              <a:t>«5» - красный кружок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14-15 </a:t>
            </a: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б </a:t>
            </a:r>
            <a:r>
              <a:rPr lang="ru-RU" b="1" dirty="0" smtClean="0">
                <a:solidFill>
                  <a:srgbClr val="E93C0D"/>
                </a:solidFill>
                <a:latin typeface="Franklin Gothic Book" pitchFamily="34" charset="0"/>
              </a:rPr>
              <a:t>«4» - жёлтый кружок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13 </a:t>
            </a: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б      </a:t>
            </a:r>
            <a:r>
              <a:rPr lang="ru-RU" b="1" dirty="0" smtClean="0">
                <a:solidFill>
                  <a:srgbClr val="0F24EB"/>
                </a:solidFill>
                <a:latin typeface="Franklin Gothic Book" pitchFamily="34" charset="0"/>
              </a:rPr>
              <a:t>«3» -      синий кружок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836613"/>
            <a:ext cx="5472112" cy="5318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F24EB"/>
                </a:solidFill>
                <a:latin typeface="Franklin Gothic Book" pitchFamily="34" charset="0"/>
              </a:rPr>
              <a:t>   Кот Матроскин приглашает нас в удивительное путешествие. Где нас ждут приключения. В пути будем цель урока достигать: повторять пройденный материал. </a:t>
            </a:r>
          </a:p>
        </p:txBody>
      </p:sp>
      <p:pic>
        <p:nvPicPr>
          <p:cNvPr id="8195" name="Picture 4" descr="SWScan0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6600" y="0"/>
            <a:ext cx="3303588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87450" y="457200"/>
            <a:ext cx="6192838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Задание от кота </a:t>
            </a:r>
            <a:r>
              <a:rPr lang="ru-RU" cap="none" dirty="0" err="1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Матроскина</a:t>
            </a:r>
            <a:endParaRPr lang="ru-RU" cap="none" dirty="0" smtClean="0">
              <a:solidFill>
                <a:srgbClr val="E93C0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1908175" y="1554163"/>
            <a:ext cx="6335713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b="1" smtClean="0">
                <a:solidFill>
                  <a:srgbClr val="0F24EB"/>
                </a:solidFill>
                <a:latin typeface="Franklin Gothic Book" pitchFamily="34" charset="0"/>
              </a:rPr>
              <a:t>Чтобы спорилась работа,</a:t>
            </a:r>
          </a:p>
          <a:p>
            <a:pPr>
              <a:buFont typeface="Wingdings 2" pitchFamily="18" charset="2"/>
              <a:buNone/>
            </a:pPr>
            <a:r>
              <a:rPr lang="ru-RU" sz="4000" b="1" smtClean="0">
                <a:solidFill>
                  <a:srgbClr val="0F24EB"/>
                </a:solidFill>
                <a:latin typeface="Franklin Gothic Book" pitchFamily="34" charset="0"/>
              </a:rPr>
              <a:t>Начнём с «гимнастики ума» - устного счёта.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288" y="457200"/>
            <a:ext cx="82804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200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Найди множители для этих значений    </a:t>
            </a:r>
            <a:r>
              <a:rPr lang="ru-RU" sz="3200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произведений</a:t>
            </a:r>
            <a:endParaRPr lang="ru-RU" sz="3200" b="1" cap="none" dirty="0" smtClean="0">
              <a:solidFill>
                <a:srgbClr val="E93C0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0" y="1554163"/>
            <a:ext cx="8991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800" smtClean="0">
              <a:latin typeface="Franklin Gothic Book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latin typeface="Franklin Gothic Book" pitchFamily="34" charset="0"/>
              </a:rPr>
              <a:t> </a:t>
            </a:r>
            <a:r>
              <a:rPr lang="ru-RU" sz="4000" b="1" smtClean="0">
                <a:solidFill>
                  <a:srgbClr val="0F24EB"/>
                </a:solidFill>
                <a:latin typeface="Franklin Gothic Book" pitchFamily="34" charset="0"/>
              </a:rPr>
              <a:t>80, 8,16, 64, 56,72, 32, 40, 48, 24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smtClean="0">
                <a:solidFill>
                  <a:srgbClr val="E93C0D"/>
                </a:solidFill>
                <a:latin typeface="Franklin Gothic Book" pitchFamily="34" charset="0"/>
              </a:rPr>
              <a:t>               Назови ответы: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4000" b="1" smtClean="0">
              <a:solidFill>
                <a:srgbClr val="E93C0D"/>
              </a:solidFill>
              <a:latin typeface="Franklin Gothic Book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smtClean="0">
                <a:solidFill>
                  <a:srgbClr val="EE0CC3"/>
                </a:solidFill>
                <a:latin typeface="Franklin Gothic Book" pitchFamily="34" charset="0"/>
              </a:rPr>
              <a:t>   </a:t>
            </a:r>
            <a:r>
              <a:rPr lang="ru-RU" sz="4000" b="1" smtClean="0">
                <a:solidFill>
                  <a:srgbClr val="C80AA4"/>
                </a:solidFill>
                <a:latin typeface="Franklin Gothic Book" pitchFamily="34" charset="0"/>
              </a:rPr>
              <a:t>12х2=        14х3=               30:3=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smtClean="0">
                <a:solidFill>
                  <a:srgbClr val="C80AA4"/>
                </a:solidFill>
                <a:latin typeface="Franklin Gothic Book" pitchFamily="34" charset="0"/>
              </a:rPr>
              <a:t>   7х13=        5х15=               80:40=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smtClean="0">
                <a:solidFill>
                  <a:srgbClr val="C80AA4"/>
                </a:solidFill>
                <a:latin typeface="Franklin Gothic Book" pitchFamily="34" charset="0"/>
              </a:rPr>
              <a:t>   90:3=         6х10=               9х10=</a:t>
            </a:r>
            <a:endParaRPr lang="ru-RU" sz="2800" smtClean="0">
              <a:solidFill>
                <a:srgbClr val="C80AA4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188913"/>
            <a:ext cx="8569325" cy="2160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Чтобы площадь измерять,</a:t>
            </a:r>
            <a:br>
              <a:rPr lang="ru-RU" sz="3200" b="1" cap="none" smtClean="0">
                <a:solidFill>
                  <a:srgbClr val="E93C0D"/>
                </a:solidFill>
                <a:effectLst/>
                <a:latin typeface="Franklin Gothic Medium" pitchFamily="34" charset="0"/>
              </a:rPr>
            </a:br>
            <a:r>
              <a:rPr lang="ru-RU" sz="3200" b="1" cap="none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Очень важно мерки знать.</a:t>
            </a:r>
            <a:br>
              <a:rPr lang="ru-RU" sz="3200" b="1" cap="none" smtClean="0">
                <a:solidFill>
                  <a:srgbClr val="E93C0D"/>
                </a:solidFill>
                <a:effectLst/>
                <a:latin typeface="Franklin Gothic Medium" pitchFamily="34" charset="0"/>
              </a:rPr>
            </a:br>
            <a:r>
              <a:rPr lang="ru-RU" sz="3200" b="1" cap="none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Мерки непростые, плоские такие:</a:t>
            </a:r>
            <a:br>
              <a:rPr lang="ru-RU" sz="3200" b="1" cap="none" smtClean="0">
                <a:solidFill>
                  <a:srgbClr val="E93C0D"/>
                </a:solidFill>
                <a:effectLst/>
                <a:latin typeface="Franklin Gothic Medium" pitchFamily="34" charset="0"/>
              </a:rPr>
            </a:br>
            <a:r>
              <a:rPr lang="ru-RU" sz="3200" b="1" cap="none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                           1 см, 1 дм.</a:t>
            </a:r>
            <a:r>
              <a:rPr lang="ru-RU" sz="3200" cap="none" smtClean="0">
                <a:effectLst/>
                <a:latin typeface="Franklin Gothic Medium" pitchFamily="34" charset="0"/>
              </a:rPr>
              <a:t> 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2565400"/>
            <a:ext cx="8299450" cy="35147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Franklin Gothic Book" pitchFamily="34" charset="0"/>
              </a:rPr>
              <a:t>                                                          </a:t>
            </a:r>
            <a:endParaRPr lang="ru-RU" sz="1200" smtClean="0">
              <a:latin typeface="Franklin Gothic Book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sz="1200" smtClean="0">
                <a:latin typeface="Franklin Gothic Book" pitchFamily="34" charset="0"/>
              </a:rPr>
              <a:t>                                                                                                                                                            </a:t>
            </a:r>
            <a:r>
              <a:rPr lang="ru-RU" sz="2800" b="1" smtClean="0">
                <a:solidFill>
                  <a:srgbClr val="0F24EB"/>
                </a:solidFill>
                <a:latin typeface="Franklin Gothic Book" pitchFamily="34" charset="0"/>
              </a:rPr>
              <a:t>2             2</a:t>
            </a:r>
            <a:endParaRPr lang="ru-RU" b="1" smtClean="0">
              <a:solidFill>
                <a:srgbClr val="0F24EB"/>
              </a:solidFill>
              <a:latin typeface="Franklin Gothic Book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F24EB"/>
                </a:solidFill>
                <a:latin typeface="Franklin Gothic Book" pitchFamily="34" charset="0"/>
              </a:rPr>
              <a:t>1м = ….дм                                  1дм  = …см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F24EB"/>
                </a:solidFill>
                <a:latin typeface="Franklin Gothic Book" pitchFamily="34" charset="0"/>
              </a:rPr>
              <a:t>1дм = …см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F24EB"/>
                </a:solidFill>
                <a:latin typeface="Franklin Gothic Book" pitchFamily="34" charset="0"/>
              </a:rPr>
              <a:t>1см = …мм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E93C0D"/>
                </a:solidFill>
                <a:latin typeface="Franklin Gothic Book" pitchFamily="34" charset="0"/>
              </a:rPr>
              <a:t>Выполните преобразования.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03350" y="476250"/>
            <a:ext cx="6121400" cy="4752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6600" cap="none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Смелость    </a:t>
            </a:r>
            <a:br>
              <a:rPr lang="ru-RU" sz="6600" cap="none" smtClean="0">
                <a:solidFill>
                  <a:srgbClr val="E93C0D"/>
                </a:solidFill>
                <a:effectLst/>
                <a:latin typeface="Franklin Gothic Medium" pitchFamily="34" charset="0"/>
              </a:rPr>
            </a:br>
            <a:r>
              <a:rPr lang="ru-RU" sz="6600" cap="none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 Ум        </a:t>
            </a:r>
            <a:br>
              <a:rPr lang="ru-RU" sz="6600" cap="none" smtClean="0">
                <a:solidFill>
                  <a:srgbClr val="E93C0D"/>
                </a:solidFill>
                <a:effectLst/>
                <a:latin typeface="Franklin Gothic Medium" pitchFamily="34" charset="0"/>
              </a:rPr>
            </a:br>
            <a:r>
              <a:rPr lang="ru-RU" sz="6600" cap="none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Выносливость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03350" y="457200"/>
            <a:ext cx="482441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Расшифруй </a:t>
            </a:r>
            <a:r>
              <a:rPr lang="ru-RU" b="1" cap="none" dirty="0" smtClean="0">
                <a:solidFill>
                  <a:srgbClr val="E93C0D"/>
                </a:solidFill>
                <a:effectLst/>
                <a:latin typeface="Franklin Gothic Medium" pitchFamily="34" charset="0"/>
              </a:rPr>
              <a:t>запись</a:t>
            </a:r>
            <a:endParaRPr lang="ru-RU" b="1" cap="none" dirty="0" smtClean="0">
              <a:solidFill>
                <a:srgbClr val="E93C0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571625"/>
            <a:ext cx="86868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b="1" smtClean="0">
                <a:solidFill>
                  <a:srgbClr val="0F24EB"/>
                </a:solidFill>
                <a:latin typeface="Franklin Gothic Book" pitchFamily="34" charset="0"/>
              </a:rPr>
              <a:t>МАНБОЦ      ВАРПО    ОКК    ТАНПИКА</a:t>
            </a:r>
          </a:p>
          <a:p>
            <a:pPr>
              <a:buFont typeface="Wingdings 2" pitchFamily="18" charset="2"/>
              <a:buNone/>
            </a:pPr>
            <a:endParaRPr lang="ru-RU" sz="4000" b="1" smtClean="0">
              <a:solidFill>
                <a:srgbClr val="0F24EB"/>
              </a:solidFill>
              <a:latin typeface="Franklin Gothic Book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sz="4000" b="1" smtClean="0">
                <a:solidFill>
                  <a:srgbClr val="0F24EB"/>
                </a:solidFill>
                <a:latin typeface="Franklin Gothic Book" pitchFamily="34" charset="0"/>
              </a:rPr>
              <a:t>боцман         повар      кок     капитан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0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Кораб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714750"/>
            <a:ext cx="2663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Кораб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844675"/>
            <a:ext cx="2663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_10167117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9_10167117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10167117</Template>
  <TotalTime>0</TotalTime>
  <Words>556</Words>
  <Application>Microsoft Office PowerPoint</Application>
  <PresentationFormat>Экран (4:3)</PresentationFormat>
  <Paragraphs>128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9_10167117</vt:lpstr>
      <vt:lpstr>Слайд 1</vt:lpstr>
      <vt:lpstr>Слайд 2</vt:lpstr>
      <vt:lpstr>Слайд 3</vt:lpstr>
      <vt:lpstr>Задание от кота Матроскина</vt:lpstr>
      <vt:lpstr>Найди множители для этих значений    произведений</vt:lpstr>
      <vt:lpstr>Чтобы площадь измерять, Очень важно мерки знать. Мерки непростые, плоские такие:                            1 см, 1 дм. </vt:lpstr>
      <vt:lpstr>Смелость      Ум         Выносливость</vt:lpstr>
      <vt:lpstr>Расшифруй запись</vt:lpstr>
      <vt:lpstr>Слайд 9</vt:lpstr>
      <vt:lpstr>Слайд 10</vt:lpstr>
      <vt:lpstr>        № 1    Реши задачи</vt:lpstr>
      <vt:lpstr>                 Проверка</vt:lpstr>
      <vt:lpstr>№ 2.  Теперь мы обратимся к звёздам, ведь каждый матрос должен уметь ориентироваться по звёздам</vt:lpstr>
      <vt:lpstr>               Проверка</vt:lpstr>
      <vt:lpstr>Слайд 15</vt:lpstr>
      <vt:lpstr>№ 3</vt:lpstr>
      <vt:lpstr>                       Проверка</vt:lpstr>
      <vt:lpstr>                                     № 4     1к                                                           2 к</vt:lpstr>
      <vt:lpstr>                  Проверка.</vt:lpstr>
      <vt:lpstr>Слайд 20</vt:lpstr>
      <vt:lpstr>                     Проверка</vt:lpstr>
      <vt:lpstr>№ 6</vt:lpstr>
      <vt:lpstr>                          Проверка</vt:lpstr>
      <vt:lpstr>Слайд 24</vt:lpstr>
      <vt:lpstr>Резюме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16</cp:revision>
  <dcterms:created xsi:type="dcterms:W3CDTF">2009-09-22T09:52:23Z</dcterms:created>
  <dcterms:modified xsi:type="dcterms:W3CDTF">2009-02-12T13:33:46Z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_TemplateID">
    <vt:lpwstr>TC101671171049</vt:lpwstr>
  </property>
</Properties>
</file>