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30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2724-8F6D-4519-A2F8-2EDF7A7090CB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45D3F-AAB0-4B6F-A33B-82A1D213F5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6419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2724-8F6D-4519-A2F8-2EDF7A7090CB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45D3F-AAB0-4B6F-A33B-82A1D213F5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3179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2724-8F6D-4519-A2F8-2EDF7A7090CB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45D3F-AAB0-4B6F-A33B-82A1D213F5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1171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2724-8F6D-4519-A2F8-2EDF7A7090CB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45D3F-AAB0-4B6F-A33B-82A1D213F5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129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2724-8F6D-4519-A2F8-2EDF7A7090CB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45D3F-AAB0-4B6F-A33B-82A1D213F5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7454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2724-8F6D-4519-A2F8-2EDF7A7090CB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45D3F-AAB0-4B6F-A33B-82A1D213F5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3404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2724-8F6D-4519-A2F8-2EDF7A7090CB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45D3F-AAB0-4B6F-A33B-82A1D213F5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8488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2724-8F6D-4519-A2F8-2EDF7A7090CB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45D3F-AAB0-4B6F-A33B-82A1D213F5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6948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2724-8F6D-4519-A2F8-2EDF7A7090CB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45D3F-AAB0-4B6F-A33B-82A1D213F5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1612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2724-8F6D-4519-A2F8-2EDF7A7090CB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45D3F-AAB0-4B6F-A33B-82A1D213F5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8071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2724-8F6D-4519-A2F8-2EDF7A7090CB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45D3F-AAB0-4B6F-A33B-82A1D213F5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9322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92724-8F6D-4519-A2F8-2EDF7A7090CB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45D3F-AAB0-4B6F-A33B-82A1D213F5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5182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119721" y="1121655"/>
            <a:ext cx="6811441" cy="4572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461766" y="1131145"/>
            <a:ext cx="6792467" cy="45720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933"/>
            <a:ext cx="4572000" cy="68580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0256" y="-33933"/>
            <a:ext cx="4572000" cy="6858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21803" y="658763"/>
            <a:ext cx="3528392" cy="5472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400" dirty="0">
                <a:solidFill>
                  <a:prstClr val="black"/>
                </a:solidFill>
              </a:rPr>
              <a:t>«Кузнечики»</a:t>
            </a:r>
          </a:p>
          <a:p>
            <a:pPr lvl="0"/>
            <a:r>
              <a:rPr lang="ru-RU" sz="1400" dirty="0">
                <a:solidFill>
                  <a:prstClr val="black"/>
                </a:solidFill>
              </a:rPr>
              <a:t>Произносится текст стихотворения и одновременно выполняются сопровождающие движения.</a:t>
            </a:r>
          </a:p>
          <a:p>
            <a:pPr lvl="0"/>
            <a:r>
              <a:rPr lang="ru-RU" sz="1400" dirty="0">
                <a:solidFill>
                  <a:prstClr val="black"/>
                </a:solidFill>
              </a:rPr>
              <a:t>Поднимайте плечики, (энергичные движения плечами)</a:t>
            </a:r>
          </a:p>
          <a:p>
            <a:pPr lvl="0"/>
            <a:r>
              <a:rPr lang="ru-RU" sz="1400" dirty="0">
                <a:solidFill>
                  <a:prstClr val="black"/>
                </a:solidFill>
              </a:rPr>
              <a:t>Прыгайте, кузнечики, Прыг-скок, прыг-скок.</a:t>
            </a:r>
          </a:p>
          <a:p>
            <a:pPr lvl="0"/>
            <a:r>
              <a:rPr lang="ru-RU" sz="1400" dirty="0">
                <a:solidFill>
                  <a:prstClr val="black"/>
                </a:solidFill>
              </a:rPr>
              <a:t>Стоп! Сели, Травушку покушали,</a:t>
            </a:r>
          </a:p>
          <a:p>
            <a:pPr lvl="0"/>
            <a:r>
              <a:rPr lang="ru-RU" sz="1400" dirty="0">
                <a:solidFill>
                  <a:prstClr val="black"/>
                </a:solidFill>
              </a:rPr>
              <a:t>Тишину послушали, (приседания)</a:t>
            </a:r>
          </a:p>
          <a:p>
            <a:pPr lvl="0"/>
            <a:r>
              <a:rPr lang="ru-RU" sz="1400" dirty="0">
                <a:solidFill>
                  <a:prstClr val="black"/>
                </a:solidFill>
              </a:rPr>
              <a:t>Выше, выше, высоко Прыгай на носках легко, (прыжки на месте)</a:t>
            </a:r>
          </a:p>
          <a:p>
            <a:pPr lvl="0"/>
            <a:r>
              <a:rPr lang="ru-RU" sz="1400" dirty="0">
                <a:solidFill>
                  <a:prstClr val="black"/>
                </a:solidFill>
              </a:rPr>
              <a:t>Вот мотор включился, Пропеллер закрутился, Ж- (вращательные движения руками перед собой)</a:t>
            </a:r>
          </a:p>
          <a:p>
            <a:pPr lvl="0"/>
            <a:r>
              <a:rPr lang="ru-RU" sz="1400" dirty="0">
                <a:solidFill>
                  <a:prstClr val="black"/>
                </a:solidFill>
              </a:rPr>
              <a:t>К облакам поднялись, И шасси убрались, (поочередное поднимание колен)</a:t>
            </a:r>
          </a:p>
          <a:p>
            <a:pPr lvl="0"/>
            <a:r>
              <a:rPr lang="ru-RU" sz="1400" dirty="0">
                <a:solidFill>
                  <a:prstClr val="black"/>
                </a:solidFill>
              </a:rPr>
              <a:t>Вот лес - мы тут Приготовим парашют, (покачивания руками, разведенными в разные стороны)</a:t>
            </a:r>
          </a:p>
          <a:p>
            <a:pPr lvl="0"/>
            <a:r>
              <a:rPr lang="ru-RU" sz="1400" dirty="0">
                <a:solidFill>
                  <a:prstClr val="black"/>
                </a:solidFill>
              </a:rPr>
              <a:t>Толчок, прыжок, Летим, дружок, (прыжок вверх, руки в стороны)</a:t>
            </a:r>
          </a:p>
          <a:p>
            <a:pPr lvl="0"/>
            <a:r>
              <a:rPr lang="ru-RU" sz="1400" dirty="0">
                <a:solidFill>
                  <a:prstClr val="black"/>
                </a:solidFill>
              </a:rPr>
              <a:t>Парашюты все раскрылись, Дети мягко приземлились, (приседание, руки в стороны)</a:t>
            </a:r>
          </a:p>
          <a:p>
            <a:pPr lvl="0"/>
            <a:endParaRPr lang="ru-RU" sz="1400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76056" y="658763"/>
            <a:ext cx="36004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200" dirty="0">
                <a:solidFill>
                  <a:prstClr val="black"/>
                </a:solidFill>
              </a:rPr>
              <a:t>«Лошадки»</a:t>
            </a:r>
          </a:p>
          <a:p>
            <a:pPr lvl="0"/>
            <a:r>
              <a:rPr lang="ru-RU" sz="1200" dirty="0">
                <a:solidFill>
                  <a:prstClr val="black"/>
                </a:solidFill>
              </a:rPr>
              <a:t>Произносится текст стихотворения и одновременно выполняются сопровождающие движения.</a:t>
            </a:r>
          </a:p>
          <a:p>
            <a:pPr lvl="0"/>
            <a:r>
              <a:rPr lang="ru-RU" sz="1200" dirty="0">
                <a:solidFill>
                  <a:prstClr val="black"/>
                </a:solidFill>
              </a:rPr>
              <a:t>Эй, лошадки, все за мной!</a:t>
            </a:r>
          </a:p>
          <a:p>
            <a:pPr lvl="0"/>
            <a:r>
              <a:rPr lang="ru-RU" sz="1200" dirty="0">
                <a:solidFill>
                  <a:prstClr val="black"/>
                </a:solidFill>
              </a:rPr>
              <a:t>Поспешим на водопой! (руки вперед, пружинистые движения ног)</a:t>
            </a:r>
          </a:p>
          <a:p>
            <a:pPr lvl="0"/>
            <a:r>
              <a:rPr lang="ru-RU" sz="1200" dirty="0">
                <a:solidFill>
                  <a:prstClr val="black"/>
                </a:solidFill>
              </a:rPr>
              <a:t>Вот река, широка и глубока,</a:t>
            </a:r>
          </a:p>
          <a:p>
            <a:pPr lvl="0"/>
            <a:r>
              <a:rPr lang="ru-RU" sz="1200" dirty="0">
                <a:solidFill>
                  <a:prstClr val="black"/>
                </a:solidFill>
              </a:rPr>
              <a:t>Не достанешь до дна. (плавное разведение рук в стороны, наклоны вперед)</a:t>
            </a:r>
          </a:p>
          <a:p>
            <a:pPr lvl="0"/>
            <a:r>
              <a:rPr lang="ru-RU" sz="1200" dirty="0">
                <a:solidFill>
                  <a:prstClr val="black"/>
                </a:solidFill>
              </a:rPr>
              <a:t>А водица вкусна! Пейте! Хороша водица! Постучим копытцем! (</a:t>
            </a:r>
            <a:r>
              <a:rPr lang="ru-RU" sz="1200" dirty="0" err="1">
                <a:solidFill>
                  <a:prstClr val="black"/>
                </a:solidFill>
              </a:rPr>
              <a:t>притоптывание</a:t>
            </a:r>
            <a:r>
              <a:rPr lang="ru-RU" sz="1200" dirty="0">
                <a:solidFill>
                  <a:prstClr val="black"/>
                </a:solidFill>
              </a:rPr>
              <a:t> ногой)</a:t>
            </a:r>
          </a:p>
          <a:p>
            <a:pPr lvl="0"/>
            <a:r>
              <a:rPr lang="ru-RU" sz="1200" dirty="0">
                <a:solidFill>
                  <a:prstClr val="black"/>
                </a:solidFill>
              </a:rPr>
              <a:t>Эй, лошадки, все за мной! (руки в стороны, плавные движения вверх - вниз)</a:t>
            </a:r>
          </a:p>
          <a:p>
            <a:pPr lvl="0"/>
            <a:r>
              <a:rPr lang="ru-RU" sz="1200" dirty="0">
                <a:solidFill>
                  <a:prstClr val="black"/>
                </a:solidFill>
              </a:rPr>
              <a:t>Поскакали домой, (прыжки на месте) Гоп-гоп-гоп!</a:t>
            </a:r>
          </a:p>
          <a:p>
            <a:pPr lvl="0"/>
            <a:endParaRPr lang="ru-RU" sz="1200" dirty="0">
              <a:solidFill>
                <a:prstClr val="black"/>
              </a:solidFill>
            </a:endParaRPr>
          </a:p>
          <a:p>
            <a:pPr lvl="0"/>
            <a:r>
              <a:rPr lang="ru-RU" sz="1200" dirty="0">
                <a:solidFill>
                  <a:prstClr val="black"/>
                </a:solidFill>
              </a:rPr>
              <a:t>«Деревья в лесу» </a:t>
            </a:r>
          </a:p>
          <a:p>
            <a:pPr lvl="0"/>
            <a:r>
              <a:rPr lang="ru-RU" sz="1200" dirty="0">
                <a:solidFill>
                  <a:prstClr val="black"/>
                </a:solidFill>
              </a:rPr>
              <a:t>Произносится текст стихотворения и одновременно выполняются сопровождающие движения.</a:t>
            </a:r>
          </a:p>
          <a:p>
            <a:pPr lvl="0"/>
            <a:r>
              <a:rPr lang="ru-RU" sz="1200" dirty="0">
                <a:solidFill>
                  <a:prstClr val="black"/>
                </a:solidFill>
              </a:rPr>
              <a:t>Руки подняли и покачали - Это деревья в лесу, (плавные покачивания поднятыми вверх руками)</a:t>
            </a:r>
          </a:p>
          <a:p>
            <a:pPr lvl="0"/>
            <a:r>
              <a:rPr lang="ru-RU" sz="1200" dirty="0">
                <a:solidFill>
                  <a:prstClr val="black"/>
                </a:solidFill>
              </a:rPr>
              <a:t>Руки нагнули, кисти встряхнули - Ветер сбивает росу, (встряхивание рук перед собой)</a:t>
            </a:r>
          </a:p>
          <a:p>
            <a:pPr lvl="0"/>
            <a:r>
              <a:rPr lang="ru-RU" sz="1200" dirty="0">
                <a:solidFill>
                  <a:prstClr val="black"/>
                </a:solidFill>
              </a:rPr>
              <a:t>В стороны руки плавно помашем Это к нам птицы летят.</a:t>
            </a:r>
          </a:p>
          <a:p>
            <a:pPr lvl="0"/>
            <a:r>
              <a:rPr lang="ru-RU" sz="1200" dirty="0">
                <a:solidFill>
                  <a:prstClr val="black"/>
                </a:solidFill>
              </a:rPr>
              <a:t>Как они сядут, тоже покажем - Крылья сложили назад. (2 раза)</a:t>
            </a:r>
          </a:p>
        </p:txBody>
      </p:sp>
    </p:spTree>
    <p:extLst>
      <p:ext uri="{BB962C8B-B14F-4D97-AF65-F5344CB8AC3E}">
        <p14:creationId xmlns:p14="http://schemas.microsoft.com/office/powerpoint/2010/main" val="261592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119721" y="1121655"/>
            <a:ext cx="6811441" cy="4572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461766" y="1131145"/>
            <a:ext cx="6792467" cy="45720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933"/>
            <a:ext cx="4572000" cy="68580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-9524"/>
            <a:ext cx="4572000" cy="6858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21803" y="476672"/>
            <a:ext cx="3528392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400" dirty="0">
                <a:solidFill>
                  <a:prstClr val="black"/>
                </a:solidFill>
              </a:rPr>
              <a:t>«Часы»</a:t>
            </a:r>
          </a:p>
          <a:p>
            <a:pPr lvl="0"/>
            <a:r>
              <a:rPr lang="ru-RU" sz="1400" dirty="0">
                <a:solidFill>
                  <a:prstClr val="black"/>
                </a:solidFill>
              </a:rPr>
              <a:t>Произносится текст стихотворения и одновременно выполняются сопровождающие движения.</a:t>
            </a:r>
          </a:p>
          <a:p>
            <a:pPr lvl="0"/>
            <a:r>
              <a:rPr lang="ru-RU" sz="1400" dirty="0">
                <a:solidFill>
                  <a:prstClr val="black"/>
                </a:solidFill>
              </a:rPr>
              <a:t>Тик-так, тик-так,</a:t>
            </a:r>
          </a:p>
          <a:p>
            <a:pPr lvl="0"/>
            <a:r>
              <a:rPr lang="ru-RU" sz="1400" dirty="0">
                <a:solidFill>
                  <a:prstClr val="black"/>
                </a:solidFill>
              </a:rPr>
              <a:t>Все часы идут вот так.</a:t>
            </a:r>
          </a:p>
          <a:p>
            <a:pPr lvl="0"/>
            <a:r>
              <a:rPr lang="ru-RU" sz="1400" dirty="0">
                <a:solidFill>
                  <a:prstClr val="black"/>
                </a:solidFill>
              </a:rPr>
              <a:t>Тик-так, тик-так. (наклоны головы к плечам)</a:t>
            </a:r>
          </a:p>
          <a:p>
            <a:pPr lvl="0"/>
            <a:r>
              <a:rPr lang="ru-RU" sz="1400" dirty="0">
                <a:solidFill>
                  <a:prstClr val="black"/>
                </a:solidFill>
              </a:rPr>
              <a:t>Смотри скорей, который час.</a:t>
            </a:r>
          </a:p>
          <a:p>
            <a:pPr lvl="0"/>
            <a:r>
              <a:rPr lang="ru-RU" sz="1400" dirty="0">
                <a:solidFill>
                  <a:prstClr val="black"/>
                </a:solidFill>
              </a:rPr>
              <a:t>Тик-так, тик-так. (раскачивания туловища)</a:t>
            </a:r>
          </a:p>
          <a:p>
            <a:pPr lvl="0"/>
            <a:r>
              <a:rPr lang="ru-RU" sz="1400" dirty="0">
                <a:solidFill>
                  <a:prstClr val="black"/>
                </a:solidFill>
              </a:rPr>
              <a:t>Налево - раз, направо - раз,</a:t>
            </a:r>
          </a:p>
          <a:p>
            <a:pPr lvl="0"/>
            <a:r>
              <a:rPr lang="ru-RU" sz="1400" dirty="0">
                <a:solidFill>
                  <a:prstClr val="black"/>
                </a:solidFill>
              </a:rPr>
              <a:t>Тик-так, тик-так. (наклоны туловища влево - вправо)</a:t>
            </a:r>
          </a:p>
          <a:p>
            <a:pPr lvl="0"/>
            <a:r>
              <a:rPr lang="ru-RU" sz="1400" dirty="0">
                <a:solidFill>
                  <a:prstClr val="black"/>
                </a:solidFill>
              </a:rPr>
              <a:t>Мы тоже можем так</a:t>
            </a:r>
            <a:r>
              <a:rPr lang="ru-RU" sz="1400" dirty="0" smtClean="0">
                <a:solidFill>
                  <a:prstClr val="black"/>
                </a:solidFill>
              </a:rPr>
              <a:t>.</a:t>
            </a:r>
          </a:p>
          <a:p>
            <a:pPr lvl="0"/>
            <a:r>
              <a:rPr lang="ru-RU" sz="1400" dirty="0">
                <a:solidFill>
                  <a:prstClr val="black"/>
                </a:solidFill>
              </a:rPr>
              <a:t>«Птицы»</a:t>
            </a:r>
          </a:p>
          <a:p>
            <a:pPr lvl="0"/>
            <a:r>
              <a:rPr lang="ru-RU" sz="1400" dirty="0">
                <a:solidFill>
                  <a:prstClr val="black"/>
                </a:solidFill>
              </a:rPr>
              <a:t>Произносится текст стихотворения и одновременно выполняются сопровождающие движения.</a:t>
            </a:r>
          </a:p>
          <a:p>
            <a:pPr lvl="0"/>
            <a:r>
              <a:rPr lang="ru-RU" sz="1400" dirty="0">
                <a:solidFill>
                  <a:prstClr val="black"/>
                </a:solidFill>
              </a:rPr>
              <a:t>Как головою между </a:t>
            </a:r>
            <a:r>
              <a:rPr lang="ru-RU" sz="1400" dirty="0" err="1">
                <a:solidFill>
                  <a:prstClr val="black"/>
                </a:solidFill>
              </a:rPr>
              <a:t>листвою</a:t>
            </a:r>
            <a:r>
              <a:rPr lang="ru-RU" sz="1400" dirty="0">
                <a:solidFill>
                  <a:prstClr val="black"/>
                </a:solidFill>
              </a:rPr>
              <a:t> Дятел деревья долбит. (движения головой вверх - вниз)</a:t>
            </a:r>
          </a:p>
          <a:p>
            <a:pPr lvl="0"/>
            <a:r>
              <a:rPr lang="ru-RU" sz="1400" dirty="0">
                <a:solidFill>
                  <a:prstClr val="black"/>
                </a:solidFill>
              </a:rPr>
              <a:t>Как на рыбалку и вперевалку Гусь за гусыней бежит. (бег на месте с разведением рук)</a:t>
            </a:r>
          </a:p>
          <a:p>
            <a:pPr lvl="0"/>
            <a:r>
              <a:rPr lang="ru-RU" sz="1400" dirty="0">
                <a:solidFill>
                  <a:prstClr val="black"/>
                </a:solidFill>
              </a:rPr>
              <a:t> Как удивились, остановились Гуси у самой реки,</a:t>
            </a:r>
          </a:p>
          <a:p>
            <a:pPr lvl="0"/>
            <a:r>
              <a:rPr lang="ru-RU" sz="1400" dirty="0">
                <a:solidFill>
                  <a:prstClr val="black"/>
                </a:solidFill>
              </a:rPr>
              <a:t>Воду попили, крылья раскрыли (наклон вперед, руки назад)</a:t>
            </a:r>
          </a:p>
          <a:p>
            <a:pPr lvl="0"/>
            <a:r>
              <a:rPr lang="ru-RU" sz="1400" dirty="0">
                <a:solidFill>
                  <a:prstClr val="black"/>
                </a:solidFill>
              </a:rPr>
              <a:t>И потихоньку пошли, (шаги на месте)</a:t>
            </a:r>
          </a:p>
          <a:p>
            <a:pPr lvl="0"/>
            <a:endParaRPr lang="ru-RU" dirty="0">
              <a:solidFill>
                <a:prstClr val="black"/>
              </a:solidFill>
            </a:endParaRPr>
          </a:p>
          <a:p>
            <a:pPr lvl="0"/>
            <a:endParaRPr lang="ru-RU" sz="1400" dirty="0" smtClean="0">
              <a:solidFill>
                <a:prstClr val="black"/>
              </a:solidFill>
            </a:endParaRPr>
          </a:p>
          <a:p>
            <a:pPr lvl="0"/>
            <a:endParaRPr lang="ru-RU" sz="1400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76056" y="658763"/>
            <a:ext cx="367240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200" dirty="0">
                <a:solidFill>
                  <a:prstClr val="black"/>
                </a:solidFill>
              </a:rPr>
              <a:t>«Три медведя»</a:t>
            </a:r>
          </a:p>
          <a:p>
            <a:pPr lvl="0"/>
            <a:r>
              <a:rPr lang="ru-RU" sz="1200" dirty="0">
                <a:solidFill>
                  <a:prstClr val="black"/>
                </a:solidFill>
              </a:rPr>
              <a:t>Произносится текст стихотворения и одновременно выполняются сопровождающие движения.</a:t>
            </a:r>
          </a:p>
          <a:p>
            <a:pPr lvl="0"/>
            <a:r>
              <a:rPr lang="ru-RU" sz="1200" dirty="0">
                <a:solidFill>
                  <a:prstClr val="black"/>
                </a:solidFill>
              </a:rPr>
              <a:t>Три медведя шли домой: (дети идут как медведи)</a:t>
            </a:r>
          </a:p>
          <a:p>
            <a:pPr lvl="0"/>
            <a:r>
              <a:rPr lang="ru-RU" sz="1200" dirty="0">
                <a:solidFill>
                  <a:prstClr val="black"/>
                </a:solidFill>
              </a:rPr>
              <a:t>Папа был большой-большой, (поднимают руки вверх)</a:t>
            </a:r>
          </a:p>
          <a:p>
            <a:pPr lvl="0"/>
            <a:r>
              <a:rPr lang="ru-RU" sz="1200" dirty="0">
                <a:solidFill>
                  <a:prstClr val="black"/>
                </a:solidFill>
              </a:rPr>
              <a:t>Мама с ним - поменьше ростом, (руки на уровне груди, вытянуты вперед)</a:t>
            </a:r>
          </a:p>
          <a:p>
            <a:pPr lvl="0"/>
            <a:r>
              <a:rPr lang="ru-RU" sz="1200" dirty="0">
                <a:solidFill>
                  <a:prstClr val="black"/>
                </a:solidFill>
              </a:rPr>
              <a:t>А сыночек просто крошка, (садятся на корточки)</a:t>
            </a:r>
          </a:p>
          <a:p>
            <a:pPr lvl="0"/>
            <a:r>
              <a:rPr lang="ru-RU" sz="1200" dirty="0">
                <a:solidFill>
                  <a:prstClr val="black"/>
                </a:solidFill>
              </a:rPr>
              <a:t>Очень маленький он был,</a:t>
            </a:r>
          </a:p>
          <a:p>
            <a:pPr lvl="0"/>
            <a:r>
              <a:rPr lang="ru-RU" sz="1200" dirty="0">
                <a:solidFill>
                  <a:prstClr val="black"/>
                </a:solidFill>
              </a:rPr>
              <a:t>С погремушками ходил, (встают и имитируют игру на погремушках, поднимают руки вверх и произносят слова: динь-динь-динь</a:t>
            </a:r>
          </a:p>
          <a:p>
            <a:pPr lvl="0"/>
            <a:endParaRPr lang="ru-RU" sz="1200" dirty="0">
              <a:solidFill>
                <a:prstClr val="black"/>
              </a:solidFill>
            </a:endParaRPr>
          </a:p>
          <a:p>
            <a:pPr lvl="0"/>
            <a:r>
              <a:rPr lang="ru-RU" sz="1200" dirty="0">
                <a:solidFill>
                  <a:prstClr val="black"/>
                </a:solidFill>
              </a:rPr>
              <a:t> «Медвежата»</a:t>
            </a:r>
          </a:p>
          <a:p>
            <a:pPr lvl="0"/>
            <a:r>
              <a:rPr lang="ru-RU" sz="1200" dirty="0">
                <a:solidFill>
                  <a:prstClr val="black"/>
                </a:solidFill>
              </a:rPr>
              <a:t>Произносится текст стихотворения и одновременно выполняются сопровождающие движения.</a:t>
            </a:r>
          </a:p>
          <a:p>
            <a:pPr lvl="0"/>
            <a:r>
              <a:rPr lang="ru-RU" sz="1200" dirty="0">
                <a:solidFill>
                  <a:prstClr val="black"/>
                </a:solidFill>
              </a:rPr>
              <a:t>Медвежата в чаще жили, Головой своей крутили. Вот так, вот так Головой своей крутили, (круговые движения головой поочередно в разные стороны)</a:t>
            </a:r>
          </a:p>
          <a:p>
            <a:pPr lvl="0"/>
            <a:r>
              <a:rPr lang="ru-RU" sz="1200" dirty="0">
                <a:solidFill>
                  <a:prstClr val="black"/>
                </a:solidFill>
              </a:rPr>
              <a:t>Медвежата мед искали, Дружно дерево качали. Вот так, вот так Дружно дерево качали. (наклоны в стороны, руки вперед) </a:t>
            </a:r>
          </a:p>
          <a:p>
            <a:pPr lvl="0"/>
            <a:r>
              <a:rPr lang="ru-RU" sz="1200" dirty="0">
                <a:solidFill>
                  <a:prstClr val="black"/>
                </a:solidFill>
              </a:rPr>
              <a:t>Вперевалочку ходили И из речки воду пили, Вот так, вот так И из речки воду пили. (ходьба «по-медвежьи», наклоны вперед)</a:t>
            </a:r>
          </a:p>
          <a:p>
            <a:pPr lvl="0"/>
            <a:r>
              <a:rPr lang="ru-RU" sz="1200" dirty="0">
                <a:solidFill>
                  <a:prstClr val="black"/>
                </a:solidFill>
              </a:rPr>
              <a:t>А потом они плясали, Выше лапы поднимали. Вот так, вот так Выше лапы поднимали</a:t>
            </a:r>
          </a:p>
        </p:txBody>
      </p:sp>
    </p:spTree>
    <p:extLst>
      <p:ext uri="{BB962C8B-B14F-4D97-AF65-F5344CB8AC3E}">
        <p14:creationId xmlns:p14="http://schemas.microsoft.com/office/powerpoint/2010/main" val="1510450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119721" y="1121655"/>
            <a:ext cx="6811441" cy="4572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461766" y="1131145"/>
            <a:ext cx="6792467" cy="45720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933"/>
            <a:ext cx="4572000" cy="68580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-9524"/>
            <a:ext cx="4572000" cy="6858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08881" y="257735"/>
            <a:ext cx="352839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400" dirty="0">
                <a:solidFill>
                  <a:prstClr val="black"/>
                </a:solidFill>
              </a:rPr>
              <a:t>«Капуста»</a:t>
            </a:r>
          </a:p>
          <a:p>
            <a:pPr lvl="0"/>
            <a:r>
              <a:rPr lang="ru-RU" sz="1400" dirty="0">
                <a:solidFill>
                  <a:prstClr val="black"/>
                </a:solidFill>
              </a:rPr>
              <a:t>Произносится текст стихотворения и одновременно выполняются сопровождающие движения.</a:t>
            </a:r>
          </a:p>
          <a:p>
            <a:pPr lvl="0"/>
            <a:r>
              <a:rPr lang="ru-RU" sz="1400" dirty="0">
                <a:solidFill>
                  <a:prstClr val="black"/>
                </a:solidFill>
              </a:rPr>
              <a:t>Мы капусту рубим-рубим, (размашистые движения руками, как топором)</a:t>
            </a:r>
          </a:p>
          <a:p>
            <a:pPr lvl="0"/>
            <a:r>
              <a:rPr lang="ru-RU" sz="1400" dirty="0">
                <a:solidFill>
                  <a:prstClr val="black"/>
                </a:solidFill>
              </a:rPr>
              <a:t>Мы капусту мнем-мнем, («мнут капусту»)</a:t>
            </a:r>
          </a:p>
          <a:p>
            <a:pPr lvl="0"/>
            <a:r>
              <a:rPr lang="ru-RU" sz="1400" dirty="0">
                <a:solidFill>
                  <a:prstClr val="black"/>
                </a:solidFill>
              </a:rPr>
              <a:t>Мы капусту солим-солим, («берут» щепотку соли и «солят»)</a:t>
            </a:r>
          </a:p>
          <a:p>
            <a:pPr lvl="0"/>
            <a:r>
              <a:rPr lang="ru-RU" sz="1400" dirty="0">
                <a:solidFill>
                  <a:prstClr val="black"/>
                </a:solidFill>
              </a:rPr>
              <a:t>Мы капусту жмем-жмем, (сгибания и разгибания кистей рук)</a:t>
            </a:r>
          </a:p>
          <a:p>
            <a:pPr lvl="0"/>
            <a:endParaRPr lang="ru-RU" sz="1400" dirty="0">
              <a:solidFill>
                <a:prstClr val="black"/>
              </a:solidFill>
            </a:endParaRPr>
          </a:p>
          <a:p>
            <a:pPr lvl="0"/>
            <a:r>
              <a:rPr lang="ru-RU" sz="1400" dirty="0">
                <a:solidFill>
                  <a:prstClr val="black"/>
                </a:solidFill>
              </a:rPr>
              <a:t> </a:t>
            </a:r>
            <a:r>
              <a:rPr lang="ru-RU" sz="1400" dirty="0" smtClean="0">
                <a:solidFill>
                  <a:prstClr val="black"/>
                </a:solidFill>
              </a:rPr>
              <a:t>«Деревцо»</a:t>
            </a:r>
          </a:p>
          <a:p>
            <a:pPr lvl="0"/>
            <a:r>
              <a:rPr lang="ru-RU" sz="1400" dirty="0" smtClean="0">
                <a:solidFill>
                  <a:prstClr val="black"/>
                </a:solidFill>
              </a:rPr>
              <a:t>Произносится текст стихотворения и одновременно выполняются сопровождающие движения.</a:t>
            </a:r>
          </a:p>
          <a:p>
            <a:pPr lvl="0"/>
            <a:r>
              <a:rPr lang="ru-RU" sz="1400" dirty="0" smtClean="0">
                <a:solidFill>
                  <a:prstClr val="black"/>
                </a:solidFill>
              </a:rPr>
              <a:t>Ветер дует нам в лицо, (движения руками к себе)</a:t>
            </a:r>
          </a:p>
          <a:p>
            <a:pPr lvl="0"/>
            <a:r>
              <a:rPr lang="ru-RU" sz="1400" dirty="0" smtClean="0">
                <a:solidFill>
                  <a:prstClr val="black"/>
                </a:solidFill>
              </a:rPr>
              <a:t>Закачалось деревцо, (покачивания поднятыми руками)</a:t>
            </a:r>
          </a:p>
          <a:p>
            <a:pPr lvl="0"/>
            <a:r>
              <a:rPr lang="ru-RU" sz="1400" dirty="0" smtClean="0">
                <a:solidFill>
                  <a:prstClr val="black"/>
                </a:solidFill>
              </a:rPr>
              <a:t>Ветерок все тише-тише - (постепенное приседание)</a:t>
            </a:r>
          </a:p>
          <a:p>
            <a:pPr lvl="0"/>
            <a:r>
              <a:rPr lang="ru-RU" sz="1400" dirty="0" smtClean="0">
                <a:solidFill>
                  <a:prstClr val="black"/>
                </a:solidFill>
              </a:rPr>
              <a:t>Деревцо все выше-выше, (встать, потянуться на носочках)</a:t>
            </a:r>
          </a:p>
          <a:p>
            <a:pPr lvl="0"/>
            <a:r>
              <a:rPr lang="ru-RU" sz="1400" dirty="0" smtClean="0">
                <a:solidFill>
                  <a:prstClr val="black"/>
                </a:solidFill>
              </a:rPr>
              <a:t>Каждый день по утрам Делаем зарядку, Очень нравится нам Все делать по порядку: Весело шагать, весело играть, Руки поднимать, руки опускать. Приседать и вставать, Прыгать и скакать.</a:t>
            </a:r>
          </a:p>
          <a:p>
            <a:pPr lvl="0"/>
            <a:endParaRPr lang="ru-RU" sz="1400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48064" y="548680"/>
            <a:ext cx="352839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400" dirty="0">
                <a:solidFill>
                  <a:prstClr val="black"/>
                </a:solidFill>
              </a:rPr>
              <a:t>«Буратино»</a:t>
            </a:r>
          </a:p>
          <a:p>
            <a:pPr lvl="0"/>
            <a:r>
              <a:rPr lang="ru-RU" sz="1400" dirty="0">
                <a:solidFill>
                  <a:prstClr val="black"/>
                </a:solidFill>
              </a:rPr>
              <a:t>Движения выполняются по ходу стихотворения.</a:t>
            </a:r>
          </a:p>
          <a:p>
            <a:pPr lvl="0"/>
            <a:r>
              <a:rPr lang="ru-RU" sz="1400" dirty="0">
                <a:solidFill>
                  <a:prstClr val="black"/>
                </a:solidFill>
              </a:rPr>
              <a:t>Буратино - потянулся,</a:t>
            </a:r>
          </a:p>
          <a:p>
            <a:pPr lvl="0"/>
            <a:r>
              <a:rPr lang="ru-RU" sz="1400" dirty="0">
                <a:solidFill>
                  <a:prstClr val="black"/>
                </a:solidFill>
              </a:rPr>
              <a:t>Раз - нагнулся,</a:t>
            </a:r>
          </a:p>
          <a:p>
            <a:pPr lvl="0"/>
            <a:r>
              <a:rPr lang="ru-RU" sz="1400" dirty="0">
                <a:solidFill>
                  <a:prstClr val="black"/>
                </a:solidFill>
              </a:rPr>
              <a:t>Два - нагнулся,</a:t>
            </a:r>
          </a:p>
          <a:p>
            <a:pPr lvl="0"/>
            <a:r>
              <a:rPr lang="ru-RU" sz="1400" dirty="0">
                <a:solidFill>
                  <a:prstClr val="black"/>
                </a:solidFill>
              </a:rPr>
              <a:t>Руки в стороны развел,</a:t>
            </a:r>
          </a:p>
          <a:p>
            <a:pPr lvl="0"/>
            <a:r>
              <a:rPr lang="ru-RU" sz="1400" dirty="0">
                <a:solidFill>
                  <a:prstClr val="black"/>
                </a:solidFill>
              </a:rPr>
              <a:t>Ключик, видно, не нашел.</a:t>
            </a:r>
          </a:p>
          <a:p>
            <a:pPr lvl="0"/>
            <a:r>
              <a:rPr lang="ru-RU" sz="1400" dirty="0">
                <a:solidFill>
                  <a:prstClr val="black"/>
                </a:solidFill>
              </a:rPr>
              <a:t>Чтобы ключик нам достать, Надо на носочки встать.</a:t>
            </a:r>
          </a:p>
          <a:p>
            <a:pPr lvl="0"/>
            <a:endParaRPr lang="ru-RU" sz="1400" dirty="0">
              <a:solidFill>
                <a:prstClr val="black"/>
              </a:solidFill>
            </a:endParaRPr>
          </a:p>
          <a:p>
            <a:pPr lvl="0"/>
            <a:r>
              <a:rPr lang="ru-RU" sz="1400" dirty="0">
                <a:solidFill>
                  <a:prstClr val="black"/>
                </a:solidFill>
              </a:rPr>
              <a:t>«Птички»</a:t>
            </a:r>
          </a:p>
          <a:p>
            <a:pPr lvl="0"/>
            <a:r>
              <a:rPr lang="ru-RU" sz="1400" dirty="0">
                <a:solidFill>
                  <a:prstClr val="black"/>
                </a:solidFill>
              </a:rPr>
              <a:t>Произносится текст стихотворения и одновременно выполняются сопровождающие движения.</a:t>
            </a:r>
          </a:p>
          <a:p>
            <a:pPr lvl="0"/>
            <a:r>
              <a:rPr lang="ru-RU" sz="1400" dirty="0">
                <a:solidFill>
                  <a:prstClr val="black"/>
                </a:solidFill>
              </a:rPr>
              <a:t>Птички в гнездышках сидят (дети сидят на стульчиках)</a:t>
            </a:r>
          </a:p>
          <a:p>
            <a:pPr lvl="0"/>
            <a:r>
              <a:rPr lang="ru-RU" sz="1400" dirty="0">
                <a:solidFill>
                  <a:prstClr val="black"/>
                </a:solidFill>
              </a:rPr>
              <a:t>И на улицу глядят.</a:t>
            </a:r>
          </a:p>
          <a:p>
            <a:pPr lvl="0"/>
            <a:r>
              <a:rPr lang="ru-RU" sz="1400" dirty="0">
                <a:solidFill>
                  <a:prstClr val="black"/>
                </a:solidFill>
              </a:rPr>
              <a:t>Полетать вдруг захотели,</a:t>
            </a:r>
          </a:p>
          <a:p>
            <a:pPr lvl="0"/>
            <a:r>
              <a:rPr lang="ru-RU" sz="1400" dirty="0">
                <a:solidFill>
                  <a:prstClr val="black"/>
                </a:solidFill>
              </a:rPr>
              <a:t>И все сразу полетели, (дети бегают по группе. На слова взрослого «птички в гнездышки» дети занимают свои места)</a:t>
            </a:r>
          </a:p>
          <a:p>
            <a:pPr lvl="0"/>
            <a:endParaRPr lang="ru-RU" sz="1400" dirty="0">
              <a:solidFill>
                <a:prstClr val="black"/>
              </a:solidFill>
            </a:endParaRPr>
          </a:p>
          <a:p>
            <a:pPr lvl="0"/>
            <a:endParaRPr lang="ru-RU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55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119721" y="1121655"/>
            <a:ext cx="6811441" cy="4572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461766" y="1131145"/>
            <a:ext cx="6792467" cy="45720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933"/>
            <a:ext cx="4572000" cy="68580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-9524"/>
            <a:ext cx="4572000" cy="6858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21803" y="658763"/>
            <a:ext cx="3528392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200" dirty="0">
                <a:solidFill>
                  <a:prstClr val="black"/>
                </a:solidFill>
              </a:rPr>
              <a:t>«Маша-растеряша»</a:t>
            </a:r>
          </a:p>
          <a:p>
            <a:pPr lvl="0"/>
            <a:r>
              <a:rPr lang="ru-RU" sz="1200" dirty="0">
                <a:solidFill>
                  <a:prstClr val="black"/>
                </a:solidFill>
              </a:rPr>
              <a:t>Произносится текст стихотворения и одновременно выполняются сопровождающие движения.</a:t>
            </a:r>
          </a:p>
          <a:p>
            <a:pPr lvl="0"/>
            <a:r>
              <a:rPr lang="ru-RU" sz="1200" dirty="0">
                <a:solidFill>
                  <a:prstClr val="black"/>
                </a:solidFill>
              </a:rPr>
              <a:t>Ищет вещи Маша, (поворот в одну сторону)</a:t>
            </a:r>
          </a:p>
          <a:p>
            <a:pPr lvl="0"/>
            <a:r>
              <a:rPr lang="ru-RU" sz="1200" dirty="0">
                <a:solidFill>
                  <a:prstClr val="black"/>
                </a:solidFill>
              </a:rPr>
              <a:t>Маша-растеряша. (поворот в другую сторону, в исходное положение)</a:t>
            </a:r>
          </a:p>
          <a:p>
            <a:pPr lvl="0"/>
            <a:r>
              <a:rPr lang="ru-RU" sz="1200" dirty="0">
                <a:solidFill>
                  <a:prstClr val="black"/>
                </a:solidFill>
              </a:rPr>
              <a:t>И на стуле нет, (руки вперед, в стороны)</a:t>
            </a:r>
          </a:p>
          <a:p>
            <a:pPr lvl="0"/>
            <a:r>
              <a:rPr lang="ru-RU" sz="1200" dirty="0">
                <a:solidFill>
                  <a:prstClr val="black"/>
                </a:solidFill>
              </a:rPr>
              <a:t>И под стулом нет, (присесть, развести руки в стороны)</a:t>
            </a:r>
          </a:p>
          <a:p>
            <a:pPr lvl="0"/>
            <a:r>
              <a:rPr lang="ru-RU" sz="1200" dirty="0">
                <a:solidFill>
                  <a:prstClr val="black"/>
                </a:solidFill>
              </a:rPr>
              <a:t>На кровати нет,</a:t>
            </a:r>
          </a:p>
          <a:p>
            <a:pPr lvl="0"/>
            <a:r>
              <a:rPr lang="ru-RU" sz="1200" dirty="0">
                <a:solidFill>
                  <a:prstClr val="black"/>
                </a:solidFill>
              </a:rPr>
              <a:t>(руки опустили)</a:t>
            </a:r>
          </a:p>
          <a:p>
            <a:pPr lvl="0"/>
            <a:r>
              <a:rPr lang="ru-RU" sz="1200" dirty="0">
                <a:solidFill>
                  <a:prstClr val="black"/>
                </a:solidFill>
              </a:rPr>
              <a:t>(наклоны головы влево - вправо, «погрозить» указательным пальцем)</a:t>
            </a:r>
          </a:p>
          <a:p>
            <a:pPr lvl="0"/>
            <a:r>
              <a:rPr lang="ru-RU" sz="1200" dirty="0">
                <a:solidFill>
                  <a:prstClr val="black"/>
                </a:solidFill>
              </a:rPr>
              <a:t>Маша-растеряша!</a:t>
            </a:r>
          </a:p>
          <a:p>
            <a:pPr lvl="0"/>
            <a:endParaRPr lang="ru-RU" sz="1200" dirty="0">
              <a:solidFill>
                <a:prstClr val="black"/>
              </a:solidFill>
            </a:endParaRPr>
          </a:p>
          <a:p>
            <a:pPr lvl="0"/>
            <a:r>
              <a:rPr lang="ru-RU" sz="1200" dirty="0">
                <a:solidFill>
                  <a:prstClr val="black"/>
                </a:solidFill>
              </a:rPr>
              <a:t>«Замри»</a:t>
            </a:r>
          </a:p>
          <a:p>
            <a:pPr lvl="0"/>
            <a:r>
              <a:rPr lang="ru-RU" sz="1200" dirty="0">
                <a:solidFill>
                  <a:prstClr val="black"/>
                </a:solidFill>
              </a:rPr>
              <a:t>Произносится текст стихотворения и одновременно выполняются сопровождающие движения.</a:t>
            </a:r>
          </a:p>
          <a:p>
            <a:pPr lvl="0"/>
            <a:r>
              <a:rPr lang="ru-RU" sz="1200" dirty="0">
                <a:solidFill>
                  <a:prstClr val="black"/>
                </a:solidFill>
              </a:rPr>
              <a:t>Мы топаем ногами, (топают)</a:t>
            </a:r>
          </a:p>
          <a:p>
            <a:pPr lvl="0"/>
            <a:r>
              <a:rPr lang="ru-RU" sz="1200" dirty="0">
                <a:solidFill>
                  <a:prstClr val="black"/>
                </a:solidFill>
              </a:rPr>
              <a:t>Мы хлопаем руками, (хлопают)</a:t>
            </a:r>
          </a:p>
          <a:p>
            <a:pPr lvl="0"/>
            <a:r>
              <a:rPr lang="ru-RU" sz="1200" dirty="0">
                <a:solidFill>
                  <a:prstClr val="black"/>
                </a:solidFill>
              </a:rPr>
              <a:t>Качаем головой, (качают головой)</a:t>
            </a:r>
          </a:p>
          <a:p>
            <a:pPr lvl="0"/>
            <a:r>
              <a:rPr lang="ru-RU" sz="1200" dirty="0">
                <a:solidFill>
                  <a:prstClr val="black"/>
                </a:solidFill>
              </a:rPr>
              <a:t>Мы руки поднимаем, (руки вверх)</a:t>
            </a:r>
          </a:p>
          <a:p>
            <a:pPr lvl="0"/>
            <a:r>
              <a:rPr lang="ru-RU" sz="1200" dirty="0">
                <a:solidFill>
                  <a:prstClr val="black"/>
                </a:solidFill>
              </a:rPr>
              <a:t>Потом их опускаем, (руки вниз)</a:t>
            </a:r>
          </a:p>
          <a:p>
            <a:pPr lvl="0"/>
            <a:r>
              <a:rPr lang="ru-RU" sz="1200" dirty="0">
                <a:solidFill>
                  <a:prstClr val="black"/>
                </a:solidFill>
              </a:rPr>
              <a:t>Мы руки подаем (руки в «замок»)</a:t>
            </a:r>
          </a:p>
          <a:p>
            <a:pPr lvl="0"/>
            <a:r>
              <a:rPr lang="ru-RU" sz="1200" dirty="0">
                <a:solidFill>
                  <a:prstClr val="black"/>
                </a:solidFill>
              </a:rPr>
              <a:t>И бегаем кругом, (покружиться на месте)</a:t>
            </a:r>
          </a:p>
          <a:p>
            <a:pPr lvl="0"/>
            <a:r>
              <a:rPr lang="ru-RU" sz="1200" dirty="0">
                <a:solidFill>
                  <a:prstClr val="black"/>
                </a:solidFill>
              </a:rPr>
              <a:t>Раз, два, три, (три хлопка)</a:t>
            </a:r>
          </a:p>
          <a:p>
            <a:pPr lvl="0"/>
            <a:r>
              <a:rPr lang="ru-RU" sz="1200" dirty="0">
                <a:solidFill>
                  <a:prstClr val="black"/>
                </a:solidFill>
              </a:rPr>
              <a:t>Любая фигура замри! (изобразить любую фигуру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44380" y="394692"/>
            <a:ext cx="3456384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200" dirty="0">
                <a:solidFill>
                  <a:prstClr val="black"/>
                </a:solidFill>
              </a:rPr>
              <a:t>«Прыжки»</a:t>
            </a:r>
          </a:p>
          <a:p>
            <a:pPr lvl="0"/>
            <a:r>
              <a:rPr lang="ru-RU" sz="1200" dirty="0">
                <a:solidFill>
                  <a:prstClr val="black"/>
                </a:solidFill>
              </a:rPr>
              <a:t>Движения выполняются по ходу стихотворения.</a:t>
            </a:r>
          </a:p>
          <a:p>
            <a:pPr lvl="0"/>
            <a:r>
              <a:rPr lang="ru-RU" sz="1200" dirty="0">
                <a:solidFill>
                  <a:prstClr val="black"/>
                </a:solidFill>
              </a:rPr>
              <a:t>Поднимайтесь, девочки, Поднимайтесь, мальчики! Прыгайте, как зайчики! Прыгайте, как мячики! Прыг-скок, прыг-скок, На травку присядем: Тишину послушаем, </a:t>
            </a:r>
            <a:r>
              <a:rPr lang="ru-RU" sz="1200" dirty="0" err="1">
                <a:solidFill>
                  <a:prstClr val="black"/>
                </a:solidFill>
              </a:rPr>
              <a:t>Морковочку</a:t>
            </a:r>
            <a:r>
              <a:rPr lang="ru-RU" sz="1200" dirty="0">
                <a:solidFill>
                  <a:prstClr val="black"/>
                </a:solidFill>
              </a:rPr>
              <a:t> покушаем. Немного отдохнем и Дальше пойдем. Выше-выше, Прыгай высоко! Не ленись, попрыгай На носочках легко! Прыгай высоко!</a:t>
            </a:r>
          </a:p>
          <a:p>
            <a:pPr lvl="0"/>
            <a:r>
              <a:rPr lang="ru-RU" sz="1200" dirty="0">
                <a:solidFill>
                  <a:prstClr val="black"/>
                </a:solidFill>
              </a:rPr>
              <a:t>«Зимой»</a:t>
            </a:r>
          </a:p>
          <a:p>
            <a:pPr lvl="0"/>
            <a:r>
              <a:rPr lang="ru-RU" sz="1200" dirty="0">
                <a:solidFill>
                  <a:prstClr val="black"/>
                </a:solidFill>
              </a:rPr>
              <a:t>Произносится текст стихотворения и одновременно выполняются сопровождающие движения.</a:t>
            </a:r>
          </a:p>
          <a:p>
            <a:pPr lvl="0"/>
            <a:r>
              <a:rPr lang="ru-RU" sz="1200" dirty="0">
                <a:solidFill>
                  <a:prstClr val="black"/>
                </a:solidFill>
              </a:rPr>
              <a:t>Как интересно нам зимой! (показывают большим пальцем вверх)</a:t>
            </a:r>
          </a:p>
          <a:p>
            <a:pPr lvl="0"/>
            <a:r>
              <a:rPr lang="ru-RU" sz="1200" dirty="0">
                <a:solidFill>
                  <a:prstClr val="black"/>
                </a:solidFill>
              </a:rPr>
              <a:t>На санках едем мы гурьбой, (имитируют катание на санках)</a:t>
            </a:r>
          </a:p>
          <a:p>
            <a:pPr lvl="0"/>
            <a:r>
              <a:rPr lang="ru-RU" sz="1200" dirty="0">
                <a:solidFill>
                  <a:prstClr val="black"/>
                </a:solidFill>
              </a:rPr>
              <a:t>Потом в снежки мы поиграем, (имитируют лепку и бросание снежков)</a:t>
            </a:r>
          </a:p>
          <a:p>
            <a:pPr lvl="0"/>
            <a:r>
              <a:rPr lang="ru-RU" sz="1200" dirty="0">
                <a:solidFill>
                  <a:prstClr val="black"/>
                </a:solidFill>
              </a:rPr>
              <a:t>Все дружно лыжи одеваем, («одевают» лыжи, «берут» палки, «едут»)</a:t>
            </a:r>
          </a:p>
          <a:p>
            <a:pPr lvl="0"/>
            <a:r>
              <a:rPr lang="ru-RU" sz="1200" dirty="0">
                <a:solidFill>
                  <a:prstClr val="black"/>
                </a:solidFill>
              </a:rPr>
              <a:t>Потом все встали на коньки, (изображают катание на коньках)</a:t>
            </a:r>
          </a:p>
          <a:p>
            <a:pPr lvl="0"/>
            <a:r>
              <a:rPr lang="ru-RU" sz="1200" dirty="0">
                <a:solidFill>
                  <a:prstClr val="black"/>
                </a:solidFill>
              </a:rPr>
              <a:t>Зимой веселые деньки! (показывают большим пальцем вверх)</a:t>
            </a:r>
          </a:p>
          <a:p>
            <a:pPr lvl="0"/>
            <a:r>
              <a:rPr lang="ru-RU" sz="1200" dirty="0">
                <a:solidFill>
                  <a:prstClr val="black"/>
                </a:solidFill>
              </a:rPr>
              <a:t>Мой мячик весело скачет, (движения, имитирующие постукивания рукой по мячу)</a:t>
            </a:r>
          </a:p>
          <a:p>
            <a:pPr lvl="0"/>
            <a:r>
              <a:rPr lang="ru-RU" sz="1200" dirty="0">
                <a:solidFill>
                  <a:prstClr val="black"/>
                </a:solidFill>
              </a:rPr>
              <a:t>Моя машина едет без бензина, (имитация вращения руля)</a:t>
            </a:r>
          </a:p>
          <a:p>
            <a:pPr lvl="0"/>
            <a:r>
              <a:rPr lang="ru-RU" sz="1200" dirty="0">
                <a:solidFill>
                  <a:prstClr val="black"/>
                </a:solidFill>
              </a:rPr>
              <a:t>Мой братишка еще малышка, (показывают рукой его рост)</a:t>
            </a:r>
          </a:p>
          <a:p>
            <a:pPr lvl="0"/>
            <a:r>
              <a:rPr lang="ru-RU" sz="1200" dirty="0">
                <a:solidFill>
                  <a:prstClr val="black"/>
                </a:solidFill>
              </a:rPr>
              <a:t>Моя кошка поспит немножко, (наклон головы набок, руки под щеку)</a:t>
            </a:r>
          </a:p>
          <a:p>
            <a:pPr lvl="0"/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611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119721" y="1121655"/>
            <a:ext cx="6811441" cy="4572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461766" y="1131145"/>
            <a:ext cx="6792467" cy="45720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933"/>
            <a:ext cx="4572000" cy="68580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-9524"/>
            <a:ext cx="4572000" cy="6858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21803" y="658763"/>
            <a:ext cx="3528392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400" i="1" dirty="0">
                <a:solidFill>
                  <a:prstClr val="black"/>
                </a:solidFill>
              </a:rPr>
              <a:t>Зайке холодно сидеть,</a:t>
            </a:r>
            <a:endParaRPr lang="ru-RU" sz="1400" dirty="0">
              <a:solidFill>
                <a:prstClr val="black"/>
              </a:solidFill>
            </a:endParaRPr>
          </a:p>
          <a:p>
            <a:pPr lvl="0"/>
            <a:r>
              <a:rPr lang="ru-RU" sz="1400" i="1" dirty="0">
                <a:solidFill>
                  <a:prstClr val="black"/>
                </a:solidFill>
              </a:rPr>
              <a:t>Надо лапочки погреть. </a:t>
            </a:r>
            <a:endParaRPr lang="ru-RU" sz="1400" dirty="0">
              <a:solidFill>
                <a:prstClr val="black"/>
              </a:solidFill>
            </a:endParaRPr>
          </a:p>
          <a:p>
            <a:pPr lvl="0"/>
            <a:r>
              <a:rPr lang="ru-RU" sz="1400" i="1" dirty="0" err="1">
                <a:solidFill>
                  <a:prstClr val="black"/>
                </a:solidFill>
              </a:rPr>
              <a:t>Хлоп,хлоп</a:t>
            </a:r>
            <a:r>
              <a:rPr lang="ru-RU" sz="1400" i="1" dirty="0">
                <a:solidFill>
                  <a:prstClr val="black"/>
                </a:solidFill>
              </a:rPr>
              <a:t>, хлоп, хлоп -</a:t>
            </a:r>
            <a:endParaRPr lang="ru-RU" sz="1400" dirty="0">
              <a:solidFill>
                <a:prstClr val="black"/>
              </a:solidFill>
            </a:endParaRPr>
          </a:p>
          <a:p>
            <a:pPr lvl="0"/>
            <a:r>
              <a:rPr lang="ru-RU" sz="1400" i="1" dirty="0">
                <a:solidFill>
                  <a:prstClr val="black"/>
                </a:solidFill>
              </a:rPr>
              <a:t>Надо лапочки погреть. </a:t>
            </a:r>
            <a:endParaRPr lang="ru-RU" sz="1400" dirty="0">
              <a:solidFill>
                <a:prstClr val="black"/>
              </a:solidFill>
            </a:endParaRPr>
          </a:p>
          <a:p>
            <a:pPr lvl="0"/>
            <a:r>
              <a:rPr lang="ru-RU" sz="1400" i="1" dirty="0">
                <a:solidFill>
                  <a:prstClr val="black"/>
                </a:solidFill>
              </a:rPr>
              <a:t>Зайке холодно стоять, </a:t>
            </a:r>
            <a:endParaRPr lang="ru-RU" sz="1400" dirty="0">
              <a:solidFill>
                <a:prstClr val="black"/>
              </a:solidFill>
            </a:endParaRPr>
          </a:p>
          <a:p>
            <a:pPr lvl="0"/>
            <a:r>
              <a:rPr lang="ru-RU" sz="1400" i="1" dirty="0">
                <a:solidFill>
                  <a:prstClr val="black"/>
                </a:solidFill>
              </a:rPr>
              <a:t>Надо зайке поскакать. </a:t>
            </a:r>
            <a:endParaRPr lang="ru-RU" sz="1400" dirty="0">
              <a:solidFill>
                <a:prstClr val="black"/>
              </a:solidFill>
            </a:endParaRPr>
          </a:p>
          <a:p>
            <a:pPr lvl="0"/>
            <a:r>
              <a:rPr lang="ru-RU" sz="1400" i="1" dirty="0">
                <a:solidFill>
                  <a:prstClr val="black"/>
                </a:solidFill>
              </a:rPr>
              <a:t>Скок, скок, скок, скок -</a:t>
            </a:r>
            <a:endParaRPr lang="ru-RU" sz="1400" dirty="0">
              <a:solidFill>
                <a:prstClr val="black"/>
              </a:solidFill>
            </a:endParaRPr>
          </a:p>
          <a:p>
            <a:pPr lvl="0"/>
            <a:r>
              <a:rPr lang="ru-RU" sz="1400" i="1" dirty="0">
                <a:solidFill>
                  <a:prstClr val="black"/>
                </a:solidFill>
              </a:rPr>
              <a:t>Надо зайке поскакать.</a:t>
            </a:r>
          </a:p>
          <a:p>
            <a:pPr lvl="0"/>
            <a:endParaRPr lang="ru-RU" sz="1400" dirty="0">
              <a:solidFill>
                <a:prstClr val="black"/>
              </a:solidFill>
            </a:endParaRPr>
          </a:p>
          <a:p>
            <a:pPr lvl="0"/>
            <a:r>
              <a:rPr lang="ru-RU" sz="1400" i="1" dirty="0">
                <a:solidFill>
                  <a:prstClr val="black"/>
                </a:solidFill>
              </a:rPr>
              <a:t>***</a:t>
            </a:r>
            <a:endParaRPr lang="ru-RU" sz="1400" dirty="0">
              <a:solidFill>
                <a:prstClr val="black"/>
              </a:solidFill>
            </a:endParaRPr>
          </a:p>
          <a:p>
            <a:pPr lvl="0"/>
            <a:r>
              <a:rPr lang="ru-RU" sz="1400" i="1" dirty="0">
                <a:solidFill>
                  <a:prstClr val="black"/>
                </a:solidFill>
              </a:rPr>
              <a:t>Вышли уточки на луг: кря-кря-кря.</a:t>
            </a:r>
            <a:endParaRPr lang="ru-RU" sz="1400" dirty="0">
              <a:solidFill>
                <a:prstClr val="black"/>
              </a:solidFill>
            </a:endParaRPr>
          </a:p>
          <a:p>
            <a:pPr lvl="0"/>
            <a:r>
              <a:rPr lang="ru-RU" sz="1400" i="1" dirty="0">
                <a:solidFill>
                  <a:prstClr val="black"/>
                </a:solidFill>
              </a:rPr>
              <a:t>Прилетел веселый жук: ж-ж-ж.</a:t>
            </a:r>
            <a:endParaRPr lang="ru-RU" sz="1400" dirty="0">
              <a:solidFill>
                <a:prstClr val="black"/>
              </a:solidFill>
            </a:endParaRPr>
          </a:p>
          <a:p>
            <a:pPr lvl="0"/>
            <a:r>
              <a:rPr lang="ru-RU" sz="1400" i="1" dirty="0">
                <a:solidFill>
                  <a:prstClr val="black"/>
                </a:solidFill>
              </a:rPr>
              <a:t>Гуси шеи выгибают,</a:t>
            </a:r>
            <a:endParaRPr lang="ru-RU" sz="1400" dirty="0">
              <a:solidFill>
                <a:prstClr val="black"/>
              </a:solidFill>
            </a:endParaRPr>
          </a:p>
          <a:p>
            <a:pPr lvl="0"/>
            <a:r>
              <a:rPr lang="ru-RU" sz="1400" i="1" dirty="0">
                <a:solidFill>
                  <a:prstClr val="black"/>
                </a:solidFill>
              </a:rPr>
              <a:t>Клювом перья расправляют.</a:t>
            </a:r>
            <a:endParaRPr lang="ru-RU" sz="1400" dirty="0">
              <a:solidFill>
                <a:prstClr val="black"/>
              </a:solidFill>
            </a:endParaRPr>
          </a:p>
          <a:p>
            <a:pPr lvl="0"/>
            <a:r>
              <a:rPr lang="ru-RU" sz="1400" i="1" dirty="0">
                <a:solidFill>
                  <a:prstClr val="black"/>
                </a:solidFill>
              </a:rPr>
              <a:t>Звонко квакает лягушка: ква-ква-</a:t>
            </a:r>
            <a:r>
              <a:rPr lang="ru-RU" sz="1400" i="1" dirty="0" err="1">
                <a:solidFill>
                  <a:prstClr val="black"/>
                </a:solidFill>
              </a:rPr>
              <a:t>ква</a:t>
            </a:r>
            <a:r>
              <a:rPr lang="ru-RU" sz="1400" i="1" dirty="0">
                <a:solidFill>
                  <a:prstClr val="black"/>
                </a:solidFill>
              </a:rPr>
              <a:t>.</a:t>
            </a:r>
            <a:endParaRPr lang="ru-RU" sz="1400" dirty="0">
              <a:solidFill>
                <a:prstClr val="black"/>
              </a:solidFill>
            </a:endParaRPr>
          </a:p>
          <a:p>
            <a:pPr lvl="0"/>
            <a:r>
              <a:rPr lang="ru-RU" sz="1400" i="1" dirty="0">
                <a:solidFill>
                  <a:prstClr val="black"/>
                </a:solidFill>
              </a:rPr>
              <a:t>Ветер ветки раскачал: р-р-р.</a:t>
            </a:r>
            <a:endParaRPr lang="ru-RU" sz="1400" dirty="0">
              <a:solidFill>
                <a:prstClr val="black"/>
              </a:solidFill>
            </a:endParaRPr>
          </a:p>
          <a:p>
            <a:pPr lvl="0"/>
            <a:r>
              <a:rPr lang="ru-RU" sz="1400" i="1" dirty="0">
                <a:solidFill>
                  <a:prstClr val="black"/>
                </a:solidFill>
              </a:rPr>
              <a:t>Зашептал в реке камыш: ш-ш-ш.</a:t>
            </a:r>
            <a:endParaRPr lang="ru-RU" sz="1400" dirty="0">
              <a:solidFill>
                <a:prstClr val="black"/>
              </a:solidFill>
            </a:endParaRPr>
          </a:p>
          <a:p>
            <a:pPr lvl="0"/>
            <a:r>
              <a:rPr lang="ru-RU" sz="1400" i="1" dirty="0">
                <a:solidFill>
                  <a:prstClr val="black"/>
                </a:solidFill>
              </a:rPr>
              <a:t>*** </a:t>
            </a:r>
          </a:p>
          <a:p>
            <a:pPr lvl="0"/>
            <a:endParaRPr lang="ru-RU" sz="1400" dirty="0">
              <a:solidFill>
                <a:prstClr val="black"/>
              </a:solidFill>
            </a:endParaRPr>
          </a:p>
          <a:p>
            <a:pPr lvl="0"/>
            <a:r>
              <a:rPr lang="ru-RU" sz="1400" i="1" dirty="0">
                <a:solidFill>
                  <a:prstClr val="black"/>
                </a:solidFill>
              </a:rPr>
              <a:t>Влево наклонись, вправо наклонись,</a:t>
            </a:r>
            <a:endParaRPr lang="ru-RU" sz="1400" dirty="0">
              <a:solidFill>
                <a:prstClr val="black"/>
              </a:solidFill>
            </a:endParaRPr>
          </a:p>
          <a:p>
            <a:pPr lvl="0"/>
            <a:r>
              <a:rPr lang="ru-RU" sz="1400" i="1" dirty="0">
                <a:solidFill>
                  <a:prstClr val="black"/>
                </a:solidFill>
              </a:rPr>
              <a:t>Вниз опустись — вверх поднимись.</a:t>
            </a:r>
            <a:endParaRPr lang="ru-RU" sz="1400" dirty="0">
              <a:solidFill>
                <a:prstClr val="black"/>
              </a:solidFill>
            </a:endParaRPr>
          </a:p>
          <a:p>
            <a:pPr lvl="0"/>
            <a:r>
              <a:rPr lang="ru-RU" sz="1400" i="1" dirty="0">
                <a:solidFill>
                  <a:prstClr val="black"/>
                </a:solidFill>
              </a:rPr>
              <a:t>А теперь чуть-чуть попрыгай:</a:t>
            </a:r>
            <a:endParaRPr lang="ru-RU" sz="1400" dirty="0">
              <a:solidFill>
                <a:prstClr val="black"/>
              </a:solidFill>
            </a:endParaRPr>
          </a:p>
          <a:p>
            <a:pPr lvl="0"/>
            <a:r>
              <a:rPr lang="ru-RU" sz="1400" i="1" dirty="0">
                <a:solidFill>
                  <a:prstClr val="black"/>
                </a:solidFill>
              </a:rPr>
              <a:t>Влево, вправо наклонись</a:t>
            </a:r>
            <a:endParaRPr lang="ru-RU" sz="1400" dirty="0">
              <a:solidFill>
                <a:prstClr val="black"/>
              </a:solidFill>
            </a:endParaRPr>
          </a:p>
          <a:p>
            <a:pPr lvl="0"/>
            <a:r>
              <a:rPr lang="ru-RU" sz="1400" i="1" dirty="0">
                <a:solidFill>
                  <a:prstClr val="black"/>
                </a:solidFill>
              </a:rPr>
              <a:t>И тихонечко садись.</a:t>
            </a:r>
            <a:endParaRPr lang="ru-RU" sz="1400" dirty="0">
              <a:solidFill>
                <a:prstClr val="black"/>
              </a:solidFill>
            </a:endParaRPr>
          </a:p>
          <a:p>
            <a:pPr lvl="0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48064" y="764703"/>
            <a:ext cx="3456384" cy="5434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400" i="1" dirty="0">
                <a:solidFill>
                  <a:prstClr val="black"/>
                </a:solidFill>
              </a:rPr>
              <a:t>А сейчас все по порядку</a:t>
            </a:r>
            <a:endParaRPr lang="ru-RU" sz="1400" dirty="0">
              <a:solidFill>
                <a:prstClr val="black"/>
              </a:solidFill>
            </a:endParaRPr>
          </a:p>
          <a:p>
            <a:pPr lvl="0"/>
            <a:r>
              <a:rPr lang="ru-RU" sz="1400" i="1" dirty="0">
                <a:solidFill>
                  <a:prstClr val="black"/>
                </a:solidFill>
              </a:rPr>
              <a:t>Встанем дружно на зарядку (руки на поясе).</a:t>
            </a:r>
            <a:endParaRPr lang="ru-RU" sz="1400" dirty="0">
              <a:solidFill>
                <a:prstClr val="black"/>
              </a:solidFill>
            </a:endParaRPr>
          </a:p>
          <a:p>
            <a:pPr lvl="0"/>
            <a:r>
              <a:rPr lang="ru-RU" sz="1400" i="1" dirty="0">
                <a:solidFill>
                  <a:prstClr val="black"/>
                </a:solidFill>
              </a:rPr>
              <a:t>Руки в сторону согнули,</a:t>
            </a:r>
            <a:endParaRPr lang="ru-RU" sz="1400" dirty="0">
              <a:solidFill>
                <a:prstClr val="black"/>
              </a:solidFill>
            </a:endParaRPr>
          </a:p>
          <a:p>
            <a:pPr lvl="0"/>
            <a:r>
              <a:rPr lang="ru-RU" sz="1400" i="1" dirty="0">
                <a:solidFill>
                  <a:prstClr val="black"/>
                </a:solidFill>
              </a:rPr>
              <a:t>Вверх подняли, помахали,</a:t>
            </a:r>
            <a:endParaRPr lang="ru-RU" sz="1400" dirty="0">
              <a:solidFill>
                <a:prstClr val="black"/>
              </a:solidFill>
            </a:endParaRPr>
          </a:p>
          <a:p>
            <a:pPr lvl="0"/>
            <a:r>
              <a:rPr lang="ru-RU" sz="1400" i="1" dirty="0">
                <a:solidFill>
                  <a:prstClr val="black"/>
                </a:solidFill>
              </a:rPr>
              <a:t>Спрятали за спину их.</a:t>
            </a:r>
            <a:endParaRPr lang="ru-RU" sz="1400" dirty="0">
              <a:solidFill>
                <a:prstClr val="black"/>
              </a:solidFill>
            </a:endParaRPr>
          </a:p>
          <a:p>
            <a:pPr lvl="0"/>
            <a:r>
              <a:rPr lang="ru-RU" sz="1400" i="1" dirty="0">
                <a:solidFill>
                  <a:prstClr val="black"/>
                </a:solidFill>
              </a:rPr>
              <a:t>Оглянулись через правое плечо,</a:t>
            </a:r>
            <a:endParaRPr lang="ru-RU" sz="1400" dirty="0">
              <a:solidFill>
                <a:prstClr val="black"/>
              </a:solidFill>
            </a:endParaRPr>
          </a:p>
          <a:p>
            <a:pPr lvl="0"/>
            <a:r>
              <a:rPr lang="ru-RU" sz="1400" i="1" dirty="0">
                <a:solidFill>
                  <a:prstClr val="black"/>
                </a:solidFill>
              </a:rPr>
              <a:t>Через левое еще. </a:t>
            </a:r>
            <a:endParaRPr lang="ru-RU" sz="1400" dirty="0">
              <a:solidFill>
                <a:prstClr val="black"/>
              </a:solidFill>
            </a:endParaRPr>
          </a:p>
          <a:p>
            <a:pPr lvl="0"/>
            <a:r>
              <a:rPr lang="ru-RU" sz="1400" i="1" dirty="0">
                <a:solidFill>
                  <a:prstClr val="black"/>
                </a:solidFill>
              </a:rPr>
              <a:t>Дружно присели,</a:t>
            </a:r>
            <a:endParaRPr lang="ru-RU" sz="1400" dirty="0">
              <a:solidFill>
                <a:prstClr val="black"/>
              </a:solidFill>
            </a:endParaRPr>
          </a:p>
          <a:p>
            <a:pPr lvl="0"/>
            <a:r>
              <a:rPr lang="ru-RU" sz="1400" i="1" dirty="0">
                <a:solidFill>
                  <a:prstClr val="black"/>
                </a:solidFill>
              </a:rPr>
              <a:t>Пяточки задели,</a:t>
            </a:r>
            <a:endParaRPr lang="ru-RU" sz="1400" dirty="0">
              <a:solidFill>
                <a:prstClr val="black"/>
              </a:solidFill>
            </a:endParaRPr>
          </a:p>
          <a:p>
            <a:pPr lvl="0"/>
            <a:r>
              <a:rPr lang="ru-RU" sz="1400" i="1" dirty="0">
                <a:solidFill>
                  <a:prstClr val="black"/>
                </a:solidFill>
              </a:rPr>
              <a:t>На носочки поднялись,</a:t>
            </a:r>
            <a:endParaRPr lang="ru-RU" sz="1400" dirty="0">
              <a:solidFill>
                <a:prstClr val="black"/>
              </a:solidFill>
            </a:endParaRPr>
          </a:p>
          <a:p>
            <a:pPr lvl="0"/>
            <a:r>
              <a:rPr lang="ru-RU" sz="1400" i="1" dirty="0">
                <a:solidFill>
                  <a:prstClr val="black"/>
                </a:solidFill>
              </a:rPr>
              <a:t>Опустили руки вниз.</a:t>
            </a:r>
          </a:p>
          <a:p>
            <a:pPr lvl="0"/>
            <a:endParaRPr lang="ru-RU" sz="1400" dirty="0">
              <a:solidFill>
                <a:prstClr val="black"/>
              </a:solidFill>
            </a:endParaRPr>
          </a:p>
          <a:p>
            <a:pPr lvl="0"/>
            <a:r>
              <a:rPr lang="ru-RU" sz="1400" i="1" dirty="0">
                <a:solidFill>
                  <a:prstClr val="black"/>
                </a:solidFill>
              </a:rPr>
              <a:t>***</a:t>
            </a:r>
            <a:endParaRPr lang="ru-RU" sz="1400" dirty="0">
              <a:solidFill>
                <a:prstClr val="black"/>
              </a:solidFill>
            </a:endParaRPr>
          </a:p>
          <a:p>
            <a:pPr lvl="0"/>
            <a:r>
              <a:rPr lang="ru-RU" sz="1400" i="1" dirty="0">
                <a:solidFill>
                  <a:prstClr val="black"/>
                </a:solidFill>
              </a:rPr>
              <a:t>Дети по лесу гуляли,</a:t>
            </a:r>
            <a:endParaRPr lang="ru-RU" sz="1400" dirty="0">
              <a:solidFill>
                <a:prstClr val="black"/>
              </a:solidFill>
            </a:endParaRPr>
          </a:p>
          <a:p>
            <a:pPr lvl="0"/>
            <a:r>
              <a:rPr lang="ru-RU" sz="1400" i="1" dirty="0">
                <a:solidFill>
                  <a:prstClr val="black"/>
                </a:solidFill>
              </a:rPr>
              <a:t>За природой наблюдали,</a:t>
            </a:r>
            <a:endParaRPr lang="ru-RU" sz="1400" dirty="0">
              <a:solidFill>
                <a:prstClr val="black"/>
              </a:solidFill>
            </a:endParaRPr>
          </a:p>
          <a:p>
            <a:pPr lvl="0"/>
            <a:r>
              <a:rPr lang="ru-RU" sz="1400" i="1" dirty="0">
                <a:solidFill>
                  <a:prstClr val="black"/>
                </a:solidFill>
              </a:rPr>
              <a:t>Вверх на солнце посмотрели,</a:t>
            </a:r>
            <a:endParaRPr lang="ru-RU" sz="1400" dirty="0">
              <a:solidFill>
                <a:prstClr val="black"/>
              </a:solidFill>
            </a:endParaRPr>
          </a:p>
          <a:p>
            <a:pPr lvl="0"/>
            <a:r>
              <a:rPr lang="ru-RU" sz="1400" i="1" dirty="0">
                <a:solidFill>
                  <a:prstClr val="black"/>
                </a:solidFill>
              </a:rPr>
              <a:t>И их лучики согрели.</a:t>
            </a:r>
            <a:endParaRPr lang="ru-RU" sz="1400" dirty="0">
              <a:solidFill>
                <a:prstClr val="black"/>
              </a:solidFill>
            </a:endParaRPr>
          </a:p>
          <a:p>
            <a:pPr lvl="0"/>
            <a:r>
              <a:rPr lang="ru-RU" sz="1400" i="1" dirty="0">
                <a:solidFill>
                  <a:prstClr val="black"/>
                </a:solidFill>
              </a:rPr>
              <a:t>Бабочки летали,</a:t>
            </a:r>
            <a:endParaRPr lang="ru-RU" sz="1400" dirty="0">
              <a:solidFill>
                <a:prstClr val="black"/>
              </a:solidFill>
            </a:endParaRPr>
          </a:p>
          <a:p>
            <a:pPr lvl="0"/>
            <a:r>
              <a:rPr lang="ru-RU" sz="1400" i="1" dirty="0">
                <a:solidFill>
                  <a:prstClr val="black"/>
                </a:solidFill>
              </a:rPr>
              <a:t>Крылышками махали.</a:t>
            </a:r>
            <a:endParaRPr lang="ru-RU" sz="1400" dirty="0">
              <a:solidFill>
                <a:prstClr val="black"/>
              </a:solidFill>
            </a:endParaRPr>
          </a:p>
          <a:p>
            <a:pPr lvl="0"/>
            <a:r>
              <a:rPr lang="ru-RU" sz="1400" i="1" dirty="0">
                <a:solidFill>
                  <a:prstClr val="black"/>
                </a:solidFill>
              </a:rPr>
              <a:t>Дружно хлопаем,</a:t>
            </a:r>
            <a:endParaRPr lang="ru-RU" sz="1400" dirty="0">
              <a:solidFill>
                <a:prstClr val="black"/>
              </a:solidFill>
            </a:endParaRPr>
          </a:p>
          <a:p>
            <a:pPr lvl="0"/>
            <a:r>
              <a:rPr lang="ru-RU" sz="1400" i="1" dirty="0">
                <a:solidFill>
                  <a:prstClr val="black"/>
                </a:solidFill>
              </a:rPr>
              <a:t>Ножками топаем!</a:t>
            </a:r>
            <a:endParaRPr lang="ru-RU" sz="1400" dirty="0">
              <a:solidFill>
                <a:prstClr val="black"/>
              </a:solidFill>
            </a:endParaRPr>
          </a:p>
          <a:p>
            <a:pPr lvl="0"/>
            <a:r>
              <a:rPr lang="ru-RU" sz="1400" i="1" dirty="0">
                <a:solidFill>
                  <a:prstClr val="black"/>
                </a:solidFill>
              </a:rPr>
              <a:t>Хорошо мы погуляли</a:t>
            </a:r>
            <a:endParaRPr lang="ru-RU" sz="1400" dirty="0">
              <a:solidFill>
                <a:prstClr val="black"/>
              </a:solidFill>
            </a:endParaRPr>
          </a:p>
          <a:p>
            <a:pPr lvl="0"/>
            <a:r>
              <a:rPr lang="ru-RU" sz="1400" i="1" dirty="0">
                <a:solidFill>
                  <a:prstClr val="black"/>
                </a:solidFill>
              </a:rPr>
              <a:t>И немножечко устали!</a:t>
            </a:r>
            <a:endParaRPr lang="ru-RU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100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119721" y="1121655"/>
            <a:ext cx="6811441" cy="4572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461766" y="1131145"/>
            <a:ext cx="6792467" cy="45720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933"/>
            <a:ext cx="4572000" cy="68580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-9524"/>
            <a:ext cx="4572000" cy="6858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21803" y="658763"/>
            <a:ext cx="3528392" cy="5472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803" y="645071"/>
            <a:ext cx="3524250" cy="547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74203" y="811163"/>
            <a:ext cx="3528392" cy="5472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400" i="1" dirty="0">
                <a:solidFill>
                  <a:prstClr val="black"/>
                </a:solidFill>
              </a:rPr>
              <a:t>Помахали мы крылами, </a:t>
            </a:r>
            <a:endParaRPr lang="ru-RU" sz="1400" dirty="0">
              <a:solidFill>
                <a:prstClr val="black"/>
              </a:solidFill>
            </a:endParaRPr>
          </a:p>
          <a:p>
            <a:pPr lvl="0"/>
            <a:r>
              <a:rPr lang="ru-RU" sz="1400" i="1" dirty="0">
                <a:solidFill>
                  <a:prstClr val="black"/>
                </a:solidFill>
              </a:rPr>
              <a:t>Покружились над полями,</a:t>
            </a:r>
            <a:endParaRPr lang="ru-RU" sz="1400" dirty="0">
              <a:solidFill>
                <a:prstClr val="black"/>
              </a:solidFill>
            </a:endParaRPr>
          </a:p>
          <a:p>
            <a:pPr lvl="0"/>
            <a:r>
              <a:rPr lang="ru-RU" sz="1400" i="1" dirty="0">
                <a:solidFill>
                  <a:prstClr val="black"/>
                </a:solidFill>
              </a:rPr>
              <a:t>А теперь мы стали львами,</a:t>
            </a:r>
            <a:endParaRPr lang="ru-RU" sz="1400" dirty="0">
              <a:solidFill>
                <a:prstClr val="black"/>
              </a:solidFill>
            </a:endParaRPr>
          </a:p>
          <a:p>
            <a:pPr lvl="0"/>
            <a:r>
              <a:rPr lang="ru-RU" sz="1400" i="1" dirty="0">
                <a:solidFill>
                  <a:prstClr val="black"/>
                </a:solidFill>
              </a:rPr>
              <a:t>Покачали головами;</a:t>
            </a:r>
            <a:endParaRPr lang="ru-RU" sz="1400" dirty="0">
              <a:solidFill>
                <a:prstClr val="black"/>
              </a:solidFill>
            </a:endParaRPr>
          </a:p>
          <a:p>
            <a:pPr lvl="0"/>
            <a:r>
              <a:rPr lang="ru-RU" sz="1400" i="1" dirty="0">
                <a:solidFill>
                  <a:prstClr val="black"/>
                </a:solidFill>
              </a:rPr>
              <a:t>Зарычали друг на друга,</a:t>
            </a:r>
            <a:endParaRPr lang="ru-RU" sz="1400" dirty="0">
              <a:solidFill>
                <a:prstClr val="black"/>
              </a:solidFill>
            </a:endParaRPr>
          </a:p>
          <a:p>
            <a:pPr lvl="0"/>
            <a:r>
              <a:rPr lang="ru-RU" sz="1400" i="1" dirty="0">
                <a:solidFill>
                  <a:prstClr val="black"/>
                </a:solidFill>
              </a:rPr>
              <a:t>Замолчали от испуга.</a:t>
            </a:r>
          </a:p>
          <a:p>
            <a:pPr lvl="0"/>
            <a:endParaRPr lang="ru-RU" sz="1400" dirty="0">
              <a:solidFill>
                <a:prstClr val="black"/>
              </a:solidFill>
            </a:endParaRPr>
          </a:p>
          <a:p>
            <a:pPr lvl="0"/>
            <a:r>
              <a:rPr lang="ru-RU" sz="1400" i="1" dirty="0">
                <a:solidFill>
                  <a:prstClr val="black"/>
                </a:solidFill>
              </a:rPr>
              <a:t>***</a:t>
            </a:r>
            <a:endParaRPr lang="ru-RU" sz="1400" dirty="0">
              <a:solidFill>
                <a:prstClr val="black"/>
              </a:solidFill>
            </a:endParaRPr>
          </a:p>
          <a:p>
            <a:pPr lvl="0"/>
            <a:r>
              <a:rPr lang="ru-RU" sz="1400" i="1" dirty="0">
                <a:solidFill>
                  <a:prstClr val="black"/>
                </a:solidFill>
              </a:rPr>
              <a:t>1,2- стоит ракета, 3,4 — самолет.</a:t>
            </a:r>
            <a:endParaRPr lang="ru-RU" sz="1400" dirty="0">
              <a:solidFill>
                <a:prstClr val="black"/>
              </a:solidFill>
            </a:endParaRPr>
          </a:p>
          <a:p>
            <a:pPr lvl="0"/>
            <a:r>
              <a:rPr lang="ru-RU" sz="1400" i="1" dirty="0">
                <a:solidFill>
                  <a:prstClr val="black"/>
                </a:solidFill>
              </a:rPr>
              <a:t>1,2- хлопок в ладоши, а потом на каждый счет.</a:t>
            </a:r>
            <a:endParaRPr lang="ru-RU" sz="1400" dirty="0">
              <a:solidFill>
                <a:prstClr val="black"/>
              </a:solidFill>
            </a:endParaRPr>
          </a:p>
          <a:p>
            <a:pPr lvl="0"/>
            <a:r>
              <a:rPr lang="ru-RU" sz="1400" i="1" dirty="0">
                <a:solidFill>
                  <a:prstClr val="black"/>
                </a:solidFill>
              </a:rPr>
              <a:t>1,2,3,4- руки выше, плечи шире.</a:t>
            </a:r>
            <a:endParaRPr lang="ru-RU" sz="1400" dirty="0">
              <a:solidFill>
                <a:prstClr val="black"/>
              </a:solidFill>
            </a:endParaRPr>
          </a:p>
          <a:p>
            <a:pPr lvl="0"/>
            <a:r>
              <a:rPr lang="ru-RU" sz="1400" i="1" dirty="0">
                <a:solidFill>
                  <a:prstClr val="black"/>
                </a:solidFill>
              </a:rPr>
              <a:t>1, 2, 3,4 — и на месте походили.</a:t>
            </a:r>
            <a:endParaRPr lang="ru-RU" sz="1400" dirty="0">
              <a:solidFill>
                <a:prstClr val="black"/>
              </a:solidFill>
            </a:endParaRPr>
          </a:p>
          <a:p>
            <a:pPr lvl="0"/>
            <a:r>
              <a:rPr lang="ru-RU" sz="1400" i="1" dirty="0">
                <a:solidFill>
                  <a:prstClr val="black"/>
                </a:solidFill>
              </a:rPr>
              <a:t>Как солдаты на параде,</a:t>
            </a:r>
            <a:endParaRPr lang="ru-RU" sz="1400" dirty="0">
              <a:solidFill>
                <a:prstClr val="black"/>
              </a:solidFill>
            </a:endParaRPr>
          </a:p>
          <a:p>
            <a:pPr lvl="0"/>
            <a:r>
              <a:rPr lang="ru-RU" sz="1400" i="1" dirty="0">
                <a:solidFill>
                  <a:prstClr val="black"/>
                </a:solidFill>
              </a:rPr>
              <a:t>Мы шагаем ряд за рядом.</a:t>
            </a:r>
            <a:endParaRPr lang="ru-RU" sz="1400" dirty="0">
              <a:solidFill>
                <a:prstClr val="black"/>
              </a:solidFill>
            </a:endParaRPr>
          </a:p>
          <a:p>
            <a:pPr lvl="0"/>
            <a:r>
              <a:rPr lang="ru-RU" sz="1400" i="1" dirty="0">
                <a:solidFill>
                  <a:prstClr val="black"/>
                </a:solidFill>
              </a:rPr>
              <a:t>Левой — раз, правой — два,</a:t>
            </a:r>
            <a:endParaRPr lang="ru-RU" sz="1400" dirty="0">
              <a:solidFill>
                <a:prstClr val="black"/>
              </a:solidFill>
            </a:endParaRPr>
          </a:p>
          <a:p>
            <a:pPr lvl="0"/>
            <a:r>
              <a:rPr lang="ru-RU" sz="1400" i="1" dirty="0">
                <a:solidFill>
                  <a:prstClr val="black"/>
                </a:solidFill>
              </a:rPr>
              <a:t>Посмотрите все на нас!</a:t>
            </a:r>
          </a:p>
          <a:p>
            <a:pPr lvl="0"/>
            <a:endParaRPr lang="ru-RU" sz="1400" dirty="0">
              <a:solidFill>
                <a:prstClr val="black"/>
              </a:solidFill>
            </a:endParaRPr>
          </a:p>
          <a:p>
            <a:pPr lvl="0"/>
            <a:r>
              <a:rPr lang="ru-RU" sz="1400" i="1" dirty="0">
                <a:solidFill>
                  <a:prstClr val="black"/>
                </a:solidFill>
              </a:rPr>
              <a:t>***</a:t>
            </a:r>
            <a:endParaRPr lang="ru-RU" sz="1400" dirty="0">
              <a:solidFill>
                <a:prstClr val="black"/>
              </a:solidFill>
            </a:endParaRPr>
          </a:p>
          <a:p>
            <a:pPr lvl="0"/>
            <a:r>
              <a:rPr lang="ru-RU" sz="1400" i="1" dirty="0">
                <a:solidFill>
                  <a:prstClr val="black"/>
                </a:solidFill>
              </a:rPr>
              <a:t>Мы писали, мы писали, </a:t>
            </a:r>
            <a:endParaRPr lang="ru-RU" sz="1400" dirty="0">
              <a:solidFill>
                <a:prstClr val="black"/>
              </a:solidFill>
            </a:endParaRPr>
          </a:p>
          <a:p>
            <a:pPr lvl="0"/>
            <a:r>
              <a:rPr lang="ru-RU" sz="1400" i="1" dirty="0">
                <a:solidFill>
                  <a:prstClr val="black"/>
                </a:solidFill>
              </a:rPr>
              <a:t>А теперь мы тихо встали.</a:t>
            </a:r>
            <a:endParaRPr lang="ru-RU" sz="1400" dirty="0">
              <a:solidFill>
                <a:prstClr val="black"/>
              </a:solidFill>
            </a:endParaRPr>
          </a:p>
          <a:p>
            <a:pPr lvl="0"/>
            <a:r>
              <a:rPr lang="ru-RU" sz="1400" i="1" dirty="0">
                <a:solidFill>
                  <a:prstClr val="black"/>
                </a:solidFill>
              </a:rPr>
              <a:t>Ножками потопаем,</a:t>
            </a:r>
            <a:endParaRPr lang="ru-RU" sz="1400" dirty="0">
              <a:solidFill>
                <a:prstClr val="black"/>
              </a:solidFill>
            </a:endParaRPr>
          </a:p>
          <a:p>
            <a:pPr lvl="0"/>
            <a:r>
              <a:rPr lang="ru-RU" sz="1400" i="1" dirty="0">
                <a:solidFill>
                  <a:prstClr val="black"/>
                </a:solidFill>
              </a:rPr>
              <a:t>Ручками похлопаем,</a:t>
            </a:r>
            <a:endParaRPr lang="ru-RU" sz="1400" dirty="0">
              <a:solidFill>
                <a:prstClr val="black"/>
              </a:solidFill>
            </a:endParaRPr>
          </a:p>
          <a:p>
            <a:pPr lvl="0"/>
            <a:r>
              <a:rPr lang="ru-RU" sz="1400" i="1" dirty="0">
                <a:solidFill>
                  <a:prstClr val="black"/>
                </a:solidFill>
              </a:rPr>
              <a:t>Теперь пальчики сожмем</a:t>
            </a:r>
            <a:endParaRPr lang="ru-RU" sz="1400" dirty="0">
              <a:solidFill>
                <a:prstClr val="black"/>
              </a:solidFill>
            </a:endParaRPr>
          </a:p>
          <a:p>
            <a:pPr lvl="0"/>
            <a:r>
              <a:rPr lang="ru-RU" sz="1400" i="1" dirty="0">
                <a:solidFill>
                  <a:prstClr val="black"/>
                </a:solidFill>
              </a:rPr>
              <a:t>И опять писать начнем.</a:t>
            </a:r>
            <a:endParaRPr lang="ru-RU" sz="1400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68763" y="566138"/>
            <a:ext cx="3528392" cy="5962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i="1" dirty="0">
                <a:solidFill>
                  <a:prstClr val="black"/>
                </a:solidFill>
                <a:ea typeface="Calibri"/>
                <a:cs typeface="Times New Roman"/>
              </a:rPr>
              <a:t>Пчелы в </a:t>
            </a:r>
            <a:r>
              <a:rPr lang="ru-RU" i="1" dirty="0" err="1">
                <a:solidFill>
                  <a:prstClr val="black"/>
                </a:solidFill>
                <a:ea typeface="Calibri"/>
                <a:cs typeface="Times New Roman"/>
              </a:rPr>
              <a:t>улиях</a:t>
            </a:r>
            <a:r>
              <a:rPr lang="ru-RU" i="1" dirty="0">
                <a:solidFill>
                  <a:prstClr val="black"/>
                </a:solidFill>
                <a:ea typeface="Calibri"/>
                <a:cs typeface="Times New Roman"/>
              </a:rPr>
              <a:t> сидят</a:t>
            </a:r>
            <a:endParaRPr lang="ru-RU" sz="1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i="1" dirty="0">
                <a:solidFill>
                  <a:prstClr val="black"/>
                </a:solidFill>
                <a:ea typeface="Calibri"/>
                <a:cs typeface="Times New Roman"/>
              </a:rPr>
              <a:t>И в окошечко глядят, </a:t>
            </a:r>
            <a:endParaRPr lang="ru-RU" sz="1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i="1" dirty="0">
                <a:solidFill>
                  <a:prstClr val="black"/>
                </a:solidFill>
                <a:ea typeface="Calibri"/>
                <a:cs typeface="Times New Roman"/>
              </a:rPr>
              <a:t>Порезвиться захотели -</a:t>
            </a:r>
            <a:endParaRPr lang="ru-RU" sz="1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i="1" dirty="0">
                <a:solidFill>
                  <a:prstClr val="black"/>
                </a:solidFill>
                <a:ea typeface="Calibri"/>
                <a:cs typeface="Times New Roman"/>
              </a:rPr>
              <a:t>Друг за дружкой полетели.</a:t>
            </a:r>
            <a:endParaRPr lang="ru-RU" sz="1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i="1" dirty="0">
                <a:solidFill>
                  <a:prstClr val="black"/>
                </a:solidFill>
                <a:ea typeface="Calibri"/>
                <a:cs typeface="Times New Roman"/>
              </a:rPr>
              <a:t>***</a:t>
            </a:r>
            <a:endParaRPr lang="ru-RU" sz="1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i="1" dirty="0">
                <a:solidFill>
                  <a:prstClr val="black"/>
                </a:solidFill>
                <a:ea typeface="Calibri"/>
                <a:cs typeface="Times New Roman"/>
              </a:rPr>
              <a:t>1, 2, 3, 4, 5 — все умеем мы считать.</a:t>
            </a:r>
            <a:endParaRPr lang="ru-RU" sz="1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i="1" dirty="0">
                <a:solidFill>
                  <a:prstClr val="black"/>
                </a:solidFill>
                <a:ea typeface="Calibri"/>
                <a:cs typeface="Times New Roman"/>
              </a:rPr>
              <a:t>Раз! Подняться, потянуться.</a:t>
            </a:r>
            <a:endParaRPr lang="ru-RU" sz="1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i="1" dirty="0">
                <a:solidFill>
                  <a:prstClr val="black"/>
                </a:solidFill>
                <a:ea typeface="Calibri"/>
                <a:cs typeface="Times New Roman"/>
              </a:rPr>
              <a:t>Два! Согнуться, разогнуться.</a:t>
            </a:r>
            <a:endParaRPr lang="ru-RU" sz="1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i="1" dirty="0">
                <a:solidFill>
                  <a:prstClr val="black"/>
                </a:solidFill>
                <a:ea typeface="Calibri"/>
                <a:cs typeface="Times New Roman"/>
              </a:rPr>
              <a:t>Три! В ладоши три хлопка, головою три кивка.</a:t>
            </a:r>
            <a:endParaRPr lang="ru-RU" sz="1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i="1" dirty="0">
                <a:solidFill>
                  <a:prstClr val="black"/>
                </a:solidFill>
                <a:ea typeface="Calibri"/>
                <a:cs typeface="Times New Roman"/>
              </a:rPr>
              <a:t>На четыре — руки шире.</a:t>
            </a:r>
            <a:endParaRPr lang="ru-RU" sz="1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i="1" dirty="0">
                <a:solidFill>
                  <a:prstClr val="black"/>
                </a:solidFill>
                <a:ea typeface="Calibri"/>
                <a:cs typeface="Times New Roman"/>
              </a:rPr>
              <a:t>Пять — руками помахать.</a:t>
            </a:r>
            <a:endParaRPr lang="ru-RU" sz="1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i="1" dirty="0">
                <a:solidFill>
                  <a:prstClr val="black"/>
                </a:solidFill>
                <a:ea typeface="Calibri"/>
                <a:cs typeface="Times New Roman"/>
              </a:rPr>
              <a:t>Шесть — за парту тихо сесть.</a:t>
            </a:r>
            <a:endParaRPr lang="ru-RU" sz="14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064072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1417</Words>
  <Application>Microsoft Office PowerPoint</Application>
  <PresentationFormat>Экран (4:3)</PresentationFormat>
  <Paragraphs>210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</dc:creator>
  <cp:lastModifiedBy>Татьяна</cp:lastModifiedBy>
  <cp:revision>4</cp:revision>
  <dcterms:created xsi:type="dcterms:W3CDTF">2013-10-23T14:37:48Z</dcterms:created>
  <dcterms:modified xsi:type="dcterms:W3CDTF">2013-11-01T13:41:53Z</dcterms:modified>
</cp:coreProperties>
</file>